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8" r:id="rId11"/>
    <p:sldId id="292" r:id="rId12"/>
    <p:sldId id="267" r:id="rId13"/>
    <p:sldId id="266" r:id="rId14"/>
    <p:sldId id="271" r:id="rId15"/>
    <p:sldId id="272" r:id="rId16"/>
    <p:sldId id="288" r:id="rId17"/>
    <p:sldId id="290" r:id="rId18"/>
    <p:sldId id="273" r:id="rId19"/>
    <p:sldId id="275" r:id="rId20"/>
    <p:sldId id="284" r:id="rId21"/>
    <p:sldId id="291" r:id="rId22"/>
    <p:sldId id="283" r:id="rId23"/>
    <p:sldId id="282" r:id="rId24"/>
    <p:sldId id="285" r:id="rId25"/>
    <p:sldId id="276" r:id="rId26"/>
    <p:sldId id="279" r:id="rId27"/>
    <p:sldId id="277" r:id="rId28"/>
    <p:sldId id="281" r:id="rId29"/>
    <p:sldId id="286" r:id="rId30"/>
    <p:sldId id="287" r:id="rId31"/>
    <p:sldId id="293" r:id="rId32"/>
    <p:sldId id="278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582910375298405E-2"/>
          <c:y val="8.9433506864512097E-2"/>
          <c:w val="0.89913918780469482"/>
          <c:h val="0.65959171961821927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1205576"/>
        <c:axId val="181205968"/>
      </c:areaChart>
      <c:catAx>
        <c:axId val="181205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205968"/>
        <c:crosses val="autoZero"/>
        <c:auto val="1"/>
        <c:lblAlgn val="ctr"/>
        <c:lblOffset val="100"/>
        <c:noMultiLvlLbl val="0"/>
      </c:catAx>
      <c:valAx>
        <c:axId val="18120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205576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7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8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7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9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79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5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6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4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3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10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94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3B78E-F2A4-43C4-A2EF-0B560D48D8A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ABFB-2F09-4BE0-920E-557D63F03C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4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arpov@viva64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" TargetMode="External"/><Relationship Id="rId2" Type="http://schemas.openxmlformats.org/officeDocument/2006/relationships/hyperlink" Target="http://www.viva64.com/ru/exampl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abrahabr.ru/users/andrey200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va64.com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" TargetMode="External"/><Relationship Id="rId2" Type="http://schemas.openxmlformats.org/officeDocument/2006/relationships/hyperlink" Target="http://www.viva64.com/ru/a/0074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" TargetMode="External"/><Relationship Id="rId2" Type="http://schemas.openxmlformats.org/officeDocument/2006/relationships/hyperlink" Target="http://habrahabr.ru/post/198836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" TargetMode="External"/><Relationship Id="rId2" Type="http://schemas.openxmlformats.org/officeDocument/2006/relationships/hyperlink" Target="http://seclists.org/oss-sec/2012/q2/493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ru/d/0208/" TargetMode="External"/><Relationship Id="rId2" Type="http://schemas.openxmlformats.org/officeDocument/2006/relationships/hyperlink" Target="http://habrahabr.ru/company/abbyy/blog/12725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va64.com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Code_Analysis" TargetMode="External"/><Relationship Id="rId2" Type="http://schemas.openxmlformats.org/officeDocument/2006/relationships/hyperlink" Target="mailto:Karpov@viva64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va64.com/" TargetMode="External"/><Relationship Id="rId4" Type="http://schemas.openxmlformats.org/officeDocument/2006/relationships/hyperlink" Target="http://www.viva64.com/ru/pvs-studio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Цена ошибки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80007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Андрей Карпов</a:t>
            </a:r>
          </a:p>
          <a:p>
            <a:pPr algn="r"/>
            <a:r>
              <a:rPr lang="ru-RU" dirty="0" smtClean="0"/>
              <a:t>ООО «</a:t>
            </a:r>
            <a:r>
              <a:rPr lang="ru-RU" dirty="0" err="1" smtClean="0"/>
              <a:t>СиПроВер</a:t>
            </a:r>
            <a:r>
              <a:rPr lang="ru-RU" dirty="0" smtClean="0"/>
              <a:t>»</a:t>
            </a:r>
            <a:endParaRPr lang="en-US" dirty="0" smtClean="0"/>
          </a:p>
          <a:p>
            <a:pPr algn="r"/>
            <a:r>
              <a:rPr lang="en-US" dirty="0" smtClean="0">
                <a:hlinkClick r:id="rId2"/>
              </a:rPr>
              <a:t>karpov@viva64.com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1" y="508958"/>
            <a:ext cx="4915238" cy="491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Мы будем говорить о статическом анализе кода и как можно заранее защититься от некоторых ошибок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6551"/>
            <a:ext cx="10515600" cy="3580411"/>
          </a:xfrm>
        </p:spPr>
        <p:txBody>
          <a:bodyPr/>
          <a:lstStyle/>
          <a:p>
            <a:r>
              <a:rPr lang="ru-RU" dirty="0" smtClean="0"/>
              <a:t>Рекомендации на все случаи я дать не могу, но дам повод задуматься о самосовершенствовании при написании кода.</a:t>
            </a:r>
          </a:p>
          <a:p>
            <a:r>
              <a:rPr lang="ru-RU" dirty="0" smtClean="0"/>
              <a:t>Опыт основан на </a:t>
            </a:r>
            <a:r>
              <a:rPr lang="ru-RU" dirty="0" smtClean="0"/>
              <a:t>результате </a:t>
            </a:r>
            <a:r>
              <a:rPr lang="ru-RU" dirty="0" smtClean="0"/>
              <a:t>проверки более 200 открытых проектов, написанных на Си и Си++.</a:t>
            </a:r>
            <a:r>
              <a:rPr lang="en-US" dirty="0" smtClean="0"/>
              <a:t> </a:t>
            </a:r>
            <a:r>
              <a:rPr lang="ru-RU" dirty="0" smtClean="0"/>
              <a:t>База ошибок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http://www.viva64.com/ru/examples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3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1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080" y="163902"/>
            <a:ext cx="4968815" cy="13025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 разработчики видят себя</a:t>
            </a:r>
            <a:endParaRPr lang="ru-R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95689" y="163902"/>
            <a:ext cx="5558287" cy="1302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Как я вижу разработчиков</a:t>
            </a:r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152" y="1466491"/>
            <a:ext cx="3779359" cy="5383702"/>
          </a:xfrm>
          <a:prstGeom prst="rect">
            <a:avLst/>
          </a:prstGeom>
        </p:spPr>
      </p:pic>
      <p:pic>
        <p:nvPicPr>
          <p:cNvPr id="1026" name="Picture 2" descr="http://cdnimg.rg.ru/img/content/90/79/81/math6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13" y="1587261"/>
            <a:ext cx="6120441" cy="408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7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Эффект последней строки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8702" y="3761213"/>
            <a:ext cx="7806905" cy="3200304"/>
          </a:xfrm>
        </p:spPr>
        <p:txBody>
          <a:bodyPr/>
          <a:lstStyle/>
          <a:p>
            <a:r>
              <a:rPr lang="ru-RU" dirty="0" smtClean="0"/>
              <a:t>Про альпинистов</a:t>
            </a:r>
            <a:r>
              <a:rPr lang="en-US" dirty="0" smtClean="0"/>
              <a:t>;</a:t>
            </a:r>
          </a:p>
          <a:p>
            <a:r>
              <a:rPr lang="ru-RU" dirty="0" smtClean="0"/>
              <a:t>Статистика была собрана мной из базы, когда там содержалось около 1500 примеров ошибок.</a:t>
            </a:r>
          </a:p>
          <a:p>
            <a:r>
              <a:rPr lang="ru-RU" dirty="0" smtClean="0"/>
              <a:t>Я выявил </a:t>
            </a:r>
            <a:r>
              <a:rPr lang="ru-RU" dirty="0"/>
              <a:t>84 </a:t>
            </a:r>
            <a:r>
              <a:rPr lang="ru-RU" dirty="0" smtClean="0"/>
              <a:t>подходящих фрагмента.</a:t>
            </a:r>
          </a:p>
          <a:p>
            <a:r>
              <a:rPr lang="ru-RU" dirty="0" smtClean="0"/>
              <a:t>В 43 случаях ошибка была в последней строке.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84517" y="1390726"/>
            <a:ext cx="11222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TrinityCore</a:t>
            </a:r>
            <a:endParaRPr lang="ru-R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Vector3int32&amp; operator+=(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Vector3int32&amp; other) {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+=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y +=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z +=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*this;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2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/>
              <a:t>Эффект последней строки</a:t>
            </a:r>
          </a:p>
        </p:txBody>
      </p:sp>
      <p:sp>
        <p:nvSpPr>
          <p:cNvPr id="6" name="Rectangle 5"/>
          <p:cNvSpPr/>
          <p:nvPr/>
        </p:nvSpPr>
        <p:spPr>
          <a:xfrm>
            <a:off x="250166" y="1520151"/>
            <a:ext cx="3286664" cy="469359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Source Engine SDK</a:t>
            </a:r>
          </a:p>
          <a:p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inline void 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Init(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float ix=0,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float 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iy=0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float iz=0,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float 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iw = 0 ) 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SetX( ix 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SetY( iy 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3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SetZ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 iz 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SetZ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 iw 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2234" y="1539306"/>
            <a:ext cx="8407879" cy="33239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Chromium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if (access &amp; FILE_WRITE_ATTRIBUTES)</a:t>
            </a:r>
          </a:p>
          <a:p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output.append(ASCIIToUTF16</a:t>
            </a:r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("\tFILE_WRITE_ATTRIBUTES\n"));</a:t>
            </a:r>
          </a:p>
          <a:p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if (access &amp; FILE_WRITE_DATA)</a:t>
            </a:r>
          </a:p>
          <a:p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  output.append(ASCIIToUTF16("\tFILE_WRITE_DATA\n"));</a:t>
            </a:r>
          </a:p>
          <a:p>
            <a:r>
              <a:rPr lang="af-ZA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(access &amp; FILE_WRITE_EA)</a:t>
            </a:r>
          </a:p>
          <a:p>
            <a:r>
              <a:rPr lang="af-ZA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output.append(ASCIIToUTF16("\tFILE_WRITE_EA\n"));</a:t>
            </a:r>
          </a:p>
          <a:p>
            <a:r>
              <a:rPr lang="af-ZA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(access &amp; FILE_WRITE_EA)</a:t>
            </a:r>
          </a:p>
          <a:p>
            <a:r>
              <a:rPr lang="af-ZA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output.append(ASCIIToUTF16("\tFILE_WRITE_EA\n"));</a:t>
            </a:r>
          </a:p>
          <a:p>
            <a:r>
              <a:rPr lang="af-ZA" dirty="0"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8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97"/>
            <a:ext cx="10515600" cy="1325563"/>
          </a:xfrm>
        </p:spPr>
        <p:txBody>
          <a:bodyPr/>
          <a:lstStyle/>
          <a:p>
            <a:r>
              <a:rPr lang="ru-RU" dirty="0"/>
              <a:t>Эффект последней строки</a:t>
            </a:r>
          </a:p>
        </p:txBody>
      </p:sp>
      <p:sp>
        <p:nvSpPr>
          <p:cNvPr id="4" name="Rectangle 3"/>
          <p:cNvSpPr/>
          <p:nvPr/>
        </p:nvSpPr>
        <p:spPr>
          <a:xfrm>
            <a:off x="549395" y="1325366"/>
            <a:ext cx="10488822" cy="21236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qreal 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x = ctx-&gt;callData-&gt;args[0].toNumber(); </a:t>
            </a:r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Qt</a:t>
            </a:r>
            <a:endParaRPr lang="af-ZA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qreal y = ctx-&gt;callData-&gt;args[1].toNumber();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qreal w = ctx-&gt;callData-&gt;args[2].toNumber();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qreal h = ctx-&gt;callData-&gt;args[3].toNumber();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(!qIsFinite(x) || !qIsFinite(y) ||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!qIsFinite(</a:t>
            </a:r>
            <a:r>
              <a:rPr lang="af-ZA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|| !qIsFinite(</a:t>
            </a:r>
            <a:r>
              <a:rPr lang="af-ZA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9395" y="3799720"/>
            <a:ext cx="10488822" cy="28007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(!strncmp(vstart, "ASCII", 5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OpenSSL</a:t>
            </a:r>
          </a:p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arg-&gt;format = ASN1_GEN_FORMAT_ASCII;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(!strncmp(vstart, "UTF8", 4))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arg-&gt;format = ASN1_GEN_FORMAT_UTF8;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(!strncmp(vstart, "</a:t>
            </a:r>
            <a:r>
              <a:rPr lang="af-ZA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HEX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af-ZA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arg-&gt;format = ASN1_GEN_FORMAT_HEX;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 if (!strncmp(vstart, "</a:t>
            </a:r>
            <a:r>
              <a:rPr lang="af-ZA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BITLIST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af-ZA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arg-&gt;format = ASN1_GEN_FORMAT_BITLIST;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6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 последней строки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74" y="1825624"/>
            <a:ext cx="5648326" cy="48228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Самое простое. Нужно знать про этот эффект и внимательней проверять правки.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Нереализуемое на практике. </a:t>
            </a:r>
            <a:r>
              <a:rPr lang="ru-RU" dirty="0"/>
              <a:t>Поменьше делайте </a:t>
            </a:r>
            <a:r>
              <a:rPr lang="en-US" dirty="0"/>
              <a:t>Copy-Paste.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Выравнивайте однородные блоки, чтобы ошибка была сразу заметна.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Используйте </a:t>
            </a:r>
            <a:r>
              <a:rPr lang="ru-RU" dirty="0" smtClean="0"/>
              <a:t>«таблицы».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910668"/>
              </p:ext>
            </p:extLst>
          </p:nvPr>
        </p:nvGraphicFramePr>
        <p:xfrm>
          <a:off x="0" y="1690688"/>
          <a:ext cx="5895975" cy="509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3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57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9" y="0"/>
            <a:ext cx="11683040" cy="1325563"/>
          </a:xfrm>
        </p:spPr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де ещё поможет форматирование таблицей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508959" y="1467884"/>
            <a:ext cx="33182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Asterisk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char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*token_equivs1[] =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"KW_IF",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"KW_IGNOREPAT",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"KW_INCLUDES"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"KW_JUMP",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"KW_MACRO",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"KW_PATTERN",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35342"/>
            <a:ext cx="3450386" cy="386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8" y="0"/>
            <a:ext cx="11683041" cy="1325563"/>
          </a:xfrm>
        </p:spPr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де ещё поможет форматирование таблицей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4517367" y="1467884"/>
            <a:ext cx="33182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char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*token_equivs1[] =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"KW_IF"</a:t>
            </a:r>
            <a:r>
              <a:rPr lang="ru-R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"KW_IGNOREPAT"</a:t>
            </a:r>
            <a:r>
              <a:rPr lang="ru-R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"KW_INCLUDES"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"KW_JUMP"</a:t>
            </a:r>
            <a:r>
              <a:rPr lang="ru-R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"KW_MACRO"</a:t>
            </a:r>
            <a:r>
              <a:rPr lang="ru-R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"KW_PATTERN"</a:t>
            </a:r>
            <a:r>
              <a:rPr lang="ru-R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959" y="1467884"/>
            <a:ext cx="33182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Asterisk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char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*token_equivs1[] =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"KW_IF",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"KW_IGNOREPAT",</a:t>
            </a:r>
          </a:p>
          <a:p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"KW_INCLUDES"</a:t>
            </a:r>
            <a:endParaRPr lang="ru-RU" sz="2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"KW_JUMP",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"KW_MACRO",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"KW_PATTERN",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25774" y="1467884"/>
            <a:ext cx="33182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char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*token_equivs1[] =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, "KW_IF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, "KW_IGNOREPAT"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, "KW_INCLUDES"</a:t>
            </a:r>
            <a:endParaRPr lang="ru-R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"KW_JUMP"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, "KW_MACRO"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, "KW_PATTERN"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2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«Во всём виноват компилятор»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388" y="6374047"/>
            <a:ext cx="9730597" cy="490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Надо понять что происходит, а не спешить вставлять костыли.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510396" y="1104935"/>
            <a:ext cx="1084340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Ffdshow</a:t>
            </a:r>
            <a:endParaRPr lang="ru-R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TprintPrefs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TprintPrefs(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....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memset(this, 0, </a:t>
            </a:r>
            <a:r>
              <a:rPr lang="af-ZA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sizeof(this)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af-ZA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This doesn't seem to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af-ZA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help after optimization.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dx = dy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isOSD = false;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xpos = ypos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align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linespacing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sizeDx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sizeDy = 0;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051" y="3411263"/>
            <a:ext cx="4728892" cy="283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01"/>
            <a:ext cx="10515600" cy="1325563"/>
          </a:xfrm>
        </p:spPr>
        <p:txBody>
          <a:bodyPr/>
          <a:lstStyle/>
          <a:p>
            <a:r>
              <a:rPr lang="ru-RU" dirty="0" smtClean="0"/>
              <a:t>Конструкции, защищающие от ошибок.</a:t>
            </a:r>
            <a:r>
              <a:rPr lang="en-US" dirty="0" smtClean="0"/>
              <a:t> </a:t>
            </a:r>
            <a:r>
              <a:rPr lang="en-US" dirty="0" err="1" smtClean="0"/>
              <a:t>CountOf</a:t>
            </a:r>
            <a:r>
              <a:rPr lang="en-US" dirty="0" smtClean="0"/>
              <a:t>(). </a:t>
            </a:r>
            <a:r>
              <a:rPr lang="ru-RU" dirty="0" smtClean="0"/>
              <a:t>Плохо.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540732" y="1663994"/>
            <a:ext cx="111105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Shareaza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(array)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(array) /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((array)[0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  <a:endParaRPr lang="ru-R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AnsiDecodeChar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(...,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TCHAR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arrChar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....)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nCharSize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MultiByteToWideChar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(....,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arrChar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countof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arrChar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32" y="3926151"/>
            <a:ext cx="3410946" cy="243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1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докладчике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503543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Карпов Андрей Николаевич, 1981</a:t>
            </a:r>
            <a:endParaRPr lang="en-US" dirty="0"/>
          </a:p>
          <a:p>
            <a:r>
              <a:rPr lang="ru-RU" dirty="0"/>
              <a:t>Технический директор ООО «</a:t>
            </a:r>
            <a:r>
              <a:rPr lang="ru-RU" dirty="0" err="1"/>
              <a:t>СиПроВер</a:t>
            </a:r>
            <a:r>
              <a:rPr lang="ru-RU" dirty="0"/>
              <a:t>»</a:t>
            </a:r>
          </a:p>
          <a:p>
            <a:r>
              <a:rPr lang="ru-RU" dirty="0"/>
              <a:t>Кандидат физико-математических наук</a:t>
            </a:r>
          </a:p>
          <a:p>
            <a:r>
              <a:rPr lang="en-US" dirty="0"/>
              <a:t>MVP </a:t>
            </a:r>
            <a:r>
              <a:rPr lang="ru-RU" dirty="0"/>
              <a:t>в категории </a:t>
            </a:r>
            <a:r>
              <a:rPr lang="en-US" dirty="0"/>
              <a:t>Visual C++</a:t>
            </a:r>
            <a:endParaRPr lang="ru-RU" dirty="0"/>
          </a:p>
          <a:p>
            <a:r>
              <a:rPr lang="en-US" dirty="0"/>
              <a:t>Intel Black Belt Software Developer</a:t>
            </a:r>
            <a:endParaRPr lang="ru-RU" dirty="0"/>
          </a:p>
          <a:p>
            <a:r>
              <a:rPr lang="ru-RU" dirty="0"/>
              <a:t>Один из основателей проекта </a:t>
            </a:r>
            <a:r>
              <a:rPr lang="en-US" dirty="0" smtClean="0"/>
              <a:t>PVS-Studio (</a:t>
            </a:r>
            <a:r>
              <a:rPr lang="ru-RU" dirty="0"/>
              <a:t>с</a:t>
            </a:r>
            <a:r>
              <a:rPr lang="ru-RU" dirty="0" smtClean="0"/>
              <a:t>татический </a:t>
            </a:r>
            <a:r>
              <a:rPr lang="ru-RU" dirty="0"/>
              <a:t>анализатор кода для языков </a:t>
            </a:r>
            <a:r>
              <a:rPr lang="en-US" dirty="0"/>
              <a:t>C/C</a:t>
            </a:r>
            <a:r>
              <a:rPr lang="en-US" dirty="0" smtClean="0"/>
              <a:t>++).</a:t>
            </a:r>
            <a:endParaRPr lang="en-US" dirty="0"/>
          </a:p>
          <a:p>
            <a:r>
              <a:rPr lang="ru-RU" dirty="0"/>
              <a:t>Присутствует на </a:t>
            </a:r>
            <a:r>
              <a:rPr lang="en-US" dirty="0" err="1"/>
              <a:t>Habrahabr</a:t>
            </a:r>
            <a:r>
              <a:rPr lang="en-US" dirty="0"/>
              <a:t> </a:t>
            </a:r>
            <a:r>
              <a:rPr lang="ru-RU" dirty="0"/>
              <a:t>под именем </a:t>
            </a:r>
            <a:r>
              <a:rPr lang="en-US" dirty="0" smtClean="0"/>
              <a:t>Andrey2008 - </a:t>
            </a:r>
            <a:r>
              <a:rPr lang="en-US" dirty="0" smtClean="0">
                <a:hlinkClick r:id="rId2"/>
              </a:rPr>
              <a:t>habrahabr.ru/users/andrey2008/</a:t>
            </a:r>
            <a:endParaRPr lang="ru-RU" dirty="0"/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634" y="1188548"/>
            <a:ext cx="3048000" cy="47914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4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4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01"/>
            <a:ext cx="10515600" cy="1325563"/>
          </a:xfrm>
        </p:spPr>
        <p:txBody>
          <a:bodyPr/>
          <a:lstStyle/>
          <a:p>
            <a:r>
              <a:rPr lang="ru-RU" dirty="0" smtClean="0"/>
              <a:t>Конструкции, защищающие от ошибок.</a:t>
            </a:r>
            <a:r>
              <a:rPr lang="en-US" dirty="0" smtClean="0"/>
              <a:t> </a:t>
            </a:r>
            <a:r>
              <a:rPr lang="en-US" dirty="0" err="1" smtClean="0"/>
              <a:t>CountOf</a:t>
            </a:r>
            <a:r>
              <a:rPr lang="en-US" dirty="0" smtClean="0"/>
              <a:t>(). </a:t>
            </a:r>
            <a:r>
              <a:rPr lang="ru-RU" dirty="0" smtClean="0"/>
              <a:t>Хорошо.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675017" y="1506199"/>
            <a:ext cx="10841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Chromium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400" b="1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&lt;typename T, size_t N&gt;</a:t>
            </a:r>
          </a:p>
          <a:p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(&amp;ArraySizeHelper(T (&amp;array)[N]))[N];</a:t>
            </a:r>
          </a:p>
          <a:p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arraysize(array) (sizeof(ArraySizeHelper(array)))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5017" y="4123426"/>
            <a:ext cx="10678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Подробности можно узнать </a:t>
            </a:r>
            <a:r>
              <a:rPr lang="ru-RU" sz="2400" dirty="0" smtClean="0"/>
              <a:t>в статье</a:t>
            </a:r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af-ZA" sz="2400" dirty="0"/>
              <a:t>PVS-Studio vs Chromium</a:t>
            </a:r>
            <a:r>
              <a:rPr lang="af-ZA" sz="2400" dirty="0" smtClean="0"/>
              <a:t>”:</a:t>
            </a:r>
            <a:endParaRPr lang="ru-RU" sz="2400" dirty="0" smtClean="0"/>
          </a:p>
          <a:p>
            <a:endParaRPr lang="af-ZA" sz="2400" dirty="0" smtClean="0"/>
          </a:p>
          <a:p>
            <a:r>
              <a:rPr lang="af-ZA" sz="2400" dirty="0" smtClean="0">
                <a:hlinkClick r:id="rId2"/>
              </a:rPr>
              <a:t>http</a:t>
            </a:r>
            <a:r>
              <a:rPr lang="af-ZA" sz="2400" dirty="0">
                <a:hlinkClick r:id="rId2"/>
              </a:rPr>
              <a:t>://www.viva64.com/ru/a/0074/</a:t>
            </a:r>
            <a:endParaRPr lang="af-Z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3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2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01"/>
            <a:ext cx="10515600" cy="1325563"/>
          </a:xfrm>
        </p:spPr>
        <p:txBody>
          <a:bodyPr/>
          <a:lstStyle/>
          <a:p>
            <a:r>
              <a:rPr lang="ru-RU" dirty="0" smtClean="0"/>
              <a:t>Конструкции, защищающие от ошибок.</a:t>
            </a:r>
            <a:r>
              <a:rPr lang="en-US" dirty="0" smtClean="0"/>
              <a:t> </a:t>
            </a:r>
            <a:r>
              <a:rPr lang="en-US" dirty="0" err="1" smtClean="0"/>
              <a:t>CountOf</a:t>
            </a:r>
            <a:r>
              <a:rPr lang="en-US" dirty="0" smtClean="0"/>
              <a:t>(). </a:t>
            </a:r>
            <a:r>
              <a:rPr lang="ru-RU" dirty="0" smtClean="0"/>
              <a:t>Хорошо.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675017" y="1506199"/>
            <a:ext cx="108419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Chromium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400" b="1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&lt;typename T, size_t N&gt;</a:t>
            </a:r>
          </a:p>
          <a:p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(&amp;ArraySizeHelper(T (&amp;array)[N]))[N];</a:t>
            </a:r>
          </a:p>
          <a:p>
            <a:r>
              <a:rPr lang="af-ZA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arraysize(array) (sizeof(ArraySizeHelper(array)))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C[3])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int A[3];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int *B = Foo();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size_t x = arraysize(A); </a:t>
            </a:r>
            <a:r>
              <a:rPr lang="af-Z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x = arraysize(B); </a:t>
            </a:r>
            <a:r>
              <a:rPr lang="af-Z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Compilation error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x = arraysize(C); </a:t>
            </a:r>
            <a:r>
              <a:rPr lang="af-Z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Compilation error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1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Конструкции, защищающие от ошибок.</a:t>
            </a:r>
            <a:r>
              <a:rPr lang="en-US" dirty="0" smtClean="0"/>
              <a:t> </a:t>
            </a:r>
            <a:r>
              <a:rPr lang="ru-RU" dirty="0" smtClean="0"/>
              <a:t>Автоматическое вычисление размера.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224286" y="1759637"/>
            <a:ext cx="118785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3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errno_t _strupr_s(char * _Str, size_t _Size);</a:t>
            </a:r>
            <a:endParaRPr lang="ru-RU" sz="23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b="1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af-ZA" sz="23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&lt;size_t </a:t>
            </a:r>
            <a:r>
              <a:rPr lang="af-ZA" sz="2300" b="1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_Size</a:t>
            </a:r>
            <a:r>
              <a:rPr lang="af-ZA" sz="23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errno_t _strupr_s(char (&amp;_String)[_Size</a:t>
            </a:r>
            <a:r>
              <a:rPr lang="af-ZA" sz="2300" b="1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af-ZA" sz="23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4286" y="3851891"/>
            <a:ext cx="1187857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Устройство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ru-R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&lt;size_t _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Size&gt;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inline errno_t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strupr_s(_DstType (&amp;_Dst)[_Size])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strupr_s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(_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Dst, _Size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4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Не жадничайте на скобках и лишних строчках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677174" y="1527215"/>
            <a:ext cx="1135783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Wine</a:t>
            </a:r>
          </a:p>
          <a:p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af-ZA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 = SafeArrayGetUBound( sa, 1, &amp;size ) != S_OK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  SafeArrayUnaccessData( sa 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hr;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5294" y="4288066"/>
            <a:ext cx="1224322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MongoDB</a:t>
            </a:r>
          </a:p>
          <a:p>
            <a:endParaRPr lang="af-ZA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3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(</a:t>
            </a:r>
            <a:r>
              <a:rPr lang="en-US" sz="23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*) == 8)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? " 64bit" : " 32bit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endParaRPr lang="en-US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Красивый пример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Будет напечатано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или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вместо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32bit"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64bit".</a:t>
            </a:r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5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Не жадничайте на скобках и лишних строчках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838200" y="1884083"/>
            <a:ext cx="10515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</a:p>
          <a:p>
            <a:endParaRPr lang="af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QConfFileSettingsPrivate::readIniLine(....)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....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char ch;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(i &lt; dataLen &amp;&amp;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af-ZA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((ch = data.at(i) != '\n') &amp;&amp; ch != '\r')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++i;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....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5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Используйте статический анализатор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57" y="1825625"/>
            <a:ext cx="11688791" cy="4351338"/>
          </a:xfrm>
        </p:spPr>
        <p:txBody>
          <a:bodyPr/>
          <a:lstStyle/>
          <a:p>
            <a:r>
              <a:rPr lang="ru-RU" dirty="0" smtClean="0"/>
              <a:t>Пример использования </a:t>
            </a:r>
            <a:r>
              <a:rPr lang="en-US" dirty="0" smtClean="0"/>
              <a:t>PVS-Studio: “</a:t>
            </a:r>
            <a:r>
              <a:rPr lang="ru-RU" dirty="0" smtClean="0"/>
              <a:t>ошибка</a:t>
            </a:r>
            <a:r>
              <a:rPr lang="ru-RU" dirty="0"/>
              <a:t>, на обнаружение которой было безуспешно потрачено около 50 часов, при помощи однократного запуска анализатора была обнаружена и исправлена менее чем за час</a:t>
            </a:r>
            <a:r>
              <a:rPr lang="ru-RU" dirty="0" smtClean="0"/>
              <a:t>!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Источник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http://habrahabr.ru/post/198836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r>
              <a:rPr lang="ru-RU" dirty="0" smtClean="0"/>
              <a:t>Можно обнаружить проблемы, о существовании которых программист может даже не подозревать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3"/>
              </a:rPr>
              <a:t>www.viva64.com</a:t>
            </a:r>
            <a:endParaRPr lang="ru-RU" dirty="0"/>
          </a:p>
        </p:txBody>
      </p:sp>
      <p:pic>
        <p:nvPicPr>
          <p:cNvPr id="2050" name="Picture 2" descr="http://www.e-news.su/uploads/posts/2014-11/1417246701_1417241718_1819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983" y="4001293"/>
            <a:ext cx="3679017" cy="288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2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Ошибки, о существовании которых не подозревают</a:t>
            </a:r>
            <a:r>
              <a:rPr lang="en-US" dirty="0"/>
              <a:t>: char c = </a:t>
            </a:r>
            <a:r>
              <a:rPr lang="en-US" dirty="0" err="1" smtClean="0"/>
              <a:t>memcmp</a:t>
            </a:r>
            <a:r>
              <a:rPr lang="ru-RU" dirty="0" smtClean="0"/>
              <a:t>().</a:t>
            </a:r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156713" y="3577107"/>
            <a:ext cx="1187857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Такая </a:t>
            </a:r>
            <a:r>
              <a:rPr lang="ru-RU" sz="2200" dirty="0"/>
              <a:t>ошибка послужила причиной серьезной уязвимости в </a:t>
            </a:r>
            <a:r>
              <a:rPr lang="ru-RU" sz="2200" dirty="0" err="1"/>
              <a:t>MySQL</a:t>
            </a:r>
            <a:r>
              <a:rPr lang="ru-RU" sz="2200" dirty="0"/>
              <a:t>/</a:t>
            </a:r>
            <a:r>
              <a:rPr lang="ru-RU" sz="2200" dirty="0" err="1"/>
              <a:t>MariaDB</a:t>
            </a:r>
            <a:r>
              <a:rPr lang="ru-RU" sz="2200" dirty="0"/>
              <a:t> до версий 5.1.61, 5.2.11, 5.3.5, 5.5.22. Суть в том, что при подключении пользователя </a:t>
            </a:r>
            <a:r>
              <a:rPr lang="ru-RU" sz="2200" dirty="0" err="1"/>
              <a:t>MySQL</a:t>
            </a:r>
            <a:r>
              <a:rPr lang="ru-RU" sz="2200" dirty="0"/>
              <a:t> /</a:t>
            </a:r>
            <a:r>
              <a:rPr lang="ru-RU" sz="2200" dirty="0" err="1"/>
              <a:t>MariaDB</a:t>
            </a:r>
            <a:r>
              <a:rPr lang="ru-RU" sz="2200" dirty="0"/>
              <a:t> вычисляется </a:t>
            </a:r>
            <a:r>
              <a:rPr lang="ru-RU" sz="2200" dirty="0" err="1"/>
              <a:t>токен</a:t>
            </a:r>
            <a:r>
              <a:rPr lang="ru-RU" sz="2200" dirty="0"/>
              <a:t> (SHA от пароля и </a:t>
            </a:r>
            <a:r>
              <a:rPr lang="ru-RU" sz="2200" dirty="0" err="1"/>
              <a:t>хэша</a:t>
            </a:r>
            <a:r>
              <a:rPr lang="ru-RU" sz="2200" dirty="0"/>
              <a:t>), который сравнивается с ожидаемым значением функцией '</a:t>
            </a:r>
            <a:r>
              <a:rPr lang="ru-RU" sz="2200" dirty="0" err="1"/>
              <a:t>memcmp</a:t>
            </a:r>
            <a:r>
              <a:rPr lang="ru-RU" sz="2200" dirty="0"/>
              <a:t>'. На некоторых платформах возвращаемое значение может выпадать из диапазона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[-</a:t>
            </a:r>
            <a:r>
              <a:rPr lang="ru-RU" sz="2200" dirty="0"/>
              <a:t>128..127]. В итоге, в 1 случае из 256 процедура сравнения </a:t>
            </a:r>
            <a:r>
              <a:rPr lang="ru-RU" sz="2200" dirty="0" err="1"/>
              <a:t>хэша</a:t>
            </a:r>
            <a:r>
              <a:rPr lang="ru-RU" sz="2200" dirty="0"/>
              <a:t> с ожидаемым значением всегда возвращает значение '</a:t>
            </a:r>
            <a:r>
              <a:rPr lang="ru-RU" sz="2200" dirty="0" err="1"/>
              <a:t>true</a:t>
            </a:r>
            <a:r>
              <a:rPr lang="ru-RU" sz="2200" dirty="0"/>
              <a:t>', независимо от </a:t>
            </a:r>
            <a:r>
              <a:rPr lang="ru-RU" sz="2200" dirty="0" err="1"/>
              <a:t>хэша</a:t>
            </a:r>
            <a:r>
              <a:rPr lang="ru-RU" sz="2200" dirty="0"/>
              <a:t>. В результате, простая команда на </a:t>
            </a:r>
            <a:r>
              <a:rPr lang="ru-RU" sz="2200" dirty="0" err="1"/>
              <a:t>bash</a:t>
            </a:r>
            <a:r>
              <a:rPr lang="ru-RU" sz="2200" dirty="0"/>
              <a:t> даёт злоумышленнику рутовый доступ к уязвимому серверу </a:t>
            </a:r>
            <a:r>
              <a:rPr lang="ru-RU" sz="2200" dirty="0" err="1"/>
              <a:t>MySQL</a:t>
            </a:r>
            <a:r>
              <a:rPr lang="ru-RU" sz="2200" dirty="0"/>
              <a:t>, даже если он не знает пароль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10" name="Rectangle 9"/>
          <p:cNvSpPr/>
          <p:nvPr/>
        </p:nvSpPr>
        <p:spPr>
          <a:xfrm>
            <a:off x="3836597" y="1472515"/>
            <a:ext cx="45188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my_bool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my_bool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check(...)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memcmp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713" y="6162269"/>
            <a:ext cx="1187857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/>
              <a:t>Подробнее</a:t>
            </a:r>
            <a:r>
              <a:rPr lang="en-US" sz="2300" dirty="0"/>
              <a:t>:  Security vulnerability in </a:t>
            </a:r>
            <a:r>
              <a:rPr lang="en-US" sz="2300" dirty="0" smtClean="0"/>
              <a:t>MySQL/</a:t>
            </a:r>
            <a:r>
              <a:rPr lang="en-US" sz="2300" dirty="0" err="1" smtClean="0"/>
              <a:t>MariaD</a:t>
            </a:r>
            <a:r>
              <a:rPr lang="en-US" sz="2300" dirty="0"/>
              <a:t> - </a:t>
            </a:r>
            <a:r>
              <a:rPr lang="en-US" sz="2300" dirty="0">
                <a:hlinkClick r:id="rId2"/>
              </a:rPr>
              <a:t>http://</a:t>
            </a:r>
            <a:r>
              <a:rPr lang="en-US" sz="2300" dirty="0" smtClean="0">
                <a:hlinkClick r:id="rId2"/>
              </a:rPr>
              <a:t>seclists.org/oss-sec/2012/q2/493</a:t>
            </a:r>
            <a:endParaRPr lang="ru-RU" sz="2300" dirty="0"/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3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5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Ошибки, о существовании которых не подозревают</a:t>
            </a:r>
            <a:r>
              <a:rPr lang="en-US" dirty="0" smtClean="0"/>
              <a:t>: </a:t>
            </a:r>
            <a:r>
              <a:rPr lang="en-US" dirty="0" err="1" smtClean="0"/>
              <a:t>memset</a:t>
            </a:r>
            <a:r>
              <a:rPr lang="en-US" dirty="0" smtClean="0"/>
              <a:t> + </a:t>
            </a:r>
            <a:r>
              <a:rPr lang="ru-RU" dirty="0" smtClean="0"/>
              <a:t>оптимизация.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224287" y="6197992"/>
            <a:ext cx="102694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/>
              <a:t>Перезаписывать память – зачем?</a:t>
            </a:r>
            <a:r>
              <a:rPr lang="en-US" sz="2200" dirty="0"/>
              <a:t> - </a:t>
            </a:r>
            <a:r>
              <a:rPr lang="en-US" sz="2200" dirty="0">
                <a:hlinkClick r:id="rId2"/>
              </a:rPr>
              <a:t>http://habrahabr.ru/company/abbyy/blog/127259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endParaRPr lang="ru-RU" sz="2200" dirty="0"/>
          </a:p>
        </p:txBody>
      </p:sp>
      <p:sp>
        <p:nvSpPr>
          <p:cNvPr id="8" name="Rectangle 7"/>
          <p:cNvSpPr/>
          <p:nvPr/>
        </p:nvSpPr>
        <p:spPr>
          <a:xfrm>
            <a:off x="224287" y="5089996"/>
            <a:ext cx="117664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V597. The compiler could delete the '</a:t>
            </a:r>
            <a:r>
              <a:rPr lang="en-US" sz="2200" dirty="0" err="1"/>
              <a:t>memset</a:t>
            </a:r>
            <a:r>
              <a:rPr lang="en-US" sz="2200" dirty="0"/>
              <a:t>' function call, which is used to flush 'Foo' buffer. The </a:t>
            </a:r>
            <a:r>
              <a:rPr lang="en-US" sz="2200" dirty="0" err="1"/>
              <a:t>RtlSecureZeroMemory</a:t>
            </a:r>
            <a:r>
              <a:rPr lang="en-US" sz="2200" dirty="0"/>
              <a:t>() function should be used to erase the private data - </a:t>
            </a:r>
            <a:r>
              <a:rPr lang="en-US" sz="2200" dirty="0">
                <a:hlinkClick r:id="rId3"/>
              </a:rPr>
              <a:t>http://www.viva64.com/ru/d/0208</a:t>
            </a:r>
            <a:r>
              <a:rPr lang="en-US" sz="2200" dirty="0" smtClean="0">
                <a:hlinkClick r:id="rId3"/>
              </a:rPr>
              <a:t>/</a:t>
            </a:r>
            <a:endParaRPr lang="ru-RU" sz="2200" dirty="0"/>
          </a:p>
        </p:txBody>
      </p:sp>
      <p:sp>
        <p:nvSpPr>
          <p:cNvPr id="9" name="Rectangle 8"/>
          <p:cNvSpPr/>
          <p:nvPr/>
        </p:nvSpPr>
        <p:spPr>
          <a:xfrm>
            <a:off x="224287" y="1326820"/>
            <a:ext cx="1168879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</a:p>
          <a:p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* php_md5_crypt_r(const char *pw,const char *salt, char *out)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static char passwd[MD5_HASH_MAX_LEN], *p;</a:t>
            </a:r>
          </a:p>
          <a:p>
            <a:r>
              <a:rPr lang="ru-R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....</a:t>
            </a:r>
            <a:endParaRPr lang="af-ZA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/* Don't leave anything around in vm they could use. */</a:t>
            </a:r>
          </a:p>
          <a:p>
            <a:r>
              <a:rPr lang="af-ZA" sz="23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memset(final, 0, sizeof(final</a:t>
            </a:r>
            <a:r>
              <a:rPr lang="af-ZA" sz="23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af-ZA" sz="23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(passwd);</a:t>
            </a:r>
          </a:p>
          <a:p>
            <a:r>
              <a:rPr lang="af-ZA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4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6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Ошибки, о существовании которых не подозревают</a:t>
            </a:r>
            <a:r>
              <a:rPr lang="en-US" dirty="0" smtClean="0"/>
              <a:t>: </a:t>
            </a:r>
            <a:r>
              <a:rPr lang="en-US" dirty="0" err="1" smtClean="0"/>
              <a:t>strncat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3703607" y="163266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*strncat(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char *strDest,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const char *strSource,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af-ZA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size_t count 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387876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MSDN: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strncat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does not check for sufficient space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strDest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it is therefore a potential cause of buffer overruns.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Keep in mind that count limits the number of characters appended; it is not a limit on the size of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strDest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Ошибки, о существовании которых не подозревают</a:t>
            </a:r>
            <a:r>
              <a:rPr lang="en-US" dirty="0" smtClean="0"/>
              <a:t>: </a:t>
            </a:r>
            <a:r>
              <a:rPr lang="en-US" dirty="0" err="1" smtClean="0"/>
              <a:t>strncat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838200" y="1569225"/>
            <a:ext cx="1051560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newProtoFilter[2048] = "....";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strncat(newProtoFilter, szTemp, </a:t>
            </a:r>
            <a:r>
              <a:rPr lang="af-ZA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2048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strncat(newProtoFilter, "|", </a:t>
            </a:r>
            <a:r>
              <a:rPr lang="af-ZA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2048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1" y="3039094"/>
            <a:ext cx="10515600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filename[NNN];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strncat(filename,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dcc-&gt;file_info.filename,</a:t>
            </a:r>
          </a:p>
          <a:p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af-ZA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sizeof(filename) - strlen(filename)</a:t>
            </a:r>
            <a:r>
              <a:rPr lang="af-Z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838199" y="5256252"/>
            <a:ext cx="1051560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f-ZA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strncat(</a:t>
            </a:r>
            <a:r>
              <a:rPr lang="ru-RU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af-ZA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sizeof(filename</a:t>
            </a:r>
            <a:r>
              <a:rPr lang="af-Z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 strlen(filename</a:t>
            </a:r>
            <a:r>
              <a:rPr lang="af-ZA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- 1)</a:t>
            </a:r>
            <a:r>
              <a:rPr lang="af-ZA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Часто программисты даже не догадываются, как дорого обходится ошибка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5615"/>
            <a:ext cx="10515600" cy="3951348"/>
          </a:xfrm>
        </p:spPr>
        <p:txBody>
          <a:bodyPr/>
          <a:lstStyle/>
          <a:p>
            <a:r>
              <a:rPr lang="ru-RU" dirty="0" smtClean="0"/>
              <a:t>У меня нет статистики по средней цене ошибки. Слишком они бывают разные и обнаруживаются на разных этапах.</a:t>
            </a:r>
          </a:p>
          <a:p>
            <a:r>
              <a:rPr lang="ru-RU" dirty="0" smtClean="0"/>
              <a:t>Зато </a:t>
            </a:r>
            <a:r>
              <a:rPr lang="ru-RU" dirty="0" smtClean="0"/>
              <a:t>я знаю, столько в среднем по индустрии стоит 1 строка кода. Попробуйте угадать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0279"/>
          </a:xfrm>
        </p:spPr>
        <p:txBody>
          <a:bodyPr/>
          <a:lstStyle/>
          <a:p>
            <a:r>
              <a:rPr lang="ru-RU" dirty="0" smtClean="0"/>
              <a:t>Дополнительная защита. Тестируем тесты.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687956" y="1142871"/>
            <a:ext cx="1081608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Chromium: profile_sync_service_password_unittest.cc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261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static bool PasswordFormComparator(const PasswordForm&amp; pf1,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const PasswordForm&amp; pf2) {</a:t>
            </a:r>
          </a:p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......</a:t>
            </a:r>
          </a:p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af-ZA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pf1.username_value &lt; pf2.username_value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af-ZA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pf1.username_value &lt; pf2.username_value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if (pf1.password_element &lt; pf2.password_element)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if (pf1.password_value &lt; pf2.password_value)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true;</a:t>
            </a:r>
          </a:p>
          <a:p>
            <a:r>
              <a:rPr lang="af-ZA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false;</a:t>
            </a:r>
          </a:p>
          <a:p>
            <a:r>
              <a:rPr lang="af-Z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956" y="6133381"/>
            <a:ext cx="79204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Лучше перестраховаться. Одна методика дополняет другую.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1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Программист больше времени тратит на чтение кода, а не на написание.</a:t>
            </a:r>
          </a:p>
          <a:p>
            <a:r>
              <a:rPr lang="ru-RU" dirty="0" smtClean="0"/>
              <a:t>Пишите понятный и простой код.</a:t>
            </a:r>
          </a:p>
          <a:p>
            <a:r>
              <a:rPr lang="ru-RU" dirty="0" smtClean="0"/>
              <a:t>Не экономьте на скобках, запятых, пробелах и строках.</a:t>
            </a:r>
          </a:p>
          <a:p>
            <a:r>
              <a:rPr lang="ru-RU" dirty="0" smtClean="0"/>
              <a:t>Форматируйте код.</a:t>
            </a:r>
          </a:p>
          <a:p>
            <a:r>
              <a:rPr lang="ru-RU" dirty="0" smtClean="0"/>
              <a:t>Используйте статический анализ.</a:t>
            </a:r>
          </a:p>
          <a:p>
            <a:r>
              <a:rPr lang="ru-RU" dirty="0" smtClean="0"/>
              <a:t>Используйте «защищённое программирование».</a:t>
            </a:r>
          </a:p>
          <a:p>
            <a:r>
              <a:rPr lang="ru-RU" dirty="0" smtClean="0"/>
              <a:t>Устраивайте обзоры кода.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0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51" y="2323321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Ответы на вопросы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9857"/>
            <a:ext cx="10515600" cy="17171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Karpov@viva64.com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Я в </a:t>
            </a:r>
            <a:r>
              <a:rPr lang="en-US" dirty="0"/>
              <a:t>twitter: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twitter.com/Code_Analysis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PVS-Studio: </a:t>
            </a:r>
            <a:r>
              <a:rPr lang="en-US" dirty="0">
                <a:hlinkClick r:id="rId4"/>
              </a:rPr>
              <a:t>http://www.viva64.com/ru/pvs-studio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5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1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Сколько стоит написать одну строчку кода?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76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Сколько стоит написать одну строчку кода?</a:t>
            </a:r>
            <a:endParaRPr lang="ru-R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9444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3800" b="1" dirty="0" smtClean="0"/>
              <a:t>28</a:t>
            </a:r>
            <a:r>
              <a:rPr lang="en-US" sz="13800" b="1" dirty="0" smtClean="0"/>
              <a:t> $</a:t>
            </a:r>
            <a:endParaRPr lang="ru-RU" sz="1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Почему так много?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больших программных проектах, пишется не так много строк кода.</a:t>
            </a:r>
          </a:p>
          <a:p>
            <a:r>
              <a:rPr lang="ru-RU" dirty="0" smtClean="0"/>
              <a:t>Не учитываются накладные расходы.</a:t>
            </a:r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6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 что не помнят программисты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Программист занимается написанием кода вовсе не 100% рабочего времени</a:t>
            </a:r>
            <a:r>
              <a:rPr lang="en-US" dirty="0" smtClean="0"/>
              <a:t>;</a:t>
            </a:r>
          </a:p>
          <a:p>
            <a:r>
              <a:rPr lang="ru-RU" dirty="0" smtClean="0"/>
              <a:t>Налоги</a:t>
            </a:r>
            <a:r>
              <a:rPr lang="en-US" dirty="0" smtClean="0"/>
              <a:t> </a:t>
            </a:r>
            <a:r>
              <a:rPr lang="ru-RU" dirty="0" smtClean="0"/>
              <a:t>и премии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Отпуска и болезни</a:t>
            </a:r>
            <a:r>
              <a:rPr lang="en-US" dirty="0" smtClean="0"/>
              <a:t>;</a:t>
            </a:r>
          </a:p>
          <a:p>
            <a:r>
              <a:rPr lang="ru-RU" dirty="0" smtClean="0"/>
              <a:t>Обслуживание (бухгалтерия, админ, уборщица)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Рабочее место, компьютер, интернет, аренда, </a:t>
            </a:r>
            <a:r>
              <a:rPr lang="ru-RU" dirty="0" err="1" smtClean="0"/>
              <a:t>печеньки</a:t>
            </a:r>
            <a:r>
              <a:rPr lang="ru-RU" dirty="0" smtClean="0"/>
              <a:t>, бумага в принтере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Программное обеспечение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Прочее.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7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чему я </a:t>
            </a:r>
            <a:r>
              <a:rPr lang="ru-RU" dirty="0" smtClean="0"/>
              <a:t>веду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Цена ошибки намного выше, чем кажется программисту.</a:t>
            </a:r>
          </a:p>
          <a:p>
            <a:r>
              <a:rPr lang="ru-RU" dirty="0" smtClean="0"/>
              <a:t>Если человек просидел над ошибкой час, то не только он потерял час.</a:t>
            </a:r>
          </a:p>
          <a:p>
            <a:r>
              <a:rPr lang="ru-RU" dirty="0" smtClean="0"/>
              <a:t>Этот час простоя нужно умножать на приличный коэффициент.</a:t>
            </a:r>
            <a:endParaRPr lang="en-US" dirty="0" smtClean="0"/>
          </a:p>
          <a:p>
            <a:r>
              <a:rPr lang="ru-RU" dirty="0" smtClean="0"/>
              <a:t>А если баг дошёл до </a:t>
            </a:r>
            <a:r>
              <a:rPr lang="ru-RU" dirty="0" err="1" smtClean="0"/>
              <a:t>тестировщика</a:t>
            </a:r>
            <a:r>
              <a:rPr lang="ru-RU" dirty="0" smtClean="0"/>
              <a:t>, то это вообще ужас.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4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Очень важно, чтобы ошибки обнаруживались на самых ранних этапах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2867"/>
            <a:ext cx="10515600" cy="3934095"/>
          </a:xfrm>
        </p:spPr>
        <p:txBody>
          <a:bodyPr/>
          <a:lstStyle/>
          <a:p>
            <a:r>
              <a:rPr lang="ru-RU" dirty="0" smtClean="0"/>
              <a:t>Чем раньше ошибка обнаружена, тем ниже цена её исправления.</a:t>
            </a:r>
          </a:p>
          <a:p>
            <a:r>
              <a:rPr lang="ru-RU" dirty="0" smtClean="0"/>
              <a:t>Методики для раннего обнаружения</a:t>
            </a:r>
            <a:r>
              <a:rPr lang="en-US" dirty="0" smtClean="0"/>
              <a:t>:</a:t>
            </a:r>
          </a:p>
          <a:p>
            <a:pPr lvl="1"/>
            <a:r>
              <a:rPr lang="ru-RU" dirty="0"/>
              <a:t>Разработка через </a:t>
            </a:r>
            <a:r>
              <a:rPr lang="ru-RU" dirty="0" smtClean="0"/>
              <a:t>тестирование (</a:t>
            </a:r>
            <a:r>
              <a:rPr lang="en-US" dirty="0" smtClean="0"/>
              <a:t>TDD);</a:t>
            </a:r>
          </a:p>
          <a:p>
            <a:pPr lvl="1"/>
            <a:r>
              <a:rPr lang="ru-RU" dirty="0" smtClean="0"/>
              <a:t>Статический анализ кода</a:t>
            </a:r>
            <a:r>
              <a:rPr lang="en-US" dirty="0" smtClean="0"/>
              <a:t>;</a:t>
            </a:r>
          </a:p>
          <a:p>
            <a:pPr lvl="1"/>
            <a:r>
              <a:rPr lang="ru-RU" dirty="0" smtClean="0"/>
              <a:t>Защитное программирование.</a:t>
            </a:r>
          </a:p>
          <a:p>
            <a:r>
              <a:rPr lang="ru-RU" dirty="0" smtClean="0"/>
              <a:t>Все три методики дополняют друг друга.</a:t>
            </a:r>
          </a:p>
          <a:p>
            <a:pPr lvl="1"/>
            <a:endParaRPr lang="ru-RU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334445" y="6495691"/>
            <a:ext cx="185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hlinkClick r:id="rId2"/>
              </a:rPr>
              <a:t>www.viva64.com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70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1811</Words>
  <Application>Microsoft Office PowerPoint</Application>
  <PresentationFormat>Widescreen</PresentationFormat>
  <Paragraphs>354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Office Theme</vt:lpstr>
      <vt:lpstr>Цена ошибки</vt:lpstr>
      <vt:lpstr>О докладчике</vt:lpstr>
      <vt:lpstr>Часто программисты даже не догадываются, как дорого обходится ошибка</vt:lpstr>
      <vt:lpstr>Сколько стоит написать одну строчку кода?</vt:lpstr>
      <vt:lpstr>Сколько стоит написать одну строчку кода?</vt:lpstr>
      <vt:lpstr>Почему так много?</vt:lpstr>
      <vt:lpstr>Про что не помнят программисты</vt:lpstr>
      <vt:lpstr>К чему я веду?</vt:lpstr>
      <vt:lpstr>Очень важно, чтобы ошибки обнаруживались на самых ранних этапах</vt:lpstr>
      <vt:lpstr>Мы будем говорить о статическом анализе кода и как можно заранее защититься от некоторых ошибок</vt:lpstr>
      <vt:lpstr>Как разработчики видят себя</vt:lpstr>
      <vt:lpstr>Эффект последней строки</vt:lpstr>
      <vt:lpstr>Эффект последней строки</vt:lpstr>
      <vt:lpstr>Эффект последней строки</vt:lpstr>
      <vt:lpstr>Эффект последней строки</vt:lpstr>
      <vt:lpstr>Где ещё поможет форматирование таблицей</vt:lpstr>
      <vt:lpstr>Где ещё поможет форматирование таблицей</vt:lpstr>
      <vt:lpstr>«Во всём виноват компилятор»</vt:lpstr>
      <vt:lpstr>Конструкции, защищающие от ошибок. CountOf(). Плохо.</vt:lpstr>
      <vt:lpstr>Конструкции, защищающие от ошибок. CountOf(). Хорошо.</vt:lpstr>
      <vt:lpstr>Конструкции, защищающие от ошибок. CountOf(). Хорошо.</vt:lpstr>
      <vt:lpstr>Конструкции, защищающие от ошибок. Автоматическое вычисление размера.</vt:lpstr>
      <vt:lpstr>Не жадничайте на скобках и лишних строчках</vt:lpstr>
      <vt:lpstr>Не жадничайте на скобках и лишних строчках</vt:lpstr>
      <vt:lpstr>Используйте статический анализатор</vt:lpstr>
      <vt:lpstr>Ошибки, о существовании которых не подозревают: char c = memcmp().</vt:lpstr>
      <vt:lpstr>Ошибки, о существовании которых не подозревают: memset + оптимизация.</vt:lpstr>
      <vt:lpstr>Ошибки, о существовании которых не подозревают: strncat.</vt:lpstr>
      <vt:lpstr>Ошибки, о существовании которых не подозревают: strncat.</vt:lpstr>
      <vt:lpstr>Дополнительная защита. Тестируем тесты.</vt:lpstr>
      <vt:lpstr>Итого:</vt:lpstr>
      <vt:lpstr>Ответы на вопросы</vt:lpstr>
    </vt:vector>
  </TitlesOfParts>
  <Company>OOO "Program Verification Systems"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Цена ошибки</dc:title>
  <dc:creator>Andrey Karpov</dc:creator>
  <cp:lastModifiedBy>Andrey Karpov</cp:lastModifiedBy>
  <cp:revision>47</cp:revision>
  <dcterms:created xsi:type="dcterms:W3CDTF">2014-12-15T09:44:27Z</dcterms:created>
  <dcterms:modified xsi:type="dcterms:W3CDTF">2014-12-22T12:12:06Z</dcterms:modified>
</cp:coreProperties>
</file>