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2" r:id="rId3"/>
    <p:sldId id="294" r:id="rId4"/>
    <p:sldId id="282" r:id="rId5"/>
    <p:sldId id="258" r:id="rId6"/>
    <p:sldId id="309" r:id="rId7"/>
    <p:sldId id="259" r:id="rId8"/>
    <p:sldId id="263" r:id="rId9"/>
    <p:sldId id="261" r:id="rId10"/>
    <p:sldId id="265" r:id="rId11"/>
    <p:sldId id="264" r:id="rId12"/>
    <p:sldId id="266" r:id="rId13"/>
    <p:sldId id="267" r:id="rId14"/>
    <p:sldId id="308" r:id="rId15"/>
    <p:sldId id="268" r:id="rId16"/>
    <p:sldId id="269" r:id="rId17"/>
    <p:sldId id="270" r:id="rId18"/>
    <p:sldId id="285" r:id="rId19"/>
    <p:sldId id="272" r:id="rId20"/>
    <p:sldId id="307" r:id="rId21"/>
    <p:sldId id="278" r:id="rId22"/>
    <p:sldId id="274" r:id="rId23"/>
    <p:sldId id="276" r:id="rId24"/>
    <p:sldId id="277" r:id="rId25"/>
    <p:sldId id="284" r:id="rId26"/>
    <p:sldId id="271" r:id="rId27"/>
    <p:sldId id="286" r:id="rId28"/>
    <p:sldId id="275" r:id="rId29"/>
    <p:sldId id="283" r:id="rId30"/>
    <p:sldId id="288" r:id="rId31"/>
    <p:sldId id="296" r:id="rId32"/>
    <p:sldId id="305" r:id="rId33"/>
    <p:sldId id="306" r:id="rId34"/>
    <p:sldId id="287" r:id="rId35"/>
    <p:sldId id="297" r:id="rId36"/>
    <p:sldId id="302" r:id="rId37"/>
    <p:sldId id="289" r:id="rId38"/>
    <p:sldId id="290" r:id="rId39"/>
    <p:sldId id="291" r:id="rId40"/>
    <p:sldId id="298" r:id="rId41"/>
    <p:sldId id="299" r:id="rId42"/>
    <p:sldId id="300" r:id="rId43"/>
    <p:sldId id="303" r:id="rId44"/>
    <p:sldId id="304" r:id="rId45"/>
    <p:sldId id="28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66FF66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75" d="100"/>
          <a:sy n="75" d="100"/>
        </p:scale>
        <p:origin x="134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82856393523688E-2"/>
          <c:y val="8.9433457993539967E-2"/>
          <c:w val="0.89913918780469482"/>
          <c:h val="0.6595917196182192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311720"/>
        <c:axId val="223312112"/>
      </c:areaChart>
      <c:catAx>
        <c:axId val="223311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312112"/>
        <c:crosses val="autoZero"/>
        <c:auto val="1"/>
        <c:lblAlgn val="ctr"/>
        <c:lblOffset val="100"/>
        <c:noMultiLvlLbl val="0"/>
      </c:catAx>
      <c:valAx>
        <c:axId val="22331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311720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D1E38-8192-4671-8F8D-9AF38E615E7C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215CA-C461-48D5-8ABE-F7345D77F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6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15CA-C461-48D5-8ABE-F7345D77F5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8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88A-6C9E-414C-91B8-C70E61AA2D0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877-0E97-4A98-AB1C-C14211BD1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0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88A-6C9E-414C-91B8-C70E61AA2D0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877-0E97-4A98-AB1C-C14211BD1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3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88A-6C9E-414C-91B8-C70E61AA2D0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877-0E97-4A98-AB1C-C14211BD1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88A-6C9E-414C-91B8-C70E61AA2D0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877-0E97-4A98-AB1C-C14211BD1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7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88A-6C9E-414C-91B8-C70E61AA2D0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877-0E97-4A98-AB1C-C14211BD1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3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88A-6C9E-414C-91B8-C70E61AA2D0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877-0E97-4A98-AB1C-C14211BD1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1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88A-6C9E-414C-91B8-C70E61AA2D0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877-0E97-4A98-AB1C-C14211BD1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9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88A-6C9E-414C-91B8-C70E61AA2D0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877-0E97-4A98-AB1C-C14211BD1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4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88A-6C9E-414C-91B8-C70E61AA2D0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877-0E97-4A98-AB1C-C14211BD1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2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88A-6C9E-414C-91B8-C70E61AA2D0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877-0E97-4A98-AB1C-C14211BD1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0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588A-6C9E-414C-91B8-C70E61AA2D0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FF877-0E97-4A98-AB1C-C14211BD1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1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6588A-6C9E-414C-91B8-C70E61AA2D01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FF877-0E97-4A98-AB1C-C14211BD1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0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pov@viva64.com" TargetMode="External"/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va64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va64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hyperlink" Target="http://habrahabr.ru/post/198836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ru/examples/" TargetMode="External"/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va64.com/ru/b/033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hyperlink" Target="c.viva64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habrahabr.ru/users/andrey2008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http://www.viva64.com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ode_Analysis" TargetMode="External"/><Relationship Id="rId2" Type="http://schemas.openxmlformats.org/officeDocument/2006/relationships/hyperlink" Target="mailto:Karpov@viva64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va64.com/" TargetMode="External"/><Relationship Id="rId4" Type="http://schemas.openxmlformats.org/officeDocument/2006/relationships/hyperlink" Target="http://www.viva64.com/ru/pvs-studi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va64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hyperlink" Target="https://en.wikipedia.org/wiki/List_of_tools_for_static_code_analysi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Статический </a:t>
            </a:r>
            <a:r>
              <a:rPr lang="ru-RU" dirty="0" smtClean="0"/>
              <a:t>анализ </a:t>
            </a:r>
            <a:r>
              <a:rPr lang="ru-RU" dirty="0"/>
              <a:t>как гигиена кода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4868" y="3964347"/>
            <a:ext cx="3853132" cy="213452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Андрей Карпов</a:t>
            </a:r>
          </a:p>
          <a:p>
            <a:pPr algn="l"/>
            <a:r>
              <a:rPr lang="ru-RU" dirty="0" smtClean="0"/>
              <a:t>ООО «</a:t>
            </a:r>
            <a:r>
              <a:rPr lang="ru-RU" dirty="0" err="1" smtClean="0"/>
              <a:t>СиПроВер</a:t>
            </a:r>
            <a:r>
              <a:rPr lang="ru-RU" dirty="0" smtClean="0"/>
              <a:t>»</a:t>
            </a:r>
          </a:p>
          <a:p>
            <a:pPr algn="l"/>
            <a:r>
              <a:rPr lang="ru-RU" dirty="0" smtClean="0"/>
              <a:t>технический директор</a:t>
            </a:r>
          </a:p>
          <a:p>
            <a:pPr algn="l"/>
            <a:r>
              <a:rPr lang="en-US" dirty="0" smtClean="0">
                <a:hlinkClick r:id="rId2"/>
              </a:rPr>
              <a:t>www.viva64.com</a:t>
            </a:r>
            <a:endParaRPr lang="en-US" dirty="0" smtClean="0"/>
          </a:p>
          <a:p>
            <a:pPr algn="l"/>
            <a:r>
              <a:rPr lang="en-US" dirty="0" smtClean="0">
                <a:hlinkClick r:id="rId3"/>
              </a:rPr>
              <a:t>karpov@viva64.com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59" y="3191774"/>
            <a:ext cx="3320433" cy="32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Что умеют статические анализаторы кода. </a:t>
            </a:r>
            <a:r>
              <a:rPr lang="en-US" dirty="0" err="1" smtClean="0"/>
              <a:t>ReSharper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017161" y="1780650"/>
            <a:ext cx="965371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cs typeface="Courier New" panose="02070309020205020404" pitchFamily="49" charset="0"/>
              </a:rPr>
              <a:t>ILSpy</a:t>
            </a:r>
            <a:endParaRPr lang="af-ZA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af-ZA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 = reader.ReadByte();</a:t>
            </a: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type &lt; 0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currentType = BamlRecordType.DocumentEnd;</a:t>
            </a: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af-ZA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currentType = (BamlRecordType)type;</a:t>
            </a:r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7161" y="4944171"/>
            <a:ext cx="533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Reshaper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r>
              <a:rPr lang="ru-RU" sz="2800" dirty="0" smtClean="0"/>
              <a:t> </a:t>
            </a:r>
            <a:r>
              <a:rPr lang="ru-RU" sz="2800" dirty="0" err="1">
                <a:solidFill>
                  <a:srgbClr val="7030A0"/>
                </a:solidFill>
              </a:rPr>
              <a:t>Exression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is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always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false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8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Что умеют статические анализаторы кода. </a:t>
            </a:r>
            <a:r>
              <a:rPr lang="en-US" dirty="0" smtClean="0"/>
              <a:t>PVS-Studio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769188" y="1449259"/>
            <a:ext cx="1079595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cs typeface="Courier New" panose="02070309020205020404" pitchFamily="49" charset="0"/>
              </a:rPr>
              <a:t>CruiseControl.NET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ModificationsAreComparedByModifiedDatetime()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Modification alpha =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Modification();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alpha.ModifiedTime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DateTime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(1975, 3, 3);</a:t>
            </a:r>
          </a:p>
          <a:p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Modification </a:t>
            </a:r>
            <a:r>
              <a:rPr lang="af-ZA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beta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Modification();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alpha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.ModifiedTime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DateTime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(1961, 3, 3);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....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769188" y="5758716"/>
            <a:ext cx="11110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PVS-Studio: </a:t>
            </a:r>
            <a:r>
              <a:rPr lang="ru-RU" sz="2400" dirty="0" smtClean="0">
                <a:solidFill>
                  <a:srgbClr val="7030A0"/>
                </a:solidFill>
              </a:rPr>
              <a:t>V3008 </a:t>
            </a:r>
            <a:r>
              <a:rPr lang="ru-RU" sz="2400" dirty="0" err="1">
                <a:solidFill>
                  <a:srgbClr val="7030A0"/>
                </a:solidFill>
              </a:rPr>
              <a:t>The</a:t>
            </a:r>
            <a:r>
              <a:rPr lang="ru-RU" sz="2400" dirty="0">
                <a:solidFill>
                  <a:srgbClr val="7030A0"/>
                </a:solidFill>
              </a:rPr>
              <a:t> '</a:t>
            </a:r>
            <a:r>
              <a:rPr lang="ru-RU" sz="2400" dirty="0" err="1">
                <a:solidFill>
                  <a:srgbClr val="7030A0"/>
                </a:solidFill>
              </a:rPr>
              <a:t>alpha.ModifiedTime</a:t>
            </a:r>
            <a:r>
              <a:rPr lang="ru-RU" sz="2400" dirty="0">
                <a:solidFill>
                  <a:srgbClr val="7030A0"/>
                </a:solidFill>
              </a:rPr>
              <a:t>' </a:t>
            </a:r>
            <a:r>
              <a:rPr lang="ru-RU" sz="2400" dirty="0" err="1">
                <a:solidFill>
                  <a:srgbClr val="7030A0"/>
                </a:solidFill>
              </a:rPr>
              <a:t>variable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is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assigned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values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twice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successively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dirty="0" err="1">
                <a:solidFill>
                  <a:srgbClr val="7030A0"/>
                </a:solidFill>
              </a:rPr>
              <a:t>Perhaps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this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is</a:t>
            </a:r>
            <a:r>
              <a:rPr lang="ru-RU" sz="2400" dirty="0">
                <a:solidFill>
                  <a:srgbClr val="7030A0"/>
                </a:solidFill>
              </a:rPr>
              <a:t> a </a:t>
            </a:r>
            <a:r>
              <a:rPr lang="ru-RU" sz="2400" dirty="0" err="1">
                <a:solidFill>
                  <a:srgbClr val="7030A0"/>
                </a:solidFill>
              </a:rPr>
              <a:t>mistake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Что умеют статические анализаторы кода. </a:t>
            </a:r>
            <a:r>
              <a:rPr lang="en-US" dirty="0" smtClean="0"/>
              <a:t>Visual Studio SCA.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57201" y="1855002"/>
            <a:ext cx="114817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cs typeface="Courier New" panose="02070309020205020404" pitchFamily="49" charset="0"/>
              </a:rPr>
              <a:t>Orleans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SubscribeForStopping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Notifcation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handlerObject,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     </a:t>
            </a:r>
            <a:r>
              <a:rPr lang="af-ZA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EventHandler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handler);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3523494"/>
            <a:ext cx="2896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ru-RU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otif</a:t>
            </a:r>
            <a:r>
              <a:rPr lang="ru-RU" sz="3200" b="1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ru-RU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cation</a:t>
            </a:r>
            <a:endParaRPr lang="ru-RU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87042" y="3022131"/>
            <a:ext cx="508958" cy="7073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9947" y="4761099"/>
            <a:ext cx="110935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Visial</a:t>
            </a:r>
            <a:r>
              <a:rPr lang="en-US" sz="2400" b="1" dirty="0" smtClean="0">
                <a:solidFill>
                  <a:srgbClr val="0070C0"/>
                </a:solidFill>
              </a:rPr>
              <a:t> Studio SCA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CA1704</a:t>
            </a:r>
            <a:r>
              <a:rPr lang="en-US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</a:rPr>
              <a:t>Correct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the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spelling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of</a:t>
            </a:r>
            <a:r>
              <a:rPr lang="ru-RU" sz="2400" dirty="0">
                <a:solidFill>
                  <a:srgbClr val="7030A0"/>
                </a:solidFill>
              </a:rPr>
              <a:t> '</a:t>
            </a:r>
            <a:r>
              <a:rPr lang="ru-RU" sz="2400" dirty="0" err="1">
                <a:solidFill>
                  <a:srgbClr val="7030A0"/>
                </a:solidFill>
              </a:rPr>
              <a:t>Notifcation</a:t>
            </a:r>
            <a:r>
              <a:rPr lang="ru-RU" sz="2400" dirty="0">
                <a:solidFill>
                  <a:srgbClr val="7030A0"/>
                </a:solidFill>
              </a:rPr>
              <a:t>' </a:t>
            </a:r>
            <a:r>
              <a:rPr lang="ru-RU" sz="2400" dirty="0" err="1">
                <a:solidFill>
                  <a:srgbClr val="7030A0"/>
                </a:solidFill>
              </a:rPr>
              <a:t>in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member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name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'</a:t>
            </a:r>
            <a:r>
              <a:rPr lang="ru-RU" sz="2400" dirty="0" err="1" smtClean="0">
                <a:solidFill>
                  <a:srgbClr val="7030A0"/>
                </a:solidFill>
              </a:rPr>
              <a:t>IServiceRuntimeWrapper.SubscribeForStoppingNotifcation</a:t>
            </a:r>
            <a:r>
              <a:rPr lang="ru-RU" sz="2400" dirty="0" smtClean="0">
                <a:solidFill>
                  <a:srgbClr val="7030A0"/>
                </a:solidFill>
              </a:rPr>
              <a:t>(</a:t>
            </a:r>
            <a:r>
              <a:rPr lang="ru-RU" sz="2400" dirty="0" err="1" smtClean="0">
                <a:solidFill>
                  <a:srgbClr val="7030A0"/>
                </a:solidFill>
              </a:rPr>
              <a:t>object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EventHandler</a:t>
            </a:r>
            <a:r>
              <a:rPr lang="ru-RU" sz="2400" dirty="0">
                <a:solidFill>
                  <a:srgbClr val="7030A0"/>
                </a:solidFill>
              </a:rPr>
              <a:t>&lt;</a:t>
            </a:r>
            <a:r>
              <a:rPr lang="ru-RU" sz="2400" dirty="0" err="1">
                <a:solidFill>
                  <a:srgbClr val="7030A0"/>
                </a:solidFill>
              </a:rPr>
              <a:t>object</a:t>
            </a:r>
            <a:r>
              <a:rPr lang="ru-RU" sz="2400" dirty="0">
                <a:solidFill>
                  <a:srgbClr val="7030A0"/>
                </a:solidFill>
              </a:rPr>
              <a:t>&gt;)' </a:t>
            </a:r>
            <a:r>
              <a:rPr lang="ru-RU" sz="2400" dirty="0" err="1">
                <a:solidFill>
                  <a:srgbClr val="7030A0"/>
                </a:solidFill>
              </a:rPr>
              <a:t>or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remove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it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entirely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if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it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represents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any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sort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of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Hungarian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notation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0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Как неправильно попробовать статический анализ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Попробовать на синтетических примерах</a:t>
            </a:r>
          </a:p>
          <a:p>
            <a:r>
              <a:rPr lang="ru-RU" dirty="0" smtClean="0"/>
              <a:t>Попробовать на маленьком проекте</a:t>
            </a:r>
          </a:p>
          <a:p>
            <a:r>
              <a:rPr lang="ru-RU" dirty="0" smtClean="0"/>
              <a:t>Делать выводы, проверив стабильную версию проекта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00" y="4492999"/>
            <a:ext cx="2087285" cy="2087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8302"/>
          </a:xfrm>
        </p:spPr>
        <p:txBody>
          <a:bodyPr/>
          <a:lstStyle/>
          <a:p>
            <a:pPr algn="ctr"/>
            <a:r>
              <a:rPr lang="ru-RU" dirty="0" smtClean="0"/>
              <a:t>Эксперименты на синтетических примерах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64676" y="1206116"/>
            <a:ext cx="10919604" cy="230832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array =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[10];</a:t>
            </a:r>
          </a:p>
          <a:p>
            <a:r>
              <a:rPr lang="nn-NO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 = 0, i = 0;</a:t>
            </a:r>
          </a:p>
          <a:p>
            <a:r>
              <a:rPr lang="af-ZA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checkConditionAndIncrement = () =&gt;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i++;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&lt;=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array.Length; };</a:t>
            </a: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 checkConditionAndIncrement();)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sum += array[i];</a:t>
            </a:r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1857" y="1990946"/>
            <a:ext cx="2321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Ожидания</a:t>
            </a:r>
            <a:endParaRPr lang="ru-RU" sz="3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8302"/>
          </a:xfrm>
        </p:spPr>
        <p:txBody>
          <a:bodyPr/>
          <a:lstStyle/>
          <a:p>
            <a:pPr algn="ctr"/>
            <a:r>
              <a:rPr lang="ru-RU" dirty="0" smtClean="0"/>
              <a:t>Эксперименты на синтетических примерах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64676" y="1206116"/>
            <a:ext cx="10919604" cy="230832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array =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[10];</a:t>
            </a:r>
          </a:p>
          <a:p>
            <a:r>
              <a:rPr lang="nn-NO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 = 0, i = 0;</a:t>
            </a:r>
          </a:p>
          <a:p>
            <a:r>
              <a:rPr lang="af-ZA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checkConditionAndIncrement = () =&gt;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i++;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&lt;=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array.Length; };</a:t>
            </a: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(; checkConditionAndIncrement();)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sum += array[i];</a:t>
            </a:r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75" y="3863089"/>
            <a:ext cx="10919605" cy="270843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Courier New" panose="02070309020205020404" pitchFamily="49" charset="0"/>
                <a:cs typeface="Aharoni" panose="02010803020104030203" pitchFamily="2" charset="-79"/>
              </a:rPr>
              <a:t>Это не лабораторная, это проект </a:t>
            </a:r>
            <a:r>
              <a:rPr lang="en-US" sz="2400" b="1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MSBuild</a:t>
            </a:r>
            <a:endParaRPr lang="en-US" sz="22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Compare(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ITaskItem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x,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ITaskItem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y)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.CloneCustomMetadata().Count !=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 smtClean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.CloneCustomMetadata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().Count)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-1;</a:t>
            </a:r>
            <a:endParaRPr lang="ru-RU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1857" y="1990946"/>
            <a:ext cx="2321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Ожидания</a:t>
            </a:r>
            <a:endParaRPr lang="ru-RU" sz="3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31857" y="4886646"/>
            <a:ext cx="2321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Реальность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78439"/>
            <a:ext cx="439947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2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4301" cy="1017831"/>
          </a:xfrm>
        </p:spPr>
        <p:txBody>
          <a:bodyPr/>
          <a:lstStyle/>
          <a:p>
            <a:pPr algn="ctr"/>
            <a:r>
              <a:rPr lang="ru-RU" dirty="0" smtClean="0"/>
              <a:t>Попробую на маленьком проекте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50" y="1216684"/>
            <a:ext cx="5334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9124"/>
          </a:xfrm>
        </p:spPr>
        <p:txBody>
          <a:bodyPr/>
          <a:lstStyle/>
          <a:p>
            <a:pPr algn="ctr"/>
            <a:r>
              <a:rPr lang="ru-RU" dirty="0" smtClean="0"/>
              <a:t>Прикольная игрушка, но находит мало ошибок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742" y="1079122"/>
            <a:ext cx="7710515" cy="2566991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3925019"/>
            <a:ext cx="10515600" cy="249893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Аналогия с проверкой орфографии</a:t>
            </a:r>
          </a:p>
          <a:p>
            <a:r>
              <a:rPr lang="ru-RU" dirty="0" smtClean="0"/>
              <a:t>Польза в регулярном использовании, а не в разовых проверках текста книг или программ</a:t>
            </a:r>
          </a:p>
          <a:p>
            <a:r>
              <a:rPr lang="ru-RU" dirty="0" smtClean="0"/>
              <a:t>Да, надо уделить некоторое время настройке</a:t>
            </a:r>
          </a:p>
          <a:p>
            <a:r>
              <a:rPr lang="ru-RU" dirty="0" smtClean="0"/>
              <a:t>Но пользу можно начать получать сразу при написании нового текста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1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правильно попробовать статический анализ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Запустить на своем рабочем проекте</a:t>
            </a:r>
          </a:p>
          <a:p>
            <a:r>
              <a:rPr lang="ru-RU" dirty="0" smtClean="0"/>
              <a:t>Регулярное использование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ReSharper</a:t>
            </a:r>
            <a:r>
              <a:rPr lang="en-US" dirty="0" smtClean="0"/>
              <a:t>: </a:t>
            </a:r>
            <a:r>
              <a:rPr lang="ru-RU" dirty="0" smtClean="0"/>
              <a:t>подсветка кода</a:t>
            </a:r>
            <a:endParaRPr lang="en-US" dirty="0" smtClean="0"/>
          </a:p>
          <a:p>
            <a:pPr lvl="1"/>
            <a:r>
              <a:rPr lang="en-US" dirty="0" smtClean="0"/>
              <a:t>PVS-Studio: </a:t>
            </a:r>
            <a:r>
              <a:rPr lang="ru-RU" dirty="0" smtClean="0"/>
              <a:t>инкрементальный анализ кода</a:t>
            </a:r>
            <a:r>
              <a:rPr lang="en-US" dirty="0" smtClean="0"/>
              <a:t>, </a:t>
            </a:r>
            <a:r>
              <a:rPr lang="ru-RU" dirty="0" smtClean="0"/>
              <a:t>ночные запуски на сервере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8" y="3667304"/>
            <a:ext cx="8305800" cy="1714500"/>
          </a:xfrm>
          <a:prstGeom prst="rect">
            <a:avLst/>
          </a:prstGeom>
        </p:spPr>
      </p:pic>
      <p:pic>
        <p:nvPicPr>
          <p:cNvPr id="2050" name="Picture 2" descr="&amp;Rcy;&amp;icy;&amp;scy;&amp;ucy;&amp;ncy;&amp;ocy;&amp;kcy; 7. &amp;Vcy;&amp;scy;&amp;pcy;&amp;lcy;&amp;ycy;&amp;vcy;&amp;acy;&amp;yucy;&amp;shchcy;&amp;iecy;&amp;iecy; &amp;scy;&amp;ocy;&amp;ocy;&amp;bcy;&amp;shchcy;&amp;iecy;&amp;ncy;&amp;icy;&amp;iecy;, &amp;chcy;&amp;tcy;&amp;ocy; &amp;ncy;&amp;acy;&amp;jcy;&amp;dcy;&amp;iecy;&amp;ncy;&amp;ycy; &amp;pcy;&amp;ocy;&amp;dcy;&amp;ocy;&amp;zcy;&amp;rcy;&amp;icy;&amp;tcy;&amp;iecy;&amp;lcy;&amp;softcy;&amp;ncy;&amp;ycy;&amp;iecy; &amp;mcy;&amp;iecy;&amp;scy;&amp;tcy;&amp;acy; &amp;vcy; &amp;ocy;&amp;tcy;&amp;rcy;&amp;iecy;&amp;dcy;&amp;acy;&amp;kcy;&amp;tcy;&amp;icy;&amp;rcy;&amp;ocy;&amp;vcy;&amp;acy;&amp;ncy;&amp;ncy;&amp;ycy;&amp;khcy; &amp;fcy;&amp;acy;&amp;jcy;&amp;lcy;&amp;acy;&amp;kh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47" y="4725495"/>
            <a:ext cx="4618306" cy="14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4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5774"/>
          </a:xfrm>
        </p:spPr>
        <p:txBody>
          <a:bodyPr/>
          <a:lstStyle/>
          <a:p>
            <a:pPr algn="ctr"/>
            <a:r>
              <a:rPr lang="ru-RU" dirty="0" smtClean="0"/>
              <a:t>Мифы. Я не делаю простые ошибки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11" y="905775"/>
            <a:ext cx="4087979" cy="5823332"/>
          </a:xfrm>
          <a:prstGeom prst="rect">
            <a:avLst/>
          </a:prstGeom>
        </p:spPr>
      </p:pic>
      <p:pic>
        <p:nvPicPr>
          <p:cNvPr id="8" name="Picture 2" descr="http://cdnimg.rg.ru/img/content/90/79/81/math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7" y="1699404"/>
            <a:ext cx="6456879" cy="43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/>
              </a:rPr>
              <a:t>www.viva64.com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9675"/>
          </a:xfrm>
        </p:spPr>
        <p:txBody>
          <a:bodyPr/>
          <a:lstStyle/>
          <a:p>
            <a:pPr algn="ctr"/>
            <a:r>
              <a:rPr lang="ru-RU" dirty="0" smtClean="0"/>
              <a:t>Для завлечения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17585" y="1870233"/>
            <a:ext cx="111884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Ошибка</a:t>
            </a:r>
            <a:r>
              <a:rPr lang="ru-RU" sz="4000" dirty="0"/>
              <a:t>, на обнаружение которой было безуспешно потрачено около 50 часов, при помощи однократного запуска анализатора была обнаружена и исправлена менее чем за час!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0772" y="4900604"/>
            <a:ext cx="66145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Александр </a:t>
            </a:r>
            <a:r>
              <a:rPr lang="ru-RU" sz="3600" dirty="0" smtClean="0"/>
              <a:t>Лотохов</a:t>
            </a:r>
          </a:p>
          <a:p>
            <a:r>
              <a:rPr lang="af-ZA" sz="3600" dirty="0">
                <a:hlinkClick r:id="rId2"/>
              </a:rPr>
              <a:t>http://habrahabr.ru/post/198836</a:t>
            </a:r>
            <a:r>
              <a:rPr lang="af-ZA" sz="3600" dirty="0" smtClean="0">
                <a:hlinkClick r:id="rId2"/>
              </a:rPr>
              <a:t>/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3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90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Мифы. Я не делаю простые ошибки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822383" y="1169390"/>
            <a:ext cx="107197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B050"/>
                </a:solidFill>
              </a:rPr>
              <a:t>Ожидания</a:t>
            </a:r>
            <a:r>
              <a:rPr lang="en-US" sz="2200" b="1" dirty="0" smtClean="0">
                <a:solidFill>
                  <a:srgbClr val="00B050"/>
                </a:solidFill>
              </a:rPr>
              <a:t>:</a:t>
            </a:r>
          </a:p>
          <a:p>
            <a:endParaRPr lang="ru-RU" sz="2200" dirty="0" smtClean="0"/>
          </a:p>
          <a:p>
            <a:r>
              <a:rPr lang="ru-RU" sz="2200" dirty="0" smtClean="0"/>
              <a:t>Статический </a:t>
            </a:r>
            <a:r>
              <a:rPr lang="ru-RU" sz="2200" dirty="0"/>
              <a:t>анализ - это инструмент для </a:t>
            </a:r>
            <a:r>
              <a:rPr lang="ru-RU" sz="2200" dirty="0" smtClean="0"/>
              <a:t>"Макдональдса". </a:t>
            </a:r>
            <a:r>
              <a:rPr lang="ru-RU" sz="2200" dirty="0"/>
              <a:t>Сейчас мои основные проблемы это сложно тестируемые алгоритмы и интеграция с другими разработчиками с использованием неявных контрактов по состояниям объектов.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9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90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Мифы. Я не делаю простые ошибки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822384" y="3239301"/>
            <a:ext cx="1090277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Реальность</a:t>
            </a:r>
            <a:r>
              <a:rPr lang="en-US" sz="2200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:</a:t>
            </a:r>
          </a:p>
          <a:p>
            <a:endParaRPr lang="af-ZA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cs typeface="Courier New" panose="02070309020205020404" pitchFamily="49" charset="0"/>
              </a:rPr>
              <a:t>Orleans Cloud Service SDK</a:t>
            </a: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NewKey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ulong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n0,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ulong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n1, .....)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pt-BR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pt-BR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n1 == 0 &amp;&amp; n1 != 0</a:t>
            </a:r>
            <a:r>
              <a:rPr lang="pt-BR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throw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ArgumentException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"n0 cannot be zero unless n1 is non-zero."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"n0"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383" y="1169390"/>
            <a:ext cx="107197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B050"/>
                </a:solidFill>
              </a:rPr>
              <a:t>Ожидания</a:t>
            </a:r>
            <a:r>
              <a:rPr lang="en-US" sz="2200" b="1" dirty="0" smtClean="0">
                <a:solidFill>
                  <a:srgbClr val="00B050"/>
                </a:solidFill>
              </a:rPr>
              <a:t>:</a:t>
            </a:r>
          </a:p>
          <a:p>
            <a:endParaRPr lang="ru-RU" sz="2200" dirty="0" smtClean="0"/>
          </a:p>
          <a:p>
            <a:r>
              <a:rPr lang="ru-RU" sz="2200" dirty="0" smtClean="0"/>
              <a:t>Статический </a:t>
            </a:r>
            <a:r>
              <a:rPr lang="ru-RU" sz="2200" dirty="0"/>
              <a:t>анализ - это инструмент для </a:t>
            </a:r>
            <a:r>
              <a:rPr lang="ru-RU" sz="2200" dirty="0" smtClean="0"/>
              <a:t>"Макдональдса". </a:t>
            </a:r>
            <a:r>
              <a:rPr lang="ru-RU" sz="2200" dirty="0"/>
              <a:t>Сейчас мои основные проблемы это сложно тестируемые алгоритмы и интеграция с другими разработчиками с использованием неявных контрактов по состояниям объектов.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6717811" y="3261219"/>
            <a:ext cx="45454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hlinkClick r:id="rId3"/>
              </a:rPr>
              <a:t>http://</a:t>
            </a:r>
            <a:r>
              <a:rPr lang="ru-RU" sz="2200" dirty="0" smtClean="0">
                <a:hlinkClick r:id="rId3"/>
              </a:rPr>
              <a:t>www.viva64.com/</a:t>
            </a:r>
            <a:r>
              <a:rPr lang="en-US" sz="2200" dirty="0" err="1" smtClean="0">
                <a:hlinkClick r:id="rId3"/>
              </a:rPr>
              <a:t>ru</a:t>
            </a:r>
            <a:r>
              <a:rPr lang="ru-RU" sz="2200" dirty="0" smtClean="0">
                <a:hlinkClick r:id="rId3"/>
              </a:rPr>
              <a:t>/</a:t>
            </a:r>
            <a:r>
              <a:rPr lang="ru-RU" sz="2200" dirty="0" err="1" smtClean="0">
                <a:hlinkClick r:id="rId3"/>
              </a:rPr>
              <a:t>examples</a:t>
            </a:r>
            <a:r>
              <a:rPr lang="ru-RU" sz="2200" dirty="0">
                <a:hlinkClick r:id="rId3"/>
              </a:rPr>
              <a:t>/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365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dirty="0" smtClean="0"/>
              <a:t>Ещё про простые ошибки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/>
              <a:t>э</a:t>
            </a:r>
            <a:r>
              <a:rPr lang="ru-RU" dirty="0" smtClean="0"/>
              <a:t>ффект последней строки (выявил для </a:t>
            </a:r>
            <a:r>
              <a:rPr lang="en-US" dirty="0" smtClean="0"/>
              <a:t>C++)</a:t>
            </a:r>
            <a:endParaRPr lang="ru-RU" dirty="0"/>
          </a:p>
        </p:txBody>
      </p:sp>
      <p:sp>
        <p:nvSpPr>
          <p:cNvPr id="4" name="TextBox 11"/>
          <p:cNvSpPr txBox="1"/>
          <p:nvPr/>
        </p:nvSpPr>
        <p:spPr>
          <a:xfrm>
            <a:off x="562154" y="1668881"/>
            <a:ext cx="6433868" cy="38472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70C0"/>
                </a:solidFill>
                <a:cs typeface="Courier New" panose="02070309020205020404" pitchFamily="49" charset="0"/>
              </a:rPr>
              <a:t>TrinityCore</a:t>
            </a: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Vector3int32&amp;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+=(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Vector3int32&amp; </a:t>
            </a:r>
            <a:r>
              <a:rPr lang="af-ZA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x += </a:t>
            </a:r>
            <a:r>
              <a:rPr lang="af-ZA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.x;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y += </a:t>
            </a:r>
            <a:r>
              <a:rPr lang="af-ZA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.y;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z += </a:t>
            </a:r>
            <a:r>
              <a:rPr lang="af-ZA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8009" y="1668881"/>
            <a:ext cx="3498330" cy="49398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cs typeface="Courier New" panose="02070309020205020404" pitchFamily="49" charset="0"/>
              </a:rPr>
              <a:t>Source Engine SDK</a:t>
            </a:r>
            <a:endParaRPr lang="af-ZA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af-ZA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Init(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ix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0,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iy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0,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iz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0,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iw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SetX(</a:t>
            </a:r>
            <a:r>
              <a:rPr lang="af-ZA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ix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SetY(</a:t>
            </a:r>
            <a:r>
              <a:rPr lang="af-ZA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iy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SetZ(</a:t>
            </a:r>
            <a:r>
              <a:rPr lang="af-ZA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iz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SetZ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af-ZA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iw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2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ффект </a:t>
            </a:r>
            <a:r>
              <a:rPr lang="ru-RU" dirty="0"/>
              <a:t>последней строки </a:t>
            </a:r>
            <a:r>
              <a:rPr lang="ru-RU" dirty="0" smtClean="0"/>
              <a:t>(</a:t>
            </a:r>
            <a:r>
              <a:rPr lang="en-US" dirty="0" smtClean="0"/>
              <a:t>C</a:t>
            </a:r>
            <a:r>
              <a:rPr lang="en-US" dirty="0"/>
              <a:t>++)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51589" y="1425439"/>
            <a:ext cx="10488822" cy="23698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qreal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x 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callData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[0].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toNumber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       </a:t>
            </a:r>
            <a:r>
              <a:rPr lang="en-US" sz="2800" b="1" dirty="0" err="1" smtClean="0">
                <a:solidFill>
                  <a:srgbClr val="0070C0"/>
                </a:solidFill>
                <a:cs typeface="Courier New" panose="02070309020205020404" pitchFamily="49" charset="0"/>
              </a:rPr>
              <a:t>Qt</a:t>
            </a: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qreal y = ctx-&gt;callData-&gt;args[1].toNumber();</a:t>
            </a:r>
          </a:p>
          <a:p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qreal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 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callData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[2].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toNumber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qreal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 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callData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[3].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toNumber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(!qIsFinite(x) || !qIsFinite(y) ||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!qIsFinite(w) || !qIsFinite(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w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752280"/>
              </p:ext>
            </p:extLst>
          </p:nvPr>
        </p:nvGraphicFramePr>
        <p:xfrm>
          <a:off x="5934344" y="3795319"/>
          <a:ext cx="4400101" cy="350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23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41506" y="4450080"/>
            <a:ext cx="4488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графике видно, что вероятность допустить ошибку в последнем скопированном фрагменте в 4 раза выше.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45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dirty="0"/>
              <a:t>Эффект последней </a:t>
            </a:r>
            <a:r>
              <a:rPr lang="ru-RU" dirty="0" smtClean="0"/>
              <a:t>строки (С</a:t>
            </a:r>
            <a:r>
              <a:rPr lang="en-US" dirty="0" smtClean="0"/>
              <a:t>#)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34837" y="1722746"/>
            <a:ext cx="1103318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cs typeface="Courier New" panose="02070309020205020404" pitchFamily="49" charset="0"/>
              </a:rPr>
              <a:t>Umbraco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SavePassword(IMember member, </a:t>
            </a:r>
            <a:r>
              <a:rPr lang="af-ZA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password)</a:t>
            </a:r>
          </a:p>
          <a:p>
            <a:r>
              <a:rPr lang="ru-R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ru-R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....</a:t>
            </a:r>
          </a:p>
          <a:p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member.RawPasswordValue = result.RawPasswordValue;</a:t>
            </a:r>
          </a:p>
          <a:p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member.LastPasswordChangeDate = result.LastPasswordChangeDate;</a:t>
            </a:r>
          </a:p>
          <a:p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member.UpdateDate = </a:t>
            </a:r>
            <a:r>
              <a:rPr lang="af-ZA" sz="2400" dirty="0" smtClean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.UpdateDate;</a:t>
            </a:r>
          </a:p>
          <a:p>
            <a:r>
              <a:rPr lang="ru-R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3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0664"/>
          </a:xfrm>
        </p:spPr>
        <p:txBody>
          <a:bodyPr/>
          <a:lstStyle/>
          <a:p>
            <a:pPr algn="ctr"/>
            <a:r>
              <a:rPr lang="ru-RU" dirty="0" smtClean="0"/>
              <a:t>Мифы. Тестов достаточно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3529"/>
            <a:ext cx="10515600" cy="1530050"/>
          </a:xfrm>
        </p:spPr>
        <p:txBody>
          <a:bodyPr/>
          <a:lstStyle/>
          <a:p>
            <a:r>
              <a:rPr lang="ru-RU" dirty="0" smtClean="0"/>
              <a:t>Методики не являются конкурентами, а дополняют друг друга!</a:t>
            </a:r>
            <a:endParaRPr lang="en-US" dirty="0" smtClean="0"/>
          </a:p>
          <a:p>
            <a:r>
              <a:rPr lang="ru-RU" dirty="0" smtClean="0"/>
              <a:t>Всё протестировать сложно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В тестах тоже могут быть ошибки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199" y="2853761"/>
            <a:ext cx="1104037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cs typeface="Courier New" panose="02070309020205020404" pitchFamily="49" charset="0"/>
              </a:rPr>
              <a:t>MSBuild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ru-RU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ResolveSDKReference_Tests.cs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installedSDK.SetMetadata(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"SDKName"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"GoodTestSDK, Version=2.0"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t.InstalledSDKs =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ITaskItem[] { installedSDK };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t.TargetedSDKConfiguration = 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"Debug"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t.TargetedSDK</a:t>
            </a:r>
            <a:r>
              <a:rPr lang="af-ZA" sz="2400" dirty="0">
                <a:solidFill>
                  <a:srgbClr val="000000"/>
                </a:solidFill>
                <a:effectLst>
                  <a:glow rad="2540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Configuration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"x86"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t.BuildEngine = engine;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5926121"/>
            <a:ext cx="10515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PVS-Studio: </a:t>
            </a:r>
            <a:r>
              <a:rPr lang="ru-RU" sz="2200" dirty="0" smtClean="0">
                <a:solidFill>
                  <a:srgbClr val="7030A0"/>
                </a:solidFill>
              </a:rPr>
              <a:t>V3008 </a:t>
            </a:r>
            <a:r>
              <a:rPr lang="ru-RU" sz="2200" dirty="0" err="1">
                <a:solidFill>
                  <a:srgbClr val="7030A0"/>
                </a:solidFill>
              </a:rPr>
              <a:t>The</a:t>
            </a:r>
            <a:r>
              <a:rPr lang="ru-RU" sz="2200" dirty="0">
                <a:solidFill>
                  <a:srgbClr val="7030A0"/>
                </a:solidFill>
              </a:rPr>
              <a:t> '</a:t>
            </a:r>
            <a:r>
              <a:rPr lang="ru-RU" sz="2200" dirty="0" err="1">
                <a:solidFill>
                  <a:srgbClr val="7030A0"/>
                </a:solidFill>
              </a:rPr>
              <a:t>t.TargetedSDKConfiguration</a:t>
            </a:r>
            <a:r>
              <a:rPr lang="ru-RU" sz="2200" dirty="0">
                <a:solidFill>
                  <a:srgbClr val="7030A0"/>
                </a:solidFill>
              </a:rPr>
              <a:t>' </a:t>
            </a:r>
            <a:r>
              <a:rPr lang="ru-RU" sz="2200" dirty="0" err="1">
                <a:solidFill>
                  <a:srgbClr val="7030A0"/>
                </a:solidFill>
              </a:rPr>
              <a:t>variable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is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assigned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values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twice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successively</a:t>
            </a:r>
            <a:r>
              <a:rPr lang="ru-RU" sz="2200" dirty="0">
                <a:solidFill>
                  <a:srgbClr val="7030A0"/>
                </a:solidFill>
              </a:rPr>
              <a:t>. </a:t>
            </a:r>
            <a:r>
              <a:rPr lang="ru-RU" sz="2200" dirty="0" err="1">
                <a:solidFill>
                  <a:srgbClr val="7030A0"/>
                </a:solidFill>
              </a:rPr>
              <a:t>Perhaps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this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is</a:t>
            </a:r>
            <a:r>
              <a:rPr lang="ru-RU" sz="2200" dirty="0">
                <a:solidFill>
                  <a:srgbClr val="7030A0"/>
                </a:solidFill>
              </a:rPr>
              <a:t> a </a:t>
            </a:r>
            <a:r>
              <a:rPr lang="ru-RU" sz="2200" dirty="0" err="1">
                <a:solidFill>
                  <a:srgbClr val="7030A0"/>
                </a:solidFill>
              </a:rPr>
              <a:t>mistake</a:t>
            </a:r>
            <a:r>
              <a:rPr lang="ru-RU" sz="2200" dirty="0" smtClean="0">
                <a:solidFill>
                  <a:srgbClr val="7030A0"/>
                </a:solidFill>
              </a:rPr>
              <a:t>.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7888" y="5244573"/>
            <a:ext cx="47532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t.TargetedSDK</a:t>
            </a:r>
            <a:r>
              <a:rPr lang="ru-RU" sz="2600" b="1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Architecture</a:t>
            </a:r>
            <a:endParaRPr lang="ru-RU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324355" y="5092860"/>
            <a:ext cx="306683" cy="3330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7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59"/>
            <a:ext cx="10515600" cy="1325563"/>
          </a:xfrm>
        </p:spPr>
        <p:txBody>
          <a:bodyPr/>
          <a:lstStyle/>
          <a:p>
            <a:r>
              <a:rPr lang="ru-RU" dirty="0" smtClean="0"/>
              <a:t>Как начать использовать статический анализатор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623"/>
            <a:ext cx="10515600" cy="4667340"/>
          </a:xfrm>
        </p:spPr>
        <p:txBody>
          <a:bodyPr/>
          <a:lstStyle/>
          <a:p>
            <a:r>
              <a:rPr lang="ru-RU" dirty="0" smtClean="0"/>
              <a:t>Идеальный путь</a:t>
            </a:r>
          </a:p>
          <a:p>
            <a:r>
              <a:rPr lang="ru-RU" dirty="0" smtClean="0"/>
              <a:t>Реальный путь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04" y="2103316"/>
            <a:ext cx="7188625" cy="359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1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0"/>
            <a:ext cx="11460480" cy="1325563"/>
          </a:xfrm>
        </p:spPr>
        <p:txBody>
          <a:bodyPr/>
          <a:lstStyle/>
          <a:p>
            <a:pPr algn="ctr"/>
            <a:r>
              <a:rPr lang="ru-RU" dirty="0" smtClean="0"/>
              <a:t>Идеальный </a:t>
            </a:r>
            <a:r>
              <a:rPr lang="ru-RU" dirty="0" smtClean="0"/>
              <a:t>путь на примере </a:t>
            </a:r>
            <a:r>
              <a:rPr lang="en-US" dirty="0" smtClean="0"/>
              <a:t>Unreal Engine 4</a:t>
            </a:r>
            <a:endParaRPr lang="ru-RU" dirty="0"/>
          </a:p>
        </p:txBody>
      </p:sp>
      <p:pic>
        <p:nvPicPr>
          <p:cNvPr id="1028" name="Picture 4" descr="&amp;Rcy;&amp;icy;&amp;scy;&amp;ucy;&amp;ncy;&amp;ocy;&amp;kcy; 3. &amp;Scy;&amp;gcy;&amp;lcy;&amp;acy;&amp;zhcy;&amp;iecy;&amp;ncy;&amp;ncy;&amp;ycy;&amp;jcy; &amp;gcy;&amp;rcy;&amp;acy;&amp;fcy;&amp;icy;&amp;kcy; &amp;kcy;&amp;ocy;&amp;lcy;&amp;icy;&amp;chcy;&amp;iecy;&amp;scy;&amp;tcy;&amp;vcy;&amp;acy; &amp;pcy;&amp;rcy;&amp;iecy;&amp;dcy;&amp;ucy;&amp;pcy;&amp;rcy;&amp;iecy;&amp;zhcy;&amp;dcy;&amp;iecy;&amp;ncy;&amp;icy;&amp;j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52" y="1758737"/>
            <a:ext cx="4797148" cy="26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27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82453" y="1325563"/>
            <a:ext cx="323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предупреждений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95751" y="3945622"/>
            <a:ext cx="166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Дни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5760" y="4620250"/>
            <a:ext cx="1146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Потребовалось 17 дней, чтобы совладать с предупреждениями. Не каждый менеджер проекта на это готов.</a:t>
            </a:r>
            <a:endParaRPr lang="en-US" sz="2400" dirty="0" smtClean="0"/>
          </a:p>
          <a:p>
            <a:r>
              <a:rPr lang="ru-RU" sz="2400" dirty="0" smtClean="0"/>
              <a:t>Подробности читайте в статье</a:t>
            </a: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ru-RU" sz="2400" dirty="0"/>
              <a:t>Как команда </a:t>
            </a:r>
            <a:r>
              <a:rPr lang="af-ZA" sz="2400" dirty="0"/>
              <a:t>PVS-Studio </a:t>
            </a:r>
            <a:r>
              <a:rPr lang="ru-RU" sz="2400" dirty="0"/>
              <a:t>улучшила код </a:t>
            </a:r>
            <a:r>
              <a:rPr lang="af-ZA" sz="2400" dirty="0"/>
              <a:t>Unreal </a:t>
            </a:r>
            <a:r>
              <a:rPr lang="af-ZA" sz="2400" dirty="0" smtClean="0"/>
              <a:t>Engine”</a:t>
            </a:r>
            <a:r>
              <a:rPr lang="en-US" sz="2400" dirty="0" smtClean="0"/>
              <a:t>: </a:t>
            </a:r>
            <a:r>
              <a:rPr lang="en-US" sz="2400" dirty="0">
                <a:hlinkClick r:id="rId4"/>
              </a:rPr>
              <a:t>http://www.viva64.com/ru/b/0330/</a:t>
            </a:r>
            <a:endParaRPr lang="af-ZA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74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6158"/>
          </a:xfrm>
        </p:spPr>
        <p:txBody>
          <a:bodyPr/>
          <a:lstStyle/>
          <a:p>
            <a:pPr algn="ctr"/>
            <a:r>
              <a:rPr lang="ru-RU" dirty="0" smtClean="0"/>
              <a:t>Реальный путь. База разметки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7270"/>
            <a:ext cx="10515600" cy="1909613"/>
          </a:xfrm>
        </p:spPr>
        <p:txBody>
          <a:bodyPr/>
          <a:lstStyle/>
          <a:p>
            <a:r>
              <a:rPr lang="ru-RU" dirty="0" smtClean="0"/>
              <a:t>Пометить все сообщения, как неактивные</a:t>
            </a:r>
          </a:p>
          <a:p>
            <a:r>
              <a:rPr lang="ru-RU" dirty="0" smtClean="0"/>
              <a:t>Видим сообщения только для нового или изменённого кода</a:t>
            </a:r>
          </a:p>
          <a:p>
            <a:r>
              <a:rPr lang="ru-RU" dirty="0" smtClean="0"/>
              <a:t>Когда есть время – изучаем старые предупреждения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3096883"/>
            <a:ext cx="8820150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3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1653"/>
          </a:xfrm>
        </p:spPr>
        <p:txBody>
          <a:bodyPr/>
          <a:lstStyle/>
          <a:p>
            <a:pPr algn="ctr"/>
            <a:r>
              <a:rPr lang="ru-RU" dirty="0" smtClean="0"/>
              <a:t>О ложных срабатываниях и запахах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439947" y="5715599"/>
            <a:ext cx="11372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PVS-Studio: </a:t>
            </a:r>
            <a:r>
              <a:rPr lang="ru-RU" sz="2200" dirty="0" smtClean="0">
                <a:solidFill>
                  <a:srgbClr val="7030A0"/>
                </a:solidFill>
              </a:rPr>
              <a:t>V3003 </a:t>
            </a:r>
            <a:r>
              <a:rPr lang="ru-RU" sz="2200" dirty="0" err="1">
                <a:solidFill>
                  <a:srgbClr val="7030A0"/>
                </a:solidFill>
              </a:rPr>
              <a:t>The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use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of</a:t>
            </a:r>
            <a:r>
              <a:rPr lang="ru-RU" sz="2200" dirty="0">
                <a:solidFill>
                  <a:srgbClr val="7030A0"/>
                </a:solidFill>
              </a:rPr>
              <a:t> '</a:t>
            </a:r>
            <a:r>
              <a:rPr lang="ru-RU" sz="2200" dirty="0" err="1">
                <a:solidFill>
                  <a:srgbClr val="7030A0"/>
                </a:solidFill>
              </a:rPr>
              <a:t>if</a:t>
            </a:r>
            <a:r>
              <a:rPr lang="ru-RU" sz="2200" dirty="0">
                <a:solidFill>
                  <a:srgbClr val="7030A0"/>
                </a:solidFill>
              </a:rPr>
              <a:t> (A) {...} </a:t>
            </a:r>
            <a:r>
              <a:rPr lang="ru-RU" sz="2200" dirty="0" err="1">
                <a:solidFill>
                  <a:srgbClr val="7030A0"/>
                </a:solidFill>
              </a:rPr>
              <a:t>else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if</a:t>
            </a:r>
            <a:r>
              <a:rPr lang="ru-RU" sz="2200" dirty="0">
                <a:solidFill>
                  <a:srgbClr val="7030A0"/>
                </a:solidFill>
              </a:rPr>
              <a:t> (A) {...}' </a:t>
            </a:r>
            <a:r>
              <a:rPr lang="ru-RU" sz="2200" dirty="0" err="1">
                <a:solidFill>
                  <a:srgbClr val="7030A0"/>
                </a:solidFill>
              </a:rPr>
              <a:t>pattern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was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detected</a:t>
            </a:r>
            <a:r>
              <a:rPr lang="ru-RU" sz="2200" dirty="0">
                <a:solidFill>
                  <a:srgbClr val="7030A0"/>
                </a:solidFill>
              </a:rPr>
              <a:t>. </a:t>
            </a:r>
            <a:r>
              <a:rPr lang="ru-RU" sz="2200" dirty="0" err="1">
                <a:solidFill>
                  <a:srgbClr val="7030A0"/>
                </a:solidFill>
              </a:rPr>
              <a:t>There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is</a:t>
            </a:r>
            <a:r>
              <a:rPr lang="ru-RU" sz="2200" dirty="0">
                <a:solidFill>
                  <a:srgbClr val="7030A0"/>
                </a:solidFill>
              </a:rPr>
              <a:t> a </a:t>
            </a:r>
            <a:r>
              <a:rPr lang="ru-RU" sz="2200" dirty="0" err="1">
                <a:solidFill>
                  <a:srgbClr val="7030A0"/>
                </a:solidFill>
              </a:rPr>
              <a:t>probability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of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logical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error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presence</a:t>
            </a:r>
            <a:r>
              <a:rPr lang="ru-RU" sz="2200" dirty="0" smtClean="0">
                <a:solidFill>
                  <a:srgbClr val="7030A0"/>
                </a:solidFill>
              </a:rPr>
              <a:t>.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947" y="861414"/>
            <a:ext cx="1143909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cs typeface="Courier New" panose="02070309020205020404" pitchFamily="49" charset="0"/>
              </a:rPr>
              <a:t>CodeContracts</a:t>
            </a:r>
            <a:endParaRPr lang="ru-RU" sz="2800" dirty="0"/>
          </a:p>
          <a:p>
            <a:endParaRPr lang="ru-RU" sz="2200" dirty="0"/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FLOAT32 = </a:t>
            </a:r>
            <a:r>
              <a:rPr lang="en-US" sz="2400" dirty="0">
                <a:solidFill>
                  <a:srgbClr val="A31515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"(_ FP 11 53)"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To change!!!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nb-NO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nb-NO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b-NO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nb-NO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b-NO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nb-NO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FLOAT64 = </a:t>
            </a:r>
            <a:r>
              <a:rPr lang="en-US" sz="2400" dirty="0">
                <a:solidFill>
                  <a:srgbClr val="A31515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"(_ FP 11 53)"</a:t>
            </a:r>
            <a:r>
              <a:rPr lang="nb-NO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nb-NO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(type == FLOAT32)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types[original] = FloatType.Float32;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(type == FLOAT64)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types[original] = FloatType.Float64;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1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9675"/>
          </a:xfrm>
        </p:spPr>
        <p:txBody>
          <a:bodyPr/>
          <a:lstStyle/>
          <a:p>
            <a:pPr algn="ctr"/>
            <a:r>
              <a:rPr lang="ru-RU" dirty="0" smtClean="0"/>
              <a:t>Для завлечения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01770" y="1529486"/>
            <a:ext cx="111884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Подумаешь, 2000 сообщений про неинициализированные члены класса. Надо всё смотреть и править. Это дешевле, чем опять устраивать командировки с полётами к заказчику, как в прошлый раз.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90350" y="5159396"/>
            <a:ext cx="1027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NDA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9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304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Экспериментальная версия </a:t>
            </a:r>
            <a:r>
              <a:rPr lang="en-US" dirty="0" smtClean="0"/>
              <a:t>PVS-Studio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поддерживающая </a:t>
            </a:r>
            <a:r>
              <a:rPr lang="en-US" dirty="0" smtClean="0"/>
              <a:t>C</a:t>
            </a:r>
            <a:r>
              <a:rPr lang="en-US" dirty="0" smtClean="0"/>
              <a:t>#,</a:t>
            </a:r>
            <a:r>
              <a:rPr lang="ru-RU" dirty="0" smtClean="0"/>
              <a:t> </a:t>
            </a:r>
            <a:r>
              <a:rPr lang="ru-RU" dirty="0" smtClean="0"/>
              <a:t>доступна по ссылке</a:t>
            </a:r>
            <a:r>
              <a:rPr lang="en-US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2" action="ppaction://hlinkfile"/>
              </a:rPr>
              <a:t>c.viva64.com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30" y="2113473"/>
            <a:ext cx="4421831" cy="43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Только в процессе написания статей</a:t>
            </a:r>
            <a:r>
              <a:rPr lang="en-US" sz="3200" dirty="0" smtClean="0"/>
              <a:t>:</a:t>
            </a:r>
          </a:p>
          <a:p>
            <a:pPr lvl="1"/>
            <a:r>
              <a:rPr lang="ru-RU" sz="2800" dirty="0" smtClean="0"/>
              <a:t>Проверено открытых проектов</a:t>
            </a:r>
            <a:r>
              <a:rPr lang="en-US" sz="2800" dirty="0" smtClean="0"/>
              <a:t>: 229</a:t>
            </a:r>
            <a:endParaRPr lang="ru-RU" sz="2800" dirty="0" smtClean="0"/>
          </a:p>
          <a:p>
            <a:pPr lvl="1"/>
            <a:r>
              <a:rPr lang="ru-RU" sz="2800" dirty="0" smtClean="0"/>
              <a:t>Найдено ошибок</a:t>
            </a:r>
            <a:r>
              <a:rPr lang="en-US" sz="2800" dirty="0" smtClean="0"/>
              <a:t>: </a:t>
            </a:r>
            <a:r>
              <a:rPr lang="en-US" sz="2800" dirty="0" smtClean="0"/>
              <a:t>9313</a:t>
            </a: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3694" y="1"/>
            <a:ext cx="10515600" cy="879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2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Только в процессе написания статей</a:t>
            </a:r>
            <a:r>
              <a:rPr lang="en-US" sz="3200" dirty="0" smtClean="0"/>
              <a:t>:</a:t>
            </a:r>
          </a:p>
          <a:p>
            <a:pPr lvl="1"/>
            <a:r>
              <a:rPr lang="ru-RU" sz="2800" dirty="0" smtClean="0"/>
              <a:t>Проверено открытых проектов</a:t>
            </a:r>
            <a:r>
              <a:rPr lang="en-US" sz="2800" dirty="0" smtClean="0"/>
              <a:t>: 229</a:t>
            </a:r>
            <a:endParaRPr lang="ru-RU" sz="2800" dirty="0" smtClean="0"/>
          </a:p>
          <a:p>
            <a:pPr lvl="1"/>
            <a:r>
              <a:rPr lang="ru-RU" sz="2800" dirty="0" smtClean="0"/>
              <a:t>Найдено ошибок</a:t>
            </a:r>
            <a:r>
              <a:rPr lang="en-US" sz="2800" dirty="0" smtClean="0"/>
              <a:t>: </a:t>
            </a:r>
            <a:r>
              <a:rPr lang="en-US" sz="2800" dirty="0" smtClean="0"/>
              <a:t>9313</a:t>
            </a:r>
          </a:p>
          <a:p>
            <a:r>
              <a:rPr lang="ru-RU" sz="3200" dirty="0" smtClean="0"/>
              <a:t>Статические анализаторы кода незаменимы при разработке средних и больших проектов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3694" y="1"/>
            <a:ext cx="10515600" cy="879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1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Только в процессе написания статей</a:t>
            </a:r>
            <a:r>
              <a:rPr lang="en-US" sz="3200" dirty="0" smtClean="0"/>
              <a:t>:</a:t>
            </a:r>
          </a:p>
          <a:p>
            <a:pPr lvl="1"/>
            <a:r>
              <a:rPr lang="ru-RU" sz="2800" dirty="0" smtClean="0"/>
              <a:t>Проверено открытых проектов</a:t>
            </a:r>
            <a:r>
              <a:rPr lang="en-US" sz="2800" dirty="0" smtClean="0"/>
              <a:t>: 229</a:t>
            </a:r>
            <a:endParaRPr lang="ru-RU" sz="2800" dirty="0" smtClean="0"/>
          </a:p>
          <a:p>
            <a:pPr lvl="1"/>
            <a:r>
              <a:rPr lang="ru-RU" sz="2800" dirty="0" smtClean="0"/>
              <a:t>Найдено ошибок</a:t>
            </a:r>
            <a:r>
              <a:rPr lang="en-US" sz="2800" dirty="0" smtClean="0"/>
              <a:t>: 9313</a:t>
            </a:r>
          </a:p>
          <a:p>
            <a:r>
              <a:rPr lang="ru-RU" sz="3200" dirty="0" smtClean="0"/>
              <a:t>Статические анализаторы кода незаменимы при разработке средних и больших </a:t>
            </a:r>
            <a:r>
              <a:rPr lang="ru-RU" sz="3200" dirty="0" smtClean="0"/>
              <a:t>проектов</a:t>
            </a:r>
          </a:p>
          <a:p>
            <a:r>
              <a:rPr lang="ru-RU" sz="3200" dirty="0" smtClean="0"/>
              <a:t>Краткое пособие для начинающих</a:t>
            </a:r>
            <a:r>
              <a:rPr lang="en-US" sz="3200" dirty="0" smtClean="0"/>
              <a:t>: </a:t>
            </a:r>
            <a:r>
              <a:rPr lang="ru-RU" sz="3200" b="1" dirty="0" smtClean="0">
                <a:solidFill>
                  <a:srgbClr val="0070C0"/>
                </a:solidFill>
              </a:rPr>
              <a:t>начните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3694" y="1"/>
            <a:ext cx="10515600" cy="879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7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"/>
            <a:ext cx="10515600" cy="1035170"/>
          </a:xfrm>
        </p:spPr>
        <p:txBody>
          <a:bodyPr/>
          <a:lstStyle/>
          <a:p>
            <a:pPr algn="ctr"/>
            <a:r>
              <a:rPr lang="ru-RU" dirty="0" smtClean="0"/>
              <a:t>Если осталось время, ещё примеры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11833" y="1167208"/>
            <a:ext cx="1147025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cs typeface="Courier New" panose="02070309020205020404" pitchFamily="49" charset="0"/>
              </a:rPr>
              <a:t>Umbraco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protected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OnBeforeNodeRender(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XmlTree sender,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        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XmlTreeNode node,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          </a:t>
            </a:r>
            <a:r>
              <a:rPr lang="af-ZA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EventArgs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node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 </a:t>
            </a:r>
            <a:r>
              <a:rPr lang="en-US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node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(BeforeNodeRender !=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da-DK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BeforeNodeRender(</a:t>
            </a:r>
            <a:r>
              <a:rPr lang="da-DK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</a:t>
            </a:r>
            <a:r>
              <a:rPr lang="da-DK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sender, </a:t>
            </a:r>
            <a:r>
              <a:rPr lang="da-DK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</a:t>
            </a:r>
            <a:r>
              <a:rPr lang="da-DK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node, e);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833" y="5651545"/>
            <a:ext cx="10366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PVS-Studio: </a:t>
            </a:r>
            <a:r>
              <a:rPr lang="en-US" sz="2200" dirty="0">
                <a:solidFill>
                  <a:srgbClr val="7030A0"/>
                </a:solidFill>
              </a:rPr>
              <a:t>V3001 There are identical sub-expressions 'node != null' to the left and to the right of the '&amp;&amp;' operator</a:t>
            </a:r>
            <a:r>
              <a:rPr lang="en-US" sz="2200" dirty="0" smtClean="0">
                <a:solidFill>
                  <a:srgbClr val="7030A0"/>
                </a:solidFill>
              </a:rPr>
              <a:t>.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3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"/>
            <a:ext cx="10515600" cy="1035170"/>
          </a:xfrm>
        </p:spPr>
        <p:txBody>
          <a:bodyPr/>
          <a:lstStyle/>
          <a:p>
            <a:pPr algn="ctr"/>
            <a:r>
              <a:rPr lang="ru-RU" dirty="0" smtClean="0"/>
              <a:t>Если осталось время, ещё примеры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11833" y="2076242"/>
            <a:ext cx="1147025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cs typeface="Courier New" panose="02070309020205020404" pitchFamily="49" charset="0"/>
              </a:rPr>
              <a:t>AJAX Control Toolkit (maintained by </a:t>
            </a:r>
            <a:r>
              <a:rPr lang="en-US" sz="2800" b="1" dirty="0" err="1">
                <a:solidFill>
                  <a:srgbClr val="0070C0"/>
                </a:solidFill>
                <a:cs typeface="Courier New" panose="02070309020205020404" pitchFamily="49" charset="0"/>
              </a:rPr>
              <a:t>DevExpress</a:t>
            </a:r>
            <a:r>
              <a:rPr lang="en-US" sz="2800" b="1" dirty="0">
                <a:solidFill>
                  <a:srgbClr val="0070C0"/>
                </a:solidFill>
                <a:cs typeface="Courier New" panose="02070309020205020404" pitchFamily="49" charset="0"/>
              </a:rPr>
              <a:t>)</a:t>
            </a: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foreach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children)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child = c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IDictionary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animation.Children.Add(Deserialize(child));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833" y="5249989"/>
            <a:ext cx="10366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PVS-Studio: </a:t>
            </a:r>
            <a:r>
              <a:rPr lang="ru-RU" sz="2200" dirty="0" smtClean="0">
                <a:solidFill>
                  <a:srgbClr val="7030A0"/>
                </a:solidFill>
              </a:rPr>
              <a:t>V3019 </a:t>
            </a:r>
            <a:r>
              <a:rPr lang="ru-RU" sz="2200" dirty="0" err="1">
                <a:solidFill>
                  <a:srgbClr val="7030A0"/>
                </a:solidFill>
              </a:rPr>
              <a:t>Possibly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an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incorrect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variable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is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compared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to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null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after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type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conversion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using</a:t>
            </a:r>
            <a:r>
              <a:rPr lang="ru-RU" sz="2200" dirty="0">
                <a:solidFill>
                  <a:srgbClr val="7030A0"/>
                </a:solidFill>
              </a:rPr>
              <a:t> '</a:t>
            </a:r>
            <a:r>
              <a:rPr lang="ru-RU" sz="2200" dirty="0" err="1">
                <a:solidFill>
                  <a:srgbClr val="7030A0"/>
                </a:solidFill>
              </a:rPr>
              <a:t>as</a:t>
            </a:r>
            <a:r>
              <a:rPr lang="ru-RU" sz="2200" dirty="0">
                <a:solidFill>
                  <a:srgbClr val="7030A0"/>
                </a:solidFill>
              </a:rPr>
              <a:t>' </a:t>
            </a:r>
            <a:r>
              <a:rPr lang="ru-RU" sz="2200" dirty="0" err="1">
                <a:solidFill>
                  <a:srgbClr val="7030A0"/>
                </a:solidFill>
              </a:rPr>
              <a:t>keyword</a:t>
            </a:r>
            <a:r>
              <a:rPr lang="ru-RU" sz="2200" dirty="0">
                <a:solidFill>
                  <a:srgbClr val="7030A0"/>
                </a:solidFill>
              </a:rPr>
              <a:t>. </a:t>
            </a:r>
            <a:r>
              <a:rPr lang="ru-RU" sz="2200" dirty="0" err="1">
                <a:solidFill>
                  <a:srgbClr val="7030A0"/>
                </a:solidFill>
              </a:rPr>
              <a:t>Check</a:t>
            </a:r>
            <a:r>
              <a:rPr lang="ru-RU" sz="2200" dirty="0">
                <a:solidFill>
                  <a:srgbClr val="7030A0"/>
                </a:solidFill>
              </a:rPr>
              <a:t> </a:t>
            </a:r>
            <a:r>
              <a:rPr lang="ru-RU" sz="2200" dirty="0" err="1">
                <a:solidFill>
                  <a:srgbClr val="7030A0"/>
                </a:solidFill>
              </a:rPr>
              <a:t>variables</a:t>
            </a:r>
            <a:r>
              <a:rPr lang="ru-RU" sz="2200" dirty="0">
                <a:solidFill>
                  <a:srgbClr val="7030A0"/>
                </a:solidFill>
              </a:rPr>
              <a:t> 'c', '</a:t>
            </a:r>
            <a:r>
              <a:rPr lang="ru-RU" sz="2200" dirty="0" err="1">
                <a:solidFill>
                  <a:srgbClr val="7030A0"/>
                </a:solidFill>
              </a:rPr>
              <a:t>child</a:t>
            </a:r>
            <a:r>
              <a:rPr lang="ru-RU" sz="2200" dirty="0" smtClean="0">
                <a:solidFill>
                  <a:srgbClr val="7030A0"/>
                </a:solidFill>
              </a:rPr>
              <a:t>'.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834" y="1199871"/>
            <a:ext cx="11173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Пользуясь случаем, хочу передать привет присутствующим здесь сотрудникам компании </a:t>
            </a:r>
            <a:r>
              <a:rPr lang="en-US" sz="2000" dirty="0" err="1" smtClean="0">
                <a:solidFill>
                  <a:srgbClr val="002060"/>
                </a:solidFill>
              </a:rPr>
              <a:t>DevExpress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3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"/>
            <a:ext cx="10515600" cy="1035170"/>
          </a:xfrm>
        </p:spPr>
        <p:txBody>
          <a:bodyPr/>
          <a:lstStyle/>
          <a:p>
            <a:pPr algn="ctr"/>
            <a:r>
              <a:rPr lang="ru-RU" dirty="0" smtClean="0"/>
              <a:t>Если осталось время, ещё примеры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11833" y="1703468"/>
            <a:ext cx="1147025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cs typeface="Courier New" panose="02070309020205020404" pitchFamily="49" charset="0"/>
              </a:rPr>
              <a:t>AJAX Control Toolkit (maintained by </a:t>
            </a:r>
            <a:r>
              <a:rPr lang="en-US" sz="2800" b="1" dirty="0" err="1">
                <a:solidFill>
                  <a:srgbClr val="0070C0"/>
                </a:solidFill>
                <a:cs typeface="Courier New" panose="02070309020205020404" pitchFamily="49" charset="0"/>
              </a:rPr>
              <a:t>DevExpress</a:t>
            </a:r>
            <a:r>
              <a:rPr lang="en-US" sz="2800" b="1" dirty="0">
                <a:solidFill>
                  <a:srgbClr val="0070C0"/>
                </a:solidFill>
                <a:cs typeface="Courier New" panose="02070309020205020404" pitchFamily="49" charset="0"/>
              </a:rPr>
              <a:t>)</a:t>
            </a: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sendingControlID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sendingControlID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.ClientID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|| sendingControlID ==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Можно упростить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endParaRPr lang="en-US" sz="2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sendingControlID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||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sendingControlID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.ClientID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833" y="5240022"/>
            <a:ext cx="10366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PVS-Studio: </a:t>
            </a:r>
            <a:r>
              <a:rPr lang="en-US" sz="2200" dirty="0">
                <a:solidFill>
                  <a:srgbClr val="7030A0"/>
                </a:solidFill>
              </a:rPr>
              <a:t>V3031 An excessive check can be simplified. The '||' operator is surrounded by opposite expressions. </a:t>
            </a:r>
            <a:r>
              <a:rPr lang="en-US" sz="2200" dirty="0" err="1">
                <a:solidFill>
                  <a:srgbClr val="7030A0"/>
                </a:solidFill>
              </a:rPr>
              <a:t>AsyncFileUpload.cs</a:t>
            </a:r>
            <a:r>
              <a:rPr lang="en-US" sz="2200" dirty="0">
                <a:solidFill>
                  <a:srgbClr val="7030A0"/>
                </a:solidFill>
              </a:rPr>
              <a:t> 452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3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"/>
            <a:ext cx="10515600" cy="1035170"/>
          </a:xfrm>
        </p:spPr>
        <p:txBody>
          <a:bodyPr/>
          <a:lstStyle/>
          <a:p>
            <a:pPr algn="ctr"/>
            <a:r>
              <a:rPr lang="ru-RU" dirty="0" smtClean="0"/>
              <a:t>Если осталось время, ещё примеры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11833" y="927922"/>
            <a:ext cx="1147025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cs typeface="Courier New" panose="02070309020205020404" pitchFamily="49" charset="0"/>
              </a:rPr>
              <a:t>CodeContracts</a:t>
            </a: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mTypeConstraint == TypeConstraint.CLASS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oh.Output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"class"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comma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(mTypeConstraint == TypeConstraint.STRUCT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.....</a:t>
            </a:r>
            <a:endParaRPr lang="af-ZA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af-ZA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mTypeConstraint == TypeConstraint.CLASS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oh.Output(mClassConstraint,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comma =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833" y="5867964"/>
            <a:ext cx="10366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PVS-Studio</a:t>
            </a:r>
            <a:r>
              <a:rPr lang="en-US" sz="2200" dirty="0">
                <a:solidFill>
                  <a:srgbClr val="7030A0"/>
                </a:solidFill>
              </a:rPr>
              <a:t>: V3003 The use of 'if (A) {...} else if (A) {...}' pattern was detected. There is a probability of logical error presence</a:t>
            </a:r>
            <a:r>
              <a:rPr lang="en-US" sz="2200" dirty="0" smtClean="0">
                <a:solidFill>
                  <a:srgbClr val="7030A0"/>
                </a:solidFill>
              </a:rPr>
              <a:t>.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78439"/>
            <a:ext cx="439947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1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"/>
            <a:ext cx="10515600" cy="1035170"/>
          </a:xfrm>
        </p:spPr>
        <p:txBody>
          <a:bodyPr/>
          <a:lstStyle/>
          <a:p>
            <a:pPr algn="ctr"/>
            <a:r>
              <a:rPr lang="ru-RU" dirty="0" smtClean="0"/>
              <a:t>Если осталось время, ещё примеры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11833" y="927922"/>
            <a:ext cx="1147025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cs typeface="Courier New" panose="02070309020205020404" pitchFamily="49" charset="0"/>
              </a:rPr>
              <a:t>CodeContracts</a:t>
            </a: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= 0; i &lt; data.Length; i++)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(data[i] !=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 = 0; j &lt; lastElement[i]; 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i++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str.AppendFormat(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"({0},{1})"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data[i][j].Index, data[i][j].Value);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833" y="5867964"/>
            <a:ext cx="10366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PVS-Studio</a:t>
            </a:r>
            <a:r>
              <a:rPr lang="en-US" sz="2200" dirty="0">
                <a:solidFill>
                  <a:srgbClr val="7030A0"/>
                </a:solidFill>
              </a:rPr>
              <a:t>: V3014 It is likely that a wrong variable is being incremented inside the 'for' operator. Consider reviewing '</a:t>
            </a:r>
            <a:r>
              <a:rPr lang="en-US" sz="2200" dirty="0" err="1">
                <a:solidFill>
                  <a:srgbClr val="7030A0"/>
                </a:solidFill>
              </a:rPr>
              <a:t>i</a:t>
            </a:r>
            <a:r>
              <a:rPr lang="en-US" sz="2200" dirty="0">
                <a:solidFill>
                  <a:srgbClr val="7030A0"/>
                </a:solidFill>
              </a:rPr>
              <a:t>'.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5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"/>
            <a:ext cx="10515600" cy="1035170"/>
          </a:xfrm>
        </p:spPr>
        <p:txBody>
          <a:bodyPr/>
          <a:lstStyle/>
          <a:p>
            <a:pPr algn="ctr"/>
            <a:r>
              <a:rPr lang="ru-RU" dirty="0" smtClean="0"/>
              <a:t>Если осталось время, ещё примеры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11833" y="1335537"/>
            <a:ext cx="1147025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cs typeface="Courier New" panose="02070309020205020404" pitchFamily="49" charset="0"/>
              </a:rPr>
              <a:t>Orleans</a:t>
            </a: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SanitizeTableProperty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key)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key.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Replace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'/'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'_'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af-ZA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Forward slash                </a:t>
            </a:r>
            <a:endParaRPr lang="af-ZA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key.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Replace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'\\'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'_'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af-ZA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Backslash</a:t>
            </a:r>
            <a:endParaRPr lang="af-ZA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key.</a:t>
            </a:r>
            <a:r>
              <a:rPr lang="af-ZA" sz="2400" dirty="0" smtClean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Replace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af-ZA" sz="2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'#'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'_'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af-ZA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Pound sign</a:t>
            </a:r>
            <a:endParaRPr lang="af-ZA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key.</a:t>
            </a:r>
            <a:r>
              <a:rPr lang="af-ZA" sz="2400" dirty="0" smtClean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Replace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af-ZA" sz="2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'?'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'_'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 </a:t>
            </a:r>
            <a:r>
              <a:rPr lang="af-ZA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Question mark</a:t>
            </a:r>
            <a:endParaRPr lang="af-ZA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....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key;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833" y="5844814"/>
            <a:ext cx="103660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PVS-Studio</a:t>
            </a:r>
            <a:r>
              <a:rPr lang="en-US" sz="2200" dirty="0">
                <a:solidFill>
                  <a:srgbClr val="7030A0"/>
                </a:solidFill>
              </a:rPr>
              <a:t>: V3010 The return value of function 'Replace' is required to be utilized</a:t>
            </a:r>
            <a:r>
              <a:rPr lang="en-US" sz="2200" dirty="0" smtClean="0">
                <a:solidFill>
                  <a:srgbClr val="7030A0"/>
                </a:solidFill>
              </a:rPr>
              <a:t>.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О докладчике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8548"/>
            <a:ext cx="7503543" cy="4988415"/>
          </a:xfrm>
        </p:spPr>
        <p:txBody>
          <a:bodyPr>
            <a:normAutofit/>
          </a:bodyPr>
          <a:lstStyle/>
          <a:p>
            <a:r>
              <a:rPr lang="ru-RU" dirty="0"/>
              <a:t>Карпов Андрей Николаевич, 1981</a:t>
            </a:r>
            <a:endParaRPr lang="en-US" dirty="0"/>
          </a:p>
          <a:p>
            <a:r>
              <a:rPr lang="ru-RU" dirty="0"/>
              <a:t>Присутствует на </a:t>
            </a:r>
            <a:r>
              <a:rPr lang="en-US" dirty="0" err="1"/>
              <a:t>Habrahabr</a:t>
            </a:r>
            <a:r>
              <a:rPr lang="en-US" dirty="0"/>
              <a:t> </a:t>
            </a:r>
            <a:r>
              <a:rPr lang="ru-RU" dirty="0"/>
              <a:t>под именем </a:t>
            </a:r>
            <a:r>
              <a:rPr lang="en-US" dirty="0"/>
              <a:t>Andrey2008 - </a:t>
            </a:r>
            <a:r>
              <a:rPr lang="en-US" dirty="0">
                <a:hlinkClick r:id="rId2"/>
              </a:rPr>
              <a:t>habrahabr.ru/users/andrey2008/</a:t>
            </a:r>
            <a:endParaRPr lang="en-US" dirty="0"/>
          </a:p>
          <a:p>
            <a:r>
              <a:rPr lang="ru-RU" dirty="0" smtClean="0"/>
              <a:t>Технический </a:t>
            </a:r>
            <a:r>
              <a:rPr lang="ru-RU" dirty="0"/>
              <a:t>директор ООО «</a:t>
            </a:r>
            <a:r>
              <a:rPr lang="ru-RU" dirty="0" err="1"/>
              <a:t>СиПроВер</a:t>
            </a:r>
            <a:r>
              <a:rPr lang="ru-RU" dirty="0"/>
              <a:t>»</a:t>
            </a:r>
          </a:p>
          <a:p>
            <a:r>
              <a:rPr lang="en-US" dirty="0" smtClean="0"/>
              <a:t>MVP </a:t>
            </a:r>
            <a:r>
              <a:rPr lang="ru-RU" dirty="0"/>
              <a:t>в категории </a:t>
            </a:r>
            <a:r>
              <a:rPr lang="en-US" dirty="0"/>
              <a:t>Visual C++</a:t>
            </a:r>
            <a:endParaRPr lang="ru-RU" dirty="0"/>
          </a:p>
          <a:p>
            <a:r>
              <a:rPr lang="en-US" dirty="0"/>
              <a:t>Intel Black Belt Software Developer</a:t>
            </a:r>
            <a:endParaRPr lang="ru-RU" dirty="0"/>
          </a:p>
          <a:p>
            <a:r>
              <a:rPr lang="ru-RU" dirty="0"/>
              <a:t>Один из основателей проекта </a:t>
            </a:r>
            <a:r>
              <a:rPr lang="en-US" dirty="0" smtClean="0"/>
              <a:t>PVS-Studio (</a:t>
            </a:r>
            <a:r>
              <a:rPr lang="ru-RU" dirty="0"/>
              <a:t>с</a:t>
            </a:r>
            <a:r>
              <a:rPr lang="ru-RU" dirty="0" smtClean="0"/>
              <a:t>татический </a:t>
            </a:r>
            <a:r>
              <a:rPr lang="ru-RU" dirty="0"/>
              <a:t>анализатор кода для языков </a:t>
            </a:r>
            <a:r>
              <a:rPr lang="en-US" dirty="0"/>
              <a:t>C/C</a:t>
            </a:r>
            <a:r>
              <a:rPr lang="en-US" dirty="0" smtClean="0"/>
              <a:t>++/C#).</a:t>
            </a:r>
            <a:endParaRPr lang="en-US" dirty="0"/>
          </a:p>
          <a:p>
            <a:r>
              <a:rPr lang="ru-RU" b="1" dirty="0" smtClean="0">
                <a:solidFill>
                  <a:srgbClr val="0070C0"/>
                </a:solidFill>
              </a:rPr>
              <a:t>Проверил более сотни открытых проектов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34" y="948975"/>
            <a:ext cx="3200400" cy="5031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4"/>
              </a:rPr>
              <a:t>www.viva64.com</a:t>
            </a:r>
            <a:endParaRPr lang="ru-RU" dirty="0"/>
          </a:p>
        </p:txBody>
      </p:sp>
      <p:pic>
        <p:nvPicPr>
          <p:cNvPr id="6" name="Picture 2" descr="https://alexandrebrisebois.files.wordpress.com/2014/07/microsoft-mv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67" y="3154688"/>
            <a:ext cx="839137" cy="34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game-guru.com/images/intel_black_belt_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74" y="3682755"/>
            <a:ext cx="1314856" cy="3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"/>
            <a:ext cx="10515600" cy="1035170"/>
          </a:xfrm>
        </p:spPr>
        <p:txBody>
          <a:bodyPr/>
          <a:lstStyle/>
          <a:p>
            <a:pPr algn="ctr"/>
            <a:r>
              <a:rPr lang="ru-RU" dirty="0" smtClean="0"/>
              <a:t>Если осталось время, ещё примеры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11833" y="1525801"/>
            <a:ext cx="1147025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cs typeface="Courier New" panose="02070309020205020404" pitchFamily="49" charset="0"/>
              </a:rPr>
              <a:t>SharpDevelop</a:t>
            </a: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WhitespaceNode(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whiteSpaceText,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TextLocation startLocation)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.WhiteSpaceText = </a:t>
            </a:r>
            <a:r>
              <a:rPr lang="af-ZA" sz="2400" dirty="0">
                <a:solidFill>
                  <a:srgbClr val="00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WhiteSpaceText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.startLocation = startLocation;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833" y="4764799"/>
            <a:ext cx="103660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PVS-Studio</a:t>
            </a:r>
            <a:r>
              <a:rPr lang="en-US" sz="2200" dirty="0">
                <a:solidFill>
                  <a:srgbClr val="7030A0"/>
                </a:solidFill>
              </a:rPr>
              <a:t>: V3005 The '</a:t>
            </a:r>
            <a:r>
              <a:rPr lang="en-US" sz="2200" dirty="0" err="1">
                <a:solidFill>
                  <a:srgbClr val="7030A0"/>
                </a:solidFill>
              </a:rPr>
              <a:t>this.WhiteSpaceText</a:t>
            </a:r>
            <a:r>
              <a:rPr lang="en-US" sz="2200" dirty="0">
                <a:solidFill>
                  <a:srgbClr val="7030A0"/>
                </a:solidFill>
              </a:rPr>
              <a:t>' variable is assigned to itself</a:t>
            </a:r>
            <a:r>
              <a:rPr lang="en-US" sz="2200" dirty="0" smtClean="0">
                <a:solidFill>
                  <a:srgbClr val="7030A0"/>
                </a:solidFill>
              </a:rPr>
              <a:t>.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1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"/>
            <a:ext cx="10515600" cy="1035170"/>
          </a:xfrm>
        </p:spPr>
        <p:txBody>
          <a:bodyPr/>
          <a:lstStyle/>
          <a:p>
            <a:pPr algn="ctr"/>
            <a:r>
              <a:rPr lang="ru-RU" dirty="0" smtClean="0"/>
              <a:t>Если осталось время, ещё примеры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39947" y="1256096"/>
            <a:ext cx="1147025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cs typeface="Courier New" panose="02070309020205020404" pitchFamily="49" charset="0"/>
              </a:rPr>
              <a:t>SharpDevelop</a:t>
            </a: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ContentPropertyNode clickedNode =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clickedButton.DataContext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ContentPropertyNode;</a:t>
            </a:r>
          </a:p>
          <a:p>
            <a:r>
              <a:rPr lang="af-ZA" sz="2400" strike="sngStrik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clickedNode = clickedButton.DataContext </a:t>
            </a:r>
            <a:r>
              <a:rPr lang="af-ZA" sz="2400" strike="sngStrike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af-ZA" sz="2400" strike="sngStrike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ContentPropertyNode;</a:t>
            </a: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(clickedNode ==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39947" y="4043815"/>
            <a:ext cx="103660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Избыточность.</a:t>
            </a:r>
            <a:endParaRPr lang="en-US" sz="2200" b="1" dirty="0" smtClean="0"/>
          </a:p>
          <a:p>
            <a:endParaRPr lang="ru-RU" sz="2200" b="1" dirty="0" smtClean="0"/>
          </a:p>
          <a:p>
            <a:r>
              <a:rPr lang="en-US" sz="2200" dirty="0" smtClean="0">
                <a:solidFill>
                  <a:srgbClr val="7030A0"/>
                </a:solidFill>
              </a:rPr>
              <a:t>PVS-Studio</a:t>
            </a:r>
            <a:r>
              <a:rPr lang="en-US" sz="2200" dirty="0">
                <a:solidFill>
                  <a:srgbClr val="7030A0"/>
                </a:solidFill>
              </a:rPr>
              <a:t>: V3008 The '</a:t>
            </a:r>
            <a:r>
              <a:rPr lang="en-US" sz="2200" dirty="0" err="1">
                <a:solidFill>
                  <a:srgbClr val="7030A0"/>
                </a:solidFill>
              </a:rPr>
              <a:t>clickedNode</a:t>
            </a:r>
            <a:r>
              <a:rPr lang="en-US" sz="2200" dirty="0">
                <a:solidFill>
                  <a:srgbClr val="7030A0"/>
                </a:solidFill>
              </a:rPr>
              <a:t>' variable is assigned values twice successively. Perhaps this is a mistake.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7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"/>
            <a:ext cx="10515600" cy="1035170"/>
          </a:xfrm>
        </p:spPr>
        <p:txBody>
          <a:bodyPr/>
          <a:lstStyle/>
          <a:p>
            <a:pPr algn="ctr"/>
            <a:r>
              <a:rPr lang="ru-RU" dirty="0" smtClean="0"/>
              <a:t>Если осталось время, ещё примеры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11833" y="1525801"/>
            <a:ext cx="1147025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cs typeface="Courier New" panose="02070309020205020404" pitchFamily="49" charset="0"/>
              </a:rPr>
              <a:t>SharpDevelop</a:t>
            </a: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ToString()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endParaRPr lang="af-ZA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.Format(</a:t>
            </a:r>
            <a:r>
              <a:rPr lang="af-ZA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af-ZA" sz="2400" dirty="0">
                <a:solidFill>
                  <a:srgbClr val="A31515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[Line {0}:{1,2}-{3,4}:{5}]</a:t>
            </a:r>
            <a:r>
              <a:rPr lang="af-ZA" sz="2400" dirty="0">
                <a:solidFill>
                  <a:srgbClr val="A3151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af-ZA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File, Row, Column,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EndRow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EndColumn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Offset);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947" y="5009157"/>
            <a:ext cx="10366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PVS-Studio</a:t>
            </a:r>
            <a:r>
              <a:rPr lang="en-US" sz="2200" dirty="0">
                <a:solidFill>
                  <a:srgbClr val="7030A0"/>
                </a:solidFill>
              </a:rPr>
              <a:t>: V3025 Incorrect format. A different number of actual arguments is expected while calling 'Format' function. Expected: 4. Present: 6.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3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"/>
            <a:ext cx="10515600" cy="1035170"/>
          </a:xfrm>
        </p:spPr>
        <p:txBody>
          <a:bodyPr/>
          <a:lstStyle/>
          <a:p>
            <a:pPr algn="ctr"/>
            <a:r>
              <a:rPr lang="ru-RU" dirty="0" smtClean="0"/>
              <a:t>Если осталось время, ещё примеры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11833" y="1525801"/>
            <a:ext cx="1147025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cs typeface="Courier New" panose="02070309020205020404" pitchFamily="49" charset="0"/>
              </a:rPr>
              <a:t>GitExtensions</a:t>
            </a:r>
            <a:endParaRPr lang="en-US" sz="2400" b="1" dirty="0" smtClean="0">
              <a:solidFill>
                <a:srgbClr val="0070C0"/>
              </a:solidFill>
              <a:cs typeface="Courier New" panose="02070309020205020404" pitchFamily="49" charset="0"/>
            </a:endParaRPr>
          </a:p>
          <a:p>
            <a:endParaRPr lang="ru-RU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.IsNullOrEmpty(translationCategory.Name))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af-ZA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InvalidOperationException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"Cannot add 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translationCategory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without name"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947" y="4593659"/>
            <a:ext cx="10366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PVS-Studio</a:t>
            </a:r>
            <a:r>
              <a:rPr lang="en-US" sz="2200" dirty="0">
                <a:solidFill>
                  <a:srgbClr val="7030A0"/>
                </a:solidFill>
              </a:rPr>
              <a:t>: V3006 The object was created but it is not being used. The 'throw' keyword could be missing: throw new </a:t>
            </a:r>
            <a:r>
              <a:rPr lang="en-US" sz="2200" dirty="0" err="1">
                <a:solidFill>
                  <a:srgbClr val="7030A0"/>
                </a:solidFill>
              </a:rPr>
              <a:t>InvalidOperationException</a:t>
            </a:r>
            <a:r>
              <a:rPr lang="en-US" sz="2200" dirty="0">
                <a:solidFill>
                  <a:srgbClr val="7030A0"/>
                </a:solidFill>
              </a:rPr>
              <a:t>(FOO</a:t>
            </a:r>
            <a:r>
              <a:rPr lang="en-US" sz="2200" dirty="0" smtClean="0">
                <a:solidFill>
                  <a:srgbClr val="7030A0"/>
                </a:solidFill>
              </a:rPr>
              <a:t>).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6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"/>
            <a:ext cx="10515600" cy="1035170"/>
          </a:xfrm>
        </p:spPr>
        <p:txBody>
          <a:bodyPr/>
          <a:lstStyle/>
          <a:p>
            <a:pPr algn="ctr"/>
            <a:r>
              <a:rPr lang="ru-RU" dirty="0" smtClean="0"/>
              <a:t>Если осталось время, ещё примеры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11833" y="1525801"/>
            <a:ext cx="114702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cs typeface="Courier New" panose="02070309020205020404" pitchFamily="49" charset="0"/>
              </a:rPr>
              <a:t>Orleans</a:t>
            </a:r>
            <a:endParaRPr lang="ru-RU" sz="2400" b="1" dirty="0" smtClean="0">
              <a:solidFill>
                <a:srgbClr val="0070C0"/>
              </a:solidFill>
              <a:cs typeface="Courier New" panose="02070309020205020404" pitchFamily="49" charset="0"/>
            </a:endParaRPr>
          </a:p>
          <a:p>
            <a:endParaRPr lang="ru-RU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af-ZA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(numRemoved &gt; 0)</a:t>
            </a: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(logger.IsVerbose) logger.Verbose(....);</a:t>
            </a:r>
          </a:p>
          <a:p>
            <a:r>
              <a:rPr lang="af-ZA" sz="2400" dirty="0">
                <a:solidFill>
                  <a:srgbClr val="0000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af-ZA" sz="2400" dirty="0">
              <a:solidFill>
                <a:srgbClr val="00000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af-ZA" sz="2400" dirty="0">
                <a:solidFill>
                  <a:srgbClr val="0000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af-ZA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(logger.IsVerbose2) logger.Verbose2(....);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947" y="4543282"/>
            <a:ext cx="10366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</a:rPr>
              <a:t>PVS-Studio</a:t>
            </a:r>
            <a:r>
              <a:rPr lang="en-US" sz="2200" dirty="0">
                <a:solidFill>
                  <a:srgbClr val="7030A0"/>
                </a:solidFill>
              </a:rPr>
              <a:t>: V3033 It is possible that this 'else' branch must apply to the previous 'if' statement. </a:t>
            </a:r>
            <a:r>
              <a:rPr lang="en-US" sz="2200" dirty="0" err="1">
                <a:solidFill>
                  <a:srgbClr val="7030A0"/>
                </a:solidFill>
              </a:rPr>
              <a:t>Interner.cs</a:t>
            </a:r>
            <a:r>
              <a:rPr lang="en-US" sz="2200" dirty="0">
                <a:solidFill>
                  <a:srgbClr val="7030A0"/>
                </a:solidFill>
              </a:rPr>
              <a:t> 274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0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51" y="232332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Ответы на вопросы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59857"/>
            <a:ext cx="10515600" cy="17171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Karpov@viva64.com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Я в </a:t>
            </a:r>
            <a:r>
              <a:rPr lang="en-US" dirty="0"/>
              <a:t>twitter: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twitter.com/Code_Analysis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PVS-Studio: </a:t>
            </a:r>
            <a:r>
              <a:rPr lang="en-US" dirty="0">
                <a:hlinkClick r:id="rId4"/>
              </a:rPr>
              <a:t>http://www.viva64.com/ru/pvs-studio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5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1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dirty="0" smtClean="0"/>
              <a:t>Чем раньше ошибка найдена,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тем дешевле её исправление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551551" y="5507790"/>
            <a:ext cx="4544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P.S. </a:t>
            </a:r>
            <a:r>
              <a:rPr lang="ru-RU" sz="3200" b="1" dirty="0" smtClean="0">
                <a:solidFill>
                  <a:srgbClr val="7030A0"/>
                </a:solidFill>
              </a:rPr>
              <a:t>Аналогия </a:t>
            </a:r>
            <a:r>
              <a:rPr lang="ru-RU" sz="3200" b="1" dirty="0">
                <a:solidFill>
                  <a:srgbClr val="7030A0"/>
                </a:solidFill>
              </a:rPr>
              <a:t>с гигиеной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24" y="1613140"/>
            <a:ext cx="10732181" cy="35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Как на ранних этапах находить и устранять  ошибки</a:t>
            </a:r>
            <a:r>
              <a:rPr lang="ru-RU" dirty="0" smtClean="0"/>
              <a:t>?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«Надо писать правильно» – не работает</a:t>
            </a:r>
          </a:p>
          <a:p>
            <a:r>
              <a:rPr lang="ru-RU" dirty="0" smtClean="0"/>
              <a:t>Обычно называют </a:t>
            </a:r>
            <a:r>
              <a:rPr lang="en-US" dirty="0" smtClean="0"/>
              <a:t>TDD</a:t>
            </a:r>
            <a:endParaRPr lang="ru-RU" dirty="0" smtClean="0"/>
          </a:p>
          <a:p>
            <a:r>
              <a:rPr lang="ru-RU" dirty="0" smtClean="0"/>
              <a:t>Парное программирование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6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Как на ранних этапах находить и устранять  ошибки</a:t>
            </a:r>
            <a:r>
              <a:rPr lang="ru-RU" dirty="0" smtClean="0"/>
              <a:t>?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«Надо писать правильно» – не работает</a:t>
            </a:r>
          </a:p>
          <a:p>
            <a:r>
              <a:rPr lang="ru-RU" dirty="0" smtClean="0"/>
              <a:t>Обычно называют </a:t>
            </a:r>
            <a:r>
              <a:rPr lang="en-US" dirty="0" smtClean="0"/>
              <a:t>TDD</a:t>
            </a:r>
            <a:endParaRPr lang="ru-RU" dirty="0" smtClean="0"/>
          </a:p>
          <a:p>
            <a:r>
              <a:rPr lang="ru-RU" dirty="0" smtClean="0"/>
              <a:t>Парное программирование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А ещё есть статический анализ кода</a:t>
            </a:r>
            <a:r>
              <a:rPr lang="en-US" dirty="0" smtClean="0">
                <a:solidFill>
                  <a:srgbClr val="0070C0"/>
                </a:solidFill>
              </a:rPr>
              <a:t> – </a:t>
            </a:r>
            <a:r>
              <a:rPr lang="ru-RU" dirty="0" smtClean="0">
                <a:solidFill>
                  <a:srgbClr val="0070C0"/>
                </a:solidFill>
              </a:rPr>
              <a:t>о нём и поговорим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www.viva64.com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5170"/>
          </a:xfrm>
        </p:spPr>
        <p:txBody>
          <a:bodyPr/>
          <a:lstStyle/>
          <a:p>
            <a:pPr algn="ctr"/>
            <a:r>
              <a:rPr lang="ru-RU" dirty="0" smtClean="0"/>
              <a:t>Что такое статический анализ кода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2204"/>
            <a:ext cx="10515600" cy="4934759"/>
          </a:xfrm>
        </p:spPr>
        <p:txBody>
          <a:bodyPr/>
          <a:lstStyle/>
          <a:p>
            <a:r>
              <a:rPr lang="ru-RU" dirty="0" smtClean="0"/>
              <a:t>Обзоры кода </a:t>
            </a:r>
            <a:r>
              <a:rPr lang="en-US" dirty="0" smtClean="0"/>
              <a:t>(code review)</a:t>
            </a:r>
          </a:p>
          <a:p>
            <a:r>
              <a:rPr lang="ru-RU" dirty="0" smtClean="0"/>
              <a:t>Отлично, но слишком дорого.</a:t>
            </a:r>
          </a:p>
          <a:p>
            <a:r>
              <a:rPr lang="ru-RU" dirty="0" smtClean="0"/>
              <a:t>Компромисс</a:t>
            </a:r>
            <a:r>
              <a:rPr lang="en-US" dirty="0" smtClean="0"/>
              <a:t>: </a:t>
            </a:r>
            <a:r>
              <a:rPr lang="ru-RU" dirty="0" smtClean="0"/>
              <a:t>пусть обзор кода выполняет программа.</a:t>
            </a:r>
          </a:p>
          <a:p>
            <a:endParaRPr lang="ru-RU" dirty="0"/>
          </a:p>
        </p:txBody>
      </p:sp>
      <p:pic>
        <p:nvPicPr>
          <p:cNvPr id="3074" name="Picture 2" descr="PVS-Studio, &amp;acy;&amp;ucy;&amp;dcy;&amp;icy;&amp;tcy; &amp;kcy;&amp;ocy;&amp;d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79" y="3105509"/>
            <a:ext cx="6811598" cy="30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6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1434"/>
          </a:xfrm>
        </p:spPr>
        <p:txBody>
          <a:bodyPr/>
          <a:lstStyle/>
          <a:p>
            <a:pPr algn="ctr"/>
            <a:r>
              <a:rPr lang="ru-RU" dirty="0" smtClean="0"/>
              <a:t>Инструменты статического анализа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962"/>
            <a:ext cx="10515600" cy="48830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PVS-Studio</a:t>
            </a:r>
          </a:p>
          <a:p>
            <a:r>
              <a:rPr lang="en-US" dirty="0" err="1" smtClean="0"/>
              <a:t>ReSharper</a:t>
            </a:r>
            <a:endParaRPr lang="en-US" dirty="0" smtClean="0"/>
          </a:p>
          <a:p>
            <a:r>
              <a:rPr lang="en-US" dirty="0" err="1" smtClean="0"/>
              <a:t>CodeRush</a:t>
            </a:r>
            <a:endParaRPr lang="en-US" dirty="0" smtClean="0"/>
          </a:p>
          <a:p>
            <a:r>
              <a:rPr lang="en-US" dirty="0" err="1" smtClean="0"/>
              <a:t>FxCop</a:t>
            </a:r>
            <a:r>
              <a:rPr lang="en-US" dirty="0" smtClean="0"/>
              <a:t> (Visual Studio SCA)</a:t>
            </a:r>
          </a:p>
          <a:p>
            <a:r>
              <a:rPr lang="en-US" dirty="0" err="1" smtClean="0"/>
              <a:t>Parasoft</a:t>
            </a:r>
            <a:r>
              <a:rPr lang="en-US" dirty="0" smtClean="0"/>
              <a:t> </a:t>
            </a:r>
            <a:r>
              <a:rPr lang="en-US" dirty="0" err="1" smtClean="0"/>
              <a:t>dotTEST</a:t>
            </a:r>
            <a:endParaRPr lang="en-US" dirty="0" smtClean="0"/>
          </a:p>
          <a:p>
            <a:r>
              <a:rPr lang="af-ZA" dirty="0"/>
              <a:t>Coverity Code Advisor </a:t>
            </a:r>
            <a:endParaRPr lang="af-ZA" dirty="0" smtClean="0"/>
          </a:p>
          <a:p>
            <a:r>
              <a:rPr lang="af-ZA" dirty="0" smtClean="0"/>
              <a:t>Klocwork</a:t>
            </a:r>
          </a:p>
          <a:p>
            <a:r>
              <a:rPr lang="af-ZA" dirty="0"/>
              <a:t>NDepend </a:t>
            </a:r>
            <a:r>
              <a:rPr lang="af-ZA" dirty="0" smtClean="0"/>
              <a:t>(</a:t>
            </a:r>
            <a:r>
              <a:rPr lang="ru-RU" dirty="0" smtClean="0"/>
              <a:t>другое, но близко)</a:t>
            </a:r>
            <a:endParaRPr lang="af-ZA" dirty="0"/>
          </a:p>
          <a:p>
            <a:r>
              <a:rPr lang="en-US" dirty="0" err="1" smtClean="0"/>
              <a:t>StyleCop</a:t>
            </a:r>
            <a:endParaRPr lang="en-US" dirty="0" smtClean="0"/>
          </a:p>
          <a:p>
            <a:r>
              <a:rPr lang="en-US" dirty="0" smtClean="0"/>
              <a:t>List </a:t>
            </a:r>
            <a:r>
              <a:rPr lang="en-US" dirty="0"/>
              <a:t>of tools for static code analysis: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en.wikipedia.org/wiki/List_of_tools_for_static_code_analysis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334445" y="6495691"/>
            <a:ext cx="18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www.viva64.com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8439"/>
            <a:ext cx="439947" cy="3795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9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2119</Words>
  <Application>Microsoft Office PowerPoint</Application>
  <PresentationFormat>Widescreen</PresentationFormat>
  <Paragraphs>448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Aharoni</vt:lpstr>
      <vt:lpstr>Arial</vt:lpstr>
      <vt:lpstr>Calibri</vt:lpstr>
      <vt:lpstr>Calibri Light</vt:lpstr>
      <vt:lpstr>Consolas</vt:lpstr>
      <vt:lpstr>Courier New</vt:lpstr>
      <vt:lpstr>Office Theme</vt:lpstr>
      <vt:lpstr>Статический анализ как гигиена кода</vt:lpstr>
      <vt:lpstr>Для завлечения</vt:lpstr>
      <vt:lpstr>Для завлечения</vt:lpstr>
      <vt:lpstr>О докладчике</vt:lpstr>
      <vt:lpstr>Чем раньше ошибка найдена, тем дешевле её исправление</vt:lpstr>
      <vt:lpstr>Как на ранних этапах находить и устранять  ошибки?</vt:lpstr>
      <vt:lpstr>Как на ранних этапах находить и устранять  ошибки?</vt:lpstr>
      <vt:lpstr>Что такое статический анализ кода</vt:lpstr>
      <vt:lpstr>Инструменты статического анализа</vt:lpstr>
      <vt:lpstr>Что умеют статические анализаторы кода. ReSharper</vt:lpstr>
      <vt:lpstr>Что умеют статические анализаторы кода. PVS-Studio</vt:lpstr>
      <vt:lpstr>Что умеют статические анализаторы кода. Visual Studio SCA.</vt:lpstr>
      <vt:lpstr>Как неправильно попробовать статический анализ</vt:lpstr>
      <vt:lpstr>Эксперименты на синтетических примерах</vt:lpstr>
      <vt:lpstr>Эксперименты на синтетических примерах</vt:lpstr>
      <vt:lpstr>Попробую на маленьком проекте</vt:lpstr>
      <vt:lpstr>Прикольная игрушка, но находит мало ошибок</vt:lpstr>
      <vt:lpstr>Как правильно попробовать статический анализ</vt:lpstr>
      <vt:lpstr>Мифы. Я не делаю простые ошибки</vt:lpstr>
      <vt:lpstr>PowerPoint Presentation</vt:lpstr>
      <vt:lpstr>PowerPoint Presentation</vt:lpstr>
      <vt:lpstr>Ещё про простые ошибки: эффект последней строки (выявил для C++)</vt:lpstr>
      <vt:lpstr>Эффект последней строки (C++)</vt:lpstr>
      <vt:lpstr>Эффект последней строки (С#)</vt:lpstr>
      <vt:lpstr>Мифы. Тестов достаточно</vt:lpstr>
      <vt:lpstr>Как начать использовать статический анализатор</vt:lpstr>
      <vt:lpstr>Идеальный путь на примере Unreal Engine 4</vt:lpstr>
      <vt:lpstr>Реальный путь. База разметки</vt:lpstr>
      <vt:lpstr>О ложных срабатываниях и запахах</vt:lpstr>
      <vt:lpstr>Экспериментальная версия PVS-Studio, поддерживающая C#, доступна по ссылке:  c.viva64.com</vt:lpstr>
      <vt:lpstr>PowerPoint Presentation</vt:lpstr>
      <vt:lpstr>PowerPoint Presentation</vt:lpstr>
      <vt:lpstr>PowerPoint Presentation</vt:lpstr>
      <vt:lpstr>Если осталось время, ещё примеры</vt:lpstr>
      <vt:lpstr>Если осталось время, ещё примеры</vt:lpstr>
      <vt:lpstr>Если осталось время, ещё примеры</vt:lpstr>
      <vt:lpstr>Если осталось время, ещё примеры</vt:lpstr>
      <vt:lpstr>Если осталось время, ещё примеры</vt:lpstr>
      <vt:lpstr>Если осталось время, ещё примеры</vt:lpstr>
      <vt:lpstr>Если осталось время, ещё примеры</vt:lpstr>
      <vt:lpstr>Если осталось время, ещё примеры</vt:lpstr>
      <vt:lpstr>Если осталось время, ещё примеры</vt:lpstr>
      <vt:lpstr>Если осталось время, ещё примеры</vt:lpstr>
      <vt:lpstr>Если осталось время, ещё примеры</vt:lpstr>
      <vt:lpstr>Ответы на вопросы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Статический анализ, как гигиена кода</dc:title>
  <dc:creator>Учетная запись Майкрософт</dc:creator>
  <cp:lastModifiedBy>Andrey Karpov</cp:lastModifiedBy>
  <cp:revision>113</cp:revision>
  <dcterms:created xsi:type="dcterms:W3CDTF">2015-11-18T18:43:55Z</dcterms:created>
  <dcterms:modified xsi:type="dcterms:W3CDTF">2015-12-04T12:24:13Z</dcterms:modified>
</cp:coreProperties>
</file>