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59" r:id="rId4"/>
    <p:sldId id="301" r:id="rId5"/>
    <p:sldId id="311" r:id="rId6"/>
    <p:sldId id="257" r:id="rId7"/>
    <p:sldId id="304" r:id="rId8"/>
    <p:sldId id="305" r:id="rId9"/>
    <p:sldId id="260" r:id="rId10"/>
    <p:sldId id="261" r:id="rId11"/>
    <p:sldId id="262" r:id="rId12"/>
    <p:sldId id="264" r:id="rId13"/>
    <p:sldId id="265" r:id="rId14"/>
    <p:sldId id="291" r:id="rId15"/>
    <p:sldId id="292" r:id="rId16"/>
    <p:sldId id="263" r:id="rId17"/>
    <p:sldId id="319" r:id="rId18"/>
    <p:sldId id="320" r:id="rId19"/>
    <p:sldId id="268" r:id="rId20"/>
    <p:sldId id="269" r:id="rId21"/>
    <p:sldId id="275" r:id="rId22"/>
    <p:sldId id="276" r:id="rId23"/>
    <p:sldId id="314" r:id="rId24"/>
    <p:sldId id="315" r:id="rId25"/>
    <p:sldId id="308" r:id="rId26"/>
    <p:sldId id="321" r:id="rId27"/>
    <p:sldId id="285" r:id="rId28"/>
    <p:sldId id="316" r:id="rId29"/>
    <p:sldId id="317" r:id="rId30"/>
    <p:sldId id="294" r:id="rId31"/>
    <p:sldId id="318" r:id="rId32"/>
    <p:sldId id="272" r:id="rId33"/>
    <p:sldId id="283" r:id="rId34"/>
    <p:sldId id="284" r:id="rId35"/>
    <p:sldId id="323" r:id="rId36"/>
    <p:sldId id="324" r:id="rId37"/>
    <p:sldId id="277" r:id="rId38"/>
    <p:sldId id="278" r:id="rId39"/>
    <p:sldId id="280" r:id="rId40"/>
    <p:sldId id="279" r:id="rId41"/>
    <p:sldId id="281" r:id="rId42"/>
    <p:sldId id="282" r:id="rId43"/>
    <p:sldId id="274" r:id="rId44"/>
    <p:sldId id="303" r:id="rId45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37" autoAdjust="0"/>
  </p:normalViewPr>
  <p:slideViewPr>
    <p:cSldViewPr snapToGrid="0" snapToObjects="1">
      <p:cViewPr varScale="1">
        <p:scale>
          <a:sx n="82" d="100"/>
          <a:sy n="82" d="100"/>
        </p:scale>
        <p:origin x="96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73006673242798E-2"/>
          <c:y val="4.2984112801142629E-2"/>
          <c:w val="0.95672699332675715"/>
          <c:h val="0.856245870166630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Sheet1!$A$1:$A$11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Sheet1!$B$1:$B$11</c:f>
              <c:numCache>
                <c:formatCode>General</c:formatCode>
                <c:ptCount val="11"/>
                <c:pt idx="0">
                  <c:v>15.41</c:v>
                </c:pt>
                <c:pt idx="1">
                  <c:v>17.68</c:v>
                </c:pt>
                <c:pt idx="2">
                  <c:v>20.350000000000001</c:v>
                </c:pt>
                <c:pt idx="3">
                  <c:v>23.14</c:v>
                </c:pt>
                <c:pt idx="4">
                  <c:v>26.66</c:v>
                </c:pt>
                <c:pt idx="5">
                  <c:v>30.73</c:v>
                </c:pt>
                <c:pt idx="6">
                  <c:v>35.82</c:v>
                </c:pt>
                <c:pt idx="7">
                  <c:v>42.62</c:v>
                </c:pt>
                <c:pt idx="8">
                  <c:v>51.11</c:v>
                </c:pt>
                <c:pt idx="9">
                  <c:v>62.12</c:v>
                </c:pt>
                <c:pt idx="10">
                  <c:v>75.44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7"/>
        <c:axId val="140058968"/>
        <c:axId val="140060536"/>
      </c:barChart>
      <c:catAx>
        <c:axId val="14005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60536"/>
        <c:crosses val="autoZero"/>
        <c:auto val="1"/>
        <c:lblAlgn val="ctr"/>
        <c:lblOffset val="100"/>
        <c:noMultiLvlLbl val="0"/>
      </c:catAx>
      <c:valAx>
        <c:axId val="140060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058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B54E7-7B3B-6447-87A7-6F61AFEB97DE}" type="datetime1">
              <a:rPr lang="ru-RU" smtClean="0"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BEB8-9D51-0246-A912-359EB514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81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AC2D7-9AF6-9F4F-BF22-AD1F2ADA7833}" type="datetime1">
              <a:rPr lang="ru-RU" smtClean="0"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B0306-77BC-DA46-90D6-686ADC46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68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8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7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главная-in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685800" y="581819"/>
            <a:ext cx="7772400" cy="13042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доклада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86019"/>
            <a:ext cx="6400800" cy="615447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Фамилия (Компания)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11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7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3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62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2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2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5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2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9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9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внутренняя-in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9773854-696D-F441-909B-E2680A1F32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48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cve.mitre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471264/iot-number-of-connected-devices-worldwide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eb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ist.gov/sites/default/files/documents/director/planning/report02-3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941792"/>
            <a:ext cx="7772400" cy="11306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Статический анализ и написание качественного кода на C/C++ для встраиваемых систем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3920" y="2500101"/>
            <a:ext cx="6400800" cy="57956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Филипп Хандельянц</a:t>
            </a:r>
            <a:r>
              <a:rPr lang="en-US" dirty="0" smtClean="0">
                <a:solidFill>
                  <a:schemeClr val="bg1"/>
                </a:solidFill>
              </a:rPr>
              <a:t>, PVS-Studio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Code review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797040" cy="33944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Помогает </a:t>
            </a:r>
            <a:r>
              <a:rPr lang="ru-RU" sz="2800" dirty="0"/>
              <a:t>находить высокоуровневые ошибки </a:t>
            </a:r>
            <a:r>
              <a:rPr lang="ru-RU" sz="2800" dirty="0" smtClean="0"/>
              <a:t>и не отстрелить ноги </a:t>
            </a:r>
            <a:r>
              <a:rPr lang="ru-RU" sz="2800" strike="sngStrike" dirty="0" smtClean="0"/>
              <a:t>по пояс</a:t>
            </a:r>
          </a:p>
          <a:p>
            <a:r>
              <a:rPr lang="ru-RU" sz="2800" dirty="0" smtClean="0"/>
              <a:t>Позволяет обмениваться опытом</a:t>
            </a:r>
            <a:endParaRPr lang="ru-RU" sz="2800" dirty="0"/>
          </a:p>
          <a:p>
            <a:pPr marL="346075" indent="0">
              <a:buNone/>
            </a:pPr>
            <a:r>
              <a:rPr lang="ru-RU" sz="2800" strike="sngStrike" dirty="0" smtClean="0"/>
              <a:t>с падаванами</a:t>
            </a:r>
          </a:p>
          <a:p>
            <a:r>
              <a:rPr lang="ru-RU" sz="2800" dirty="0" smtClean="0"/>
              <a:t>Вместе узнаете много нового и тайного о проекте</a:t>
            </a:r>
          </a:p>
          <a:p>
            <a:endParaRPr lang="ru-RU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10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46" y="777240"/>
            <a:ext cx="2159054" cy="31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Но...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" y="1200151"/>
            <a:ext cx="6903720" cy="33944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Code review </a:t>
            </a:r>
            <a:r>
              <a:rPr lang="ru-RU" sz="2800" dirty="0" smtClean="0"/>
              <a:t>слишком дорогой:</a:t>
            </a:r>
          </a:p>
          <a:p>
            <a:pPr marL="1028700" indent="-457200">
              <a:buFont typeface="Calibri" panose="020F0502020204030204" pitchFamily="34" charset="0"/>
              <a:buChar char="–"/>
            </a:pPr>
            <a:r>
              <a:rPr lang="ru-RU" sz="2800" dirty="0" smtClean="0"/>
              <a:t>Ожидание: «Посмотрим правку за 10-15 мин»</a:t>
            </a:r>
          </a:p>
          <a:p>
            <a:pPr marL="1028700" indent="-457200">
              <a:buFont typeface="Calibri" panose="020F0502020204030204" pitchFamily="34" charset="0"/>
              <a:buChar char="–"/>
            </a:pPr>
            <a:r>
              <a:rPr lang="ru-RU" sz="2800" dirty="0" smtClean="0"/>
              <a:t>Реальность – иногда засиживаемся часами</a:t>
            </a:r>
          </a:p>
          <a:p>
            <a:r>
              <a:rPr lang="ru-RU" sz="2800" dirty="0" smtClean="0"/>
              <a:t>Быстро устаешь от просмотра кода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11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1" y="1200151"/>
            <a:ext cx="1874520" cy="306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Почему </a:t>
            </a:r>
            <a:r>
              <a:rPr lang="en-US" sz="3200" dirty="0" smtClean="0"/>
              <a:t>code review </a:t>
            </a:r>
            <a:r>
              <a:rPr lang="ru-RU" sz="3200" dirty="0" smtClean="0"/>
              <a:t>не всегда работает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12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89093" y="1568198"/>
            <a:ext cx="6708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static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EatWhitespace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(FILE *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InFile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for (c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InFile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isspace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(c) &amp;&amp; 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c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InFile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return (c);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06" y="857250"/>
            <a:ext cx="2884787" cy="10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Почему </a:t>
            </a:r>
            <a:r>
              <a:rPr lang="en-US" sz="3200" dirty="0" smtClean="0"/>
              <a:t>code review </a:t>
            </a:r>
            <a:r>
              <a:rPr lang="ru-RU" sz="3200" dirty="0" smtClean="0"/>
              <a:t>не всегда работает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624017" y="1172098"/>
            <a:ext cx="8322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ifdef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isspace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undef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isspace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endif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it-IT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it-IT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it-IT" dirty="0">
                <a:solidFill>
                  <a:srgbClr val="6F008A"/>
                </a:solidFill>
                <a:latin typeface="Consolas" panose="020B0609020204030204" pitchFamily="49" charset="0"/>
              </a:rPr>
              <a:t>isspace</a:t>
            </a:r>
            <a:r>
              <a:rPr lang="it-IT" dirty="0">
                <a:solidFill>
                  <a:srgbClr val="000000"/>
                </a:solidFill>
                <a:latin typeface="Consolas" panose="020B0609020204030204" pitchFamily="49" charset="0"/>
              </a:rPr>
              <a:t>(c</a:t>
            </a:r>
            <a:r>
              <a:rPr lang="it-IT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((c)==</a:t>
            </a:r>
            <a:r>
              <a:rPr lang="it-IT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 '</a:t>
            </a:r>
            <a:r>
              <a:rPr lang="it-IT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|| (c) == </a:t>
            </a:r>
            <a:r>
              <a:rPr lang="it-IT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'\t'</a:t>
            </a:r>
            <a:r>
              <a:rPr lang="it-IT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ru-R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for (c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InFile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it-IT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((c)==</a:t>
            </a:r>
            <a:r>
              <a:rPr lang="it-IT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 '</a:t>
            </a:r>
            <a:r>
              <a:rPr lang="it-IT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|| (c) == </a:t>
            </a:r>
            <a:r>
              <a:rPr lang="it-IT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'\t'</a:t>
            </a:r>
            <a:r>
              <a:rPr lang="it-IT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dirty="0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('\n' != c)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c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InFile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06" y="857250"/>
            <a:ext cx="2884787" cy="10701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0405" y="3667162"/>
            <a:ext cx="742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25" dirty="0"/>
              <a:t>V560 A part of conditional expression is always true: ('\n' != c). </a:t>
            </a:r>
            <a:r>
              <a:rPr lang="en-US" sz="1725" dirty="0" err="1"/>
              <a:t>params.c</a:t>
            </a:r>
            <a:r>
              <a:rPr lang="en-US" sz="1725" dirty="0"/>
              <a:t> 136.</a:t>
            </a:r>
          </a:p>
        </p:txBody>
      </p:sp>
    </p:spTree>
    <p:extLst>
      <p:ext uri="{BB962C8B-B14F-4D97-AF65-F5344CB8AC3E}">
        <p14:creationId xmlns:p14="http://schemas.microsoft.com/office/powerpoint/2010/main" val="20050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Динамический анализ кода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69219"/>
            <a:ext cx="6530764" cy="3263504"/>
          </a:xfrm>
        </p:spPr>
        <p:txBody>
          <a:bodyPr>
            <a:noAutofit/>
          </a:bodyPr>
          <a:lstStyle/>
          <a:p>
            <a:r>
              <a:rPr lang="ru-RU" sz="2400" dirty="0"/>
              <a:t>Отладчики</a:t>
            </a:r>
          </a:p>
          <a:p>
            <a:r>
              <a:rPr lang="ru-RU" sz="2400" dirty="0"/>
              <a:t>Профилировщики</a:t>
            </a:r>
          </a:p>
          <a:p>
            <a:r>
              <a:rPr lang="ru-RU" sz="2400" dirty="0" smtClean="0"/>
              <a:t>Санитайзеры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AddressSanitizer</a:t>
            </a:r>
            <a:r>
              <a:rPr lang="en-US" sz="2400" dirty="0"/>
              <a:t>, </a:t>
            </a:r>
            <a:r>
              <a:rPr lang="en-US" sz="2400" dirty="0" err="1"/>
              <a:t>ThreadSanitizer</a:t>
            </a:r>
            <a:r>
              <a:rPr lang="en-US" sz="2400" dirty="0"/>
              <a:t>, </a:t>
            </a:r>
            <a:r>
              <a:rPr lang="en-US" sz="2400" dirty="0" smtClean="0"/>
              <a:t>...)</a:t>
            </a:r>
          </a:p>
          <a:p>
            <a:endParaRPr lang="ru-RU" sz="2400" dirty="0" smtClean="0"/>
          </a:p>
          <a:p>
            <a:r>
              <a:rPr lang="ru-RU" sz="2400" dirty="0" smtClean="0"/>
              <a:t>Нашли ошибку? Бежим скорее ее исправлять!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14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5" y="1169909"/>
            <a:ext cx="1593755" cy="30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 снова но...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00151"/>
            <a:ext cx="6614160" cy="33944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Отладить и протестировать под </a:t>
            </a:r>
            <a:r>
              <a:rPr lang="en-US" sz="2800" dirty="0" smtClean="0"/>
              <a:t>embedded </a:t>
            </a:r>
            <a:r>
              <a:rPr lang="ru-RU" sz="2800" dirty="0" smtClean="0"/>
              <a:t>не всегда просто</a:t>
            </a:r>
            <a:endParaRPr lang="en-US" sz="2800" dirty="0" smtClean="0"/>
          </a:p>
          <a:p>
            <a:r>
              <a:rPr lang="ru-RU" sz="2800" dirty="0" smtClean="0"/>
              <a:t>Санитайзеры</a:t>
            </a:r>
            <a:r>
              <a:rPr lang="en-US" sz="2800" dirty="0" smtClean="0"/>
              <a:t> </a:t>
            </a:r>
            <a:r>
              <a:rPr lang="ru-RU" sz="2800" dirty="0" smtClean="0"/>
              <a:t>и профилировщики медленные</a:t>
            </a:r>
          </a:p>
          <a:p>
            <a:r>
              <a:rPr lang="ru-RU" sz="2800" dirty="0" smtClean="0"/>
              <a:t>Часто </a:t>
            </a:r>
            <a:r>
              <a:rPr lang="ru-RU" sz="2800" dirty="0"/>
              <a:t>нужны специальные входные </a:t>
            </a:r>
            <a:r>
              <a:rPr lang="ru-RU" sz="2800" dirty="0" smtClean="0"/>
              <a:t>данные</a:t>
            </a:r>
            <a:endParaRPr lang="ru-RU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15</a:t>
            </a:fld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1" y="1063229"/>
            <a:ext cx="1992641" cy="32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986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Статический анализ </a:t>
            </a:r>
            <a:r>
              <a:rPr lang="ru-RU" sz="3600" dirty="0" smtClean="0"/>
              <a:t>кода</a:t>
            </a:r>
            <a:br>
              <a:rPr lang="ru-RU" sz="3600" dirty="0" smtClean="0"/>
            </a:br>
            <a:r>
              <a:rPr lang="ru-RU" sz="3600" dirty="0" smtClean="0"/>
              <a:t>идет на помощь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853" y="1651213"/>
            <a:ext cx="6484620" cy="33944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Автоматизированный обзор кода машиной</a:t>
            </a:r>
          </a:p>
          <a:p>
            <a:r>
              <a:rPr lang="ru-RU" sz="2800" dirty="0" smtClean="0"/>
              <a:t>Машина не устает </a:t>
            </a:r>
            <a:r>
              <a:rPr lang="ru-RU" sz="280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ru-RU" sz="2800" dirty="0" smtClean="0"/>
              <a:t>Можно находить интереснейшие ошибочные паттерны </a:t>
            </a:r>
            <a:r>
              <a:rPr lang="ru-RU" sz="2800" dirty="0" smtClean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16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50" y="1270433"/>
            <a:ext cx="2048284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Где же закралась ошибка?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17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457200" y="857250"/>
            <a:ext cx="6776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static void SHA1Final(unsigned char digest[20],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              SHA1_CTX *context)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u32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unsigned char </a:t>
            </a:r>
            <a:r>
              <a:rPr lang="en-US" sz="2000" dirty="0" err="1">
                <a:latin typeface="Consolas" panose="020B0609020204030204" pitchFamily="49" charset="0"/>
              </a:rPr>
              <a:t>finalcount</a:t>
            </a:r>
            <a:r>
              <a:rPr lang="en-US" sz="2000" dirty="0">
                <a:latin typeface="Consolas" panose="020B0609020204030204" pitchFamily="49" charset="0"/>
              </a:rPr>
              <a:t>[8];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....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memset</a:t>
            </a:r>
            <a:r>
              <a:rPr lang="en-US" sz="2000" dirty="0">
                <a:latin typeface="Consolas" panose="020B0609020204030204" pitchFamily="49" charset="0"/>
              </a:rPr>
              <a:t>(context-&gt;count, 0, 8);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memset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finalcount</a:t>
            </a:r>
            <a:r>
              <a:rPr lang="en-US" sz="2000" dirty="0">
                <a:latin typeface="Consolas" panose="020B0609020204030204" pitchFamily="49" charset="0"/>
              </a:rPr>
              <a:t>, 0, 8);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83" y="857250"/>
            <a:ext cx="1446953" cy="14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 вот она!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18</a:t>
            </a:fld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457200" y="3752414"/>
            <a:ext cx="838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CWE-14 V597 The compiler could delete the '</a:t>
            </a:r>
            <a:r>
              <a:rPr lang="en-US" sz="1600" dirty="0" err="1"/>
              <a:t>memset</a:t>
            </a:r>
            <a:r>
              <a:rPr lang="en-US" sz="1600" dirty="0"/>
              <a:t>' function call, which is used to flush '</a:t>
            </a:r>
            <a:r>
              <a:rPr lang="en-US" sz="1600" dirty="0" err="1"/>
              <a:t>finalcount</a:t>
            </a:r>
            <a:r>
              <a:rPr lang="en-US" sz="1600" dirty="0"/>
              <a:t>' buffer. The </a:t>
            </a:r>
            <a:r>
              <a:rPr lang="en-US" sz="1600" dirty="0" err="1"/>
              <a:t>memset_s</a:t>
            </a:r>
            <a:r>
              <a:rPr lang="en-US" sz="1600" dirty="0"/>
              <a:t>() function should be used to erase the private data. </a:t>
            </a:r>
            <a:r>
              <a:rPr lang="en-US" sz="1600" dirty="0" err="1"/>
              <a:t>wifi_generate_pin.c</a:t>
            </a:r>
            <a:r>
              <a:rPr lang="en-US" sz="1600" dirty="0"/>
              <a:t> 185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857250"/>
            <a:ext cx="67767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static void SHA1Final(unsigned char digest[20],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              SHA1_CTX *context)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u32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unsigned char </a:t>
            </a:r>
            <a:r>
              <a:rPr lang="en-US" sz="2000" dirty="0" err="1">
                <a:latin typeface="Consolas" panose="020B0609020204030204" pitchFamily="49" charset="0"/>
              </a:rPr>
              <a:t>finalcount</a:t>
            </a:r>
            <a:r>
              <a:rPr lang="en-US" sz="2000" dirty="0">
                <a:latin typeface="Consolas" panose="020B0609020204030204" pitchFamily="49" charset="0"/>
              </a:rPr>
              <a:t>[8];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....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memset</a:t>
            </a:r>
            <a:r>
              <a:rPr lang="en-US" sz="2000" dirty="0">
                <a:latin typeface="Consolas" panose="020B0609020204030204" pitchFamily="49" charset="0"/>
              </a:rPr>
              <a:t>(context-&gt;count, 0, 8);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memset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finalcount</a:t>
            </a:r>
            <a:r>
              <a:rPr lang="en-US" sz="2000" dirty="0">
                <a:latin typeface="Consolas" panose="020B0609020204030204" pitchFamily="49" charset="0"/>
              </a:rPr>
              <a:t>, 0, 8);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83" y="857250"/>
            <a:ext cx="1446953" cy="14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964" y="1055226"/>
            <a:ext cx="3390900" cy="344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Static Application Security </a:t>
            </a:r>
            <a:r>
              <a:rPr lang="en-US" sz="3600" dirty="0" smtClean="0"/>
              <a:t>Testing</a:t>
            </a:r>
            <a:r>
              <a:rPr lang="ru-RU" sz="3600" dirty="0" smtClean="0"/>
              <a:t> (</a:t>
            </a:r>
            <a:r>
              <a:rPr lang="en-US" sz="3600" dirty="0" smtClean="0"/>
              <a:t>SAST)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618400" y="1351969"/>
            <a:ext cx="179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Программная ошибка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84944" y="3547657"/>
            <a:ext cx="1661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Реальная уязвимость</a:t>
            </a:r>
            <a:endParaRPr lang="ru-RU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19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379982" y="1461243"/>
            <a:ext cx="500676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«Программные ошибки ловить неинтересно!»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«Нет бы уязвимости ловили!»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NIST: 64% </a:t>
            </a:r>
            <a:r>
              <a:rPr lang="ru-RU" sz="2000" dirty="0" smtClean="0">
                <a:solidFill>
                  <a:prstClr val="black"/>
                </a:solidFill>
              </a:rPr>
              <a:t>уязвимостей – это программные ошибки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Начинаем «пугать» менеджеров и тимлидов потенциальными уязвимостями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184" y="2453823"/>
            <a:ext cx="1907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Потенциальная уязвимость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14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8346" y="114539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Докладчик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3229"/>
            <a:ext cx="5158509" cy="339447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Хандельянц Филипп Александрович, 1994</a:t>
            </a:r>
          </a:p>
          <a:p>
            <a:r>
              <a:rPr lang="en-US" sz="2200" dirty="0" smtClean="0"/>
              <a:t>C++/C# </a:t>
            </a:r>
            <a:r>
              <a:rPr lang="ru-RU" sz="2200" dirty="0" smtClean="0"/>
              <a:t>разработчик в команде </a:t>
            </a:r>
            <a:r>
              <a:rPr lang="en-US" sz="2200" dirty="0" smtClean="0"/>
              <a:t>PVS-Studio</a:t>
            </a:r>
          </a:p>
          <a:p>
            <a:r>
              <a:rPr lang="en-US" sz="2200" dirty="0"/>
              <a:t>3</a:t>
            </a:r>
            <a:r>
              <a:rPr lang="ru-RU" sz="2200" dirty="0"/>
              <a:t> года </a:t>
            </a:r>
            <a:r>
              <a:rPr lang="ru-RU" sz="2200" dirty="0" smtClean="0"/>
              <a:t>участвую </a:t>
            </a:r>
            <a:r>
              <a:rPr lang="ru-RU" sz="2200" dirty="0"/>
              <a:t>в разработке ядра C++ </a:t>
            </a:r>
            <a:r>
              <a:rPr lang="ru-RU" sz="2200" dirty="0" smtClean="0"/>
              <a:t>анализатора</a:t>
            </a:r>
          </a:p>
          <a:p>
            <a:r>
              <a:rPr lang="ru-RU" sz="2200" dirty="0"/>
              <a:t>Автор статей о проверке open </a:t>
            </a:r>
            <a:r>
              <a:rPr lang="ru-RU" sz="2200" dirty="0" smtClean="0"/>
              <a:t>source-проектов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2" y="0"/>
            <a:ext cx="3408217" cy="51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Две разновидности </a:t>
            </a:r>
            <a:r>
              <a:rPr lang="en-US" sz="3600" dirty="0" smtClean="0"/>
              <a:t>SAST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093222"/>
          </a:xfrm>
        </p:spPr>
        <p:txBody>
          <a:bodyPr>
            <a:normAutofit/>
          </a:bodyPr>
          <a:lstStyle/>
          <a:p>
            <a:r>
              <a:rPr lang="ru-RU" sz="2600" dirty="0"/>
              <a:t>Поиск известных </a:t>
            </a:r>
            <a:r>
              <a:rPr lang="ru-RU" sz="2600" dirty="0" smtClean="0"/>
              <a:t>уязвимостей в коде</a:t>
            </a:r>
            <a:endParaRPr lang="en-US" sz="2600" dirty="0" smtClean="0"/>
          </a:p>
          <a:p>
            <a:r>
              <a:rPr lang="ru-RU" sz="2600" dirty="0" smtClean="0"/>
              <a:t>Профилактика новых уязвимостей</a:t>
            </a:r>
            <a:endParaRPr lang="ru-RU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20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93373"/>
            <a:ext cx="3550925" cy="24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520"/>
            <a:ext cx="8229600" cy="3394472"/>
          </a:xfrm>
        </p:spPr>
        <p:txBody>
          <a:bodyPr>
            <a:no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CWE™</a:t>
            </a:r>
            <a:r>
              <a:rPr lang="en-US" sz="2000" dirty="0">
                <a:solidFill>
                  <a:prstClr val="black"/>
                </a:solidFill>
              </a:rPr>
              <a:t> is a community-developed list of common software security weaknesses. </a:t>
            </a:r>
            <a:endParaRPr lang="ru-RU" sz="20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Набор </a:t>
            </a:r>
            <a:r>
              <a:rPr lang="ru-RU" sz="2000" i="1" dirty="0" smtClean="0">
                <a:solidFill>
                  <a:prstClr val="black"/>
                </a:solidFill>
              </a:rPr>
              <a:t>слабостей</a:t>
            </a:r>
            <a:r>
              <a:rPr lang="ru-RU" sz="2000" dirty="0" smtClean="0">
                <a:solidFill>
                  <a:prstClr val="black"/>
                </a:solidFill>
              </a:rPr>
              <a:t>/</a:t>
            </a:r>
            <a:r>
              <a:rPr lang="ru-RU" sz="2000" i="1" dirty="0" smtClean="0">
                <a:solidFill>
                  <a:prstClr val="black"/>
                </a:solidFill>
              </a:rPr>
              <a:t>потенциальных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</a:rPr>
              <a:t>уязвимост</a:t>
            </a:r>
            <a:r>
              <a:rPr lang="en-US" sz="2000" i="1" dirty="0" err="1" smtClean="0">
                <a:solidFill>
                  <a:prstClr val="black"/>
                </a:solidFill>
              </a:rPr>
              <a:t>ей</a:t>
            </a:r>
            <a:r>
              <a:rPr lang="ru-RU" sz="2000" dirty="0" smtClean="0">
                <a:solidFill>
                  <a:prstClr val="black"/>
                </a:solidFill>
              </a:rPr>
              <a:t>, </a:t>
            </a:r>
            <a:r>
              <a:rPr lang="ru-RU" sz="2000" dirty="0">
                <a:solidFill>
                  <a:prstClr val="black"/>
                </a:solidFill>
              </a:rPr>
              <a:t>которые могут стать </a:t>
            </a:r>
            <a:r>
              <a:rPr lang="ru-RU" sz="2000" dirty="0" smtClean="0">
                <a:solidFill>
                  <a:prstClr val="black"/>
                </a:solidFill>
              </a:rPr>
              <a:t>реальными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уязвимостями (</a:t>
            </a:r>
            <a:r>
              <a:rPr lang="en-US" sz="2000" dirty="0" smtClean="0">
                <a:solidFill>
                  <a:prstClr val="black"/>
                </a:solidFill>
              </a:rPr>
              <a:t>CVE)</a:t>
            </a:r>
            <a:r>
              <a:rPr lang="ru-RU" sz="2000" dirty="0" smtClean="0">
                <a:solidFill>
                  <a:prstClr val="black"/>
                </a:solidFill>
              </a:rPr>
              <a:t>. Надо всего лишь написать, как ее эксплуатировать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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Сайт: </a:t>
            </a:r>
            <a:r>
              <a:rPr lang="en-US" sz="2000" dirty="0">
                <a:solidFill>
                  <a:srgbClr val="0000FF"/>
                </a:solidFill>
              </a:rPr>
              <a:t>https://cwe.mitre.org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CWE List Version 3.1 </a:t>
            </a:r>
            <a:r>
              <a:rPr lang="ru-RU" sz="2000" dirty="0">
                <a:solidFill>
                  <a:prstClr val="black"/>
                </a:solidFill>
              </a:rPr>
              <a:t>содержит </a:t>
            </a:r>
            <a:r>
              <a:rPr lang="en-US" sz="2000" dirty="0">
                <a:solidFill>
                  <a:prstClr val="black"/>
                </a:solidFill>
              </a:rPr>
              <a:t>716 </a:t>
            </a:r>
            <a:r>
              <a:rPr lang="ru-RU" sz="2000" dirty="0">
                <a:solidFill>
                  <a:prstClr val="black"/>
                </a:solidFill>
              </a:rPr>
              <a:t>потенциальных уязвимостей.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32568" r="12339" b="32712"/>
          <a:stretch/>
        </p:blipFill>
        <p:spPr>
          <a:xfrm>
            <a:off x="6355080" y="3512820"/>
            <a:ext cx="2276932" cy="1051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21</a:t>
            </a:fld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Common </a:t>
            </a:r>
            <a:r>
              <a:rPr lang="en-US" sz="4000" dirty="0"/>
              <a:t>Weakness </a:t>
            </a:r>
            <a:r>
              <a:rPr lang="en-US" sz="4000" dirty="0" smtClean="0"/>
              <a:t>Enumeration</a:t>
            </a:r>
            <a:r>
              <a:rPr lang="ru-RU" sz="4000" dirty="0" smtClean="0"/>
              <a:t> (</a:t>
            </a:r>
            <a:r>
              <a:rPr lang="en-US" sz="4000" dirty="0" smtClean="0"/>
              <a:t>CWE)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11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422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Примеры потенциальных уязвимостей по </a:t>
            </a:r>
            <a:r>
              <a:rPr lang="en-US" sz="3600" dirty="0" smtClean="0"/>
              <a:t>CWE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b="1" dirty="0"/>
              <a:t>CWE-20</a:t>
            </a:r>
            <a:r>
              <a:rPr lang="en-US" sz="2400" dirty="0"/>
              <a:t>: Improper Input Validation </a:t>
            </a:r>
            <a:endParaRPr lang="en-US" sz="2400" dirty="0" smtClean="0"/>
          </a:p>
          <a:p>
            <a:r>
              <a:rPr lang="en-US" sz="2400" b="1" dirty="0" smtClean="0"/>
              <a:t>CWE-369</a:t>
            </a:r>
            <a:r>
              <a:rPr lang="en-US" sz="2400" dirty="0"/>
              <a:t>: Divide By </a:t>
            </a:r>
            <a:r>
              <a:rPr lang="en-US" sz="2400" dirty="0" smtClean="0"/>
              <a:t>Zero</a:t>
            </a:r>
          </a:p>
          <a:p>
            <a:r>
              <a:rPr lang="en-US" sz="2400" b="1" dirty="0" smtClean="0"/>
              <a:t>CWE-457</a:t>
            </a:r>
            <a:r>
              <a:rPr lang="en-US" sz="2400" dirty="0"/>
              <a:t>: Use of Uninitialized </a:t>
            </a:r>
            <a:r>
              <a:rPr lang="en-US" sz="2400" dirty="0" smtClean="0"/>
              <a:t>Variable</a:t>
            </a:r>
          </a:p>
          <a:p>
            <a:r>
              <a:rPr lang="en-US" sz="2400" b="1" dirty="0" smtClean="0"/>
              <a:t>CWE-467</a:t>
            </a:r>
            <a:r>
              <a:rPr lang="en-US" sz="2400" dirty="0"/>
              <a:t>: Use of </a:t>
            </a:r>
            <a:r>
              <a:rPr lang="en-US" sz="2400" dirty="0" err="1"/>
              <a:t>sizeof</a:t>
            </a:r>
            <a:r>
              <a:rPr lang="en-US" sz="2400" dirty="0"/>
              <a:t>() on a Pointer Type</a:t>
            </a:r>
          </a:p>
          <a:p>
            <a:r>
              <a:rPr lang="en-US" sz="2400" b="1" dirty="0" smtClean="0"/>
              <a:t>CWE-562</a:t>
            </a:r>
            <a:r>
              <a:rPr lang="en-US" sz="2400" dirty="0"/>
              <a:t>: Return of Stack Variable </a:t>
            </a:r>
            <a:r>
              <a:rPr lang="en-US" sz="2400" dirty="0" smtClean="0"/>
              <a:t>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38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CWE-20: Improper Input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23</a:t>
            </a:fld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46577" y="801392"/>
            <a:ext cx="85974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if (c &lt; 0)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if 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fgets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command_buf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endParaRPr lang="ru-R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sizeof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command_buf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-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1,</a:t>
            </a:r>
            <a:endParaRPr lang="ru-R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!=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command_buf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break;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command_buf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strlen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command_buf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- 1] = '\0'; /* remove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endline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break;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6" y="999751"/>
            <a:ext cx="3419102" cy="7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38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CWE-20: Improper Input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24</a:t>
            </a:fld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46577" y="801392"/>
            <a:ext cx="85974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if (c &lt; 0)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if 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fgets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command_buf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endParaRPr lang="ru-R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sizeof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command_buf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-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1,</a:t>
            </a:r>
            <a:endParaRPr lang="ru-R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!=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command_buf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break;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command_buf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strlen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command_buf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- 1] = '\0'; /* remove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endline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break;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52192" y="939409"/>
            <a:ext cx="1512093" cy="3848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19351" y="693332"/>
            <a:ext cx="697627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19" dirty="0">
                <a:solidFill>
                  <a:srgbClr val="A31515"/>
                </a:solidFill>
                <a:latin typeface="Consolas" panose="020B0609020204030204" pitchFamily="49" charset="0"/>
                <a:ea typeface="+mn-ea"/>
              </a:rPr>
              <a:t>'\0'</a:t>
            </a:r>
            <a:endParaRPr lang="ru-RU" sz="181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3685808" y="2309956"/>
            <a:ext cx="288672" cy="2883022"/>
          </a:xfrm>
          <a:prstGeom prst="leftBrace">
            <a:avLst>
              <a:gd name="adj1" fmla="val 121666"/>
              <a:gd name="adj2" fmla="val 4971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5602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5400000">
            <a:off x="3453642" y="2060160"/>
            <a:ext cx="243002" cy="2373019"/>
          </a:xfrm>
          <a:prstGeom prst="leftBrace">
            <a:avLst>
              <a:gd name="adj1" fmla="val 81018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56026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8690" y="2752887"/>
            <a:ext cx="312906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19" dirty="0">
                <a:solidFill>
                  <a:prstClr val="black"/>
                </a:solidFill>
                <a:latin typeface="Consolas" panose="020B0609020204030204" pitchFamily="49" charset="0"/>
                <a:ea typeface="+mn-ea"/>
              </a:rPr>
              <a:t>0</a:t>
            </a:r>
            <a:endParaRPr lang="ru-RU" sz="181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8238" y="3869886"/>
            <a:ext cx="441146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19" dirty="0">
                <a:solidFill>
                  <a:prstClr val="black"/>
                </a:solidFill>
                <a:latin typeface="Consolas" panose="020B0609020204030204" pitchFamily="49" charset="0"/>
                <a:ea typeface="+mn-ea"/>
              </a:rPr>
              <a:t>-1</a:t>
            </a:r>
            <a:endParaRPr lang="ru-RU" sz="181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754" y="4296833"/>
            <a:ext cx="7637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CWE-20 V1010 Unchecked tainted data is used in index: '</a:t>
            </a:r>
            <a:r>
              <a:rPr lang="en-US" dirty="0" err="1"/>
              <a:t>strlen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)'.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6" y="999751"/>
            <a:ext cx="3419102" cy="7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CWE-562: Return of Stack Variable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25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457200" y="1178374"/>
            <a:ext cx="721698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SEMC_GetDefaultConfig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semc_config_t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assert(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semc_axi_queueweight_t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queueWeight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/*!&lt; AXI queue weight. */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semc_queuea_weight_t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queueaWeight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semc_queueb_weight_t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queuebWeight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queueWeight.queueaWeight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&amp;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queueaWeight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queueWeight.queuebWeight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&amp;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queuebWeight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6" b="27776"/>
          <a:stretch/>
        </p:blipFill>
        <p:spPr>
          <a:xfrm>
            <a:off x="6311054" y="948267"/>
            <a:ext cx="2667000" cy="10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CWE-562: Return of Stack Variable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26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457200" y="1178374"/>
            <a:ext cx="721698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SEMC_GetDefaultConfig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semc_config_t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assert(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semc_axi_queueweight_t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queueWeight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/*!&lt; AXI queue weight. */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semc_queuea_weight_t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queueaWeight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semc_queueb_weight_t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queuebWeight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queueWeight.queueaWeight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&amp;</a:t>
            </a:r>
            <a:r>
              <a:rPr lang="en-US" sz="1600" dirty="0" err="1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queueaWeight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queueWeight.queuebWeight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&amp;</a:t>
            </a:r>
            <a:r>
              <a:rPr lang="en-US" sz="1600" dirty="0" err="1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queuebWeight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57200" y="3992464"/>
            <a:ext cx="8131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CWE-562 </a:t>
            </a:r>
            <a:r>
              <a:rPr lang="en-US" dirty="0" smtClean="0"/>
              <a:t>V506 Pointer </a:t>
            </a:r>
            <a:r>
              <a:rPr lang="en-US" dirty="0"/>
              <a:t>to local variable '</a:t>
            </a:r>
            <a:r>
              <a:rPr lang="en-US" dirty="0" err="1"/>
              <a:t>queuebWeight</a:t>
            </a:r>
            <a:r>
              <a:rPr lang="en-US" dirty="0"/>
              <a:t>' is stored outside the scope of this variable. Such a pointer will become invalid. </a:t>
            </a:r>
            <a:r>
              <a:rPr lang="en-US" dirty="0" err="1"/>
              <a:t>fsl_semc.c</a:t>
            </a:r>
            <a:r>
              <a:rPr lang="en-US" dirty="0"/>
              <a:t> 257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6" b="27776"/>
          <a:stretch/>
        </p:blipFill>
        <p:spPr>
          <a:xfrm>
            <a:off x="6311054" y="948267"/>
            <a:ext cx="2667000" cy="10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Common Vulnerabilities and Exposures (CVE)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982"/>
            <a:ext cx="8229600" cy="3394472"/>
          </a:xfrm>
        </p:spPr>
        <p:txBody>
          <a:bodyPr>
            <a:normAutofit/>
          </a:bodyPr>
          <a:lstStyle/>
          <a:p>
            <a:r>
              <a:rPr lang="en-US" sz="2800" dirty="0"/>
              <a:t>CVE </a:t>
            </a:r>
            <a:r>
              <a:rPr lang="en-US" sz="2800" dirty="0"/>
              <a:t>— </a:t>
            </a:r>
            <a:r>
              <a:rPr lang="ru-RU" sz="2800" i="1" dirty="0" smtClean="0"/>
              <a:t>реальные</a:t>
            </a:r>
            <a:r>
              <a:rPr lang="ru-RU" sz="2800" dirty="0" smtClean="0"/>
              <a:t> </a:t>
            </a:r>
            <a:r>
              <a:rPr lang="ru-RU" sz="2800" dirty="0" smtClean="0"/>
              <a:t>уязвимости</a:t>
            </a:r>
            <a:r>
              <a:rPr lang="en-US" sz="2800" dirty="0" smtClean="0"/>
              <a:t>, </a:t>
            </a:r>
            <a:r>
              <a:rPr lang="ru-RU" sz="2800" dirty="0" smtClean="0"/>
              <a:t>есть подтвержденные сценарии их эксплуатирования</a:t>
            </a:r>
          </a:p>
          <a:p>
            <a:r>
              <a:rPr lang="ru-RU" sz="2800" dirty="0"/>
              <a:t>Основной сайт: </a:t>
            </a:r>
            <a:r>
              <a:rPr lang="en-US" sz="2800" dirty="0">
                <a:hlinkClick r:id="rId2"/>
              </a:rPr>
              <a:t>https://cve.mitre.org/</a:t>
            </a:r>
            <a:endParaRPr lang="ru-RU" sz="2800" dirty="0"/>
          </a:p>
          <a:p>
            <a:r>
              <a:rPr lang="en-US" sz="2800" dirty="0"/>
              <a:t>Total CVE Entries: </a:t>
            </a:r>
            <a:r>
              <a:rPr lang="en-US" sz="2800" dirty="0" smtClean="0"/>
              <a:t>114 282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27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24610" r="3120" b="32644"/>
          <a:stretch/>
        </p:blipFill>
        <p:spPr>
          <a:xfrm>
            <a:off x="6644640" y="3191826"/>
            <a:ext cx="2251710" cy="104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CVE-2012-2122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28</a:t>
            </a:fld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365760" y="1232766"/>
            <a:ext cx="8854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char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my_bool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my_bool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check_scramble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char  *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scramble_arg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char  *message,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uint8 *hash_stage2)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return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memcmp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(hash_stage2, hash_stage2_reassured, SHA1_HASH_SIZE);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05" y="371856"/>
            <a:ext cx="2124762" cy="10982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" y="3613429"/>
            <a:ext cx="8497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V642 Saving the '</a:t>
            </a:r>
            <a:r>
              <a:rPr lang="en-US" dirty="0" err="1"/>
              <a:t>memcmp</a:t>
            </a:r>
            <a:r>
              <a:rPr lang="en-US" dirty="0"/>
              <a:t>' function result inside the 'char' type variable is inappropriate. The significant bits could be lost breaking the program's logic. </a:t>
            </a:r>
            <a:r>
              <a:rPr lang="en-US" dirty="0" err="1"/>
              <a:t>password.c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9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CVE-2012-2122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29</a:t>
            </a:fld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365760" y="1232766"/>
            <a:ext cx="8854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char </a:t>
            </a:r>
            <a:r>
              <a:rPr lang="en-US" dirty="0" err="1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my_bool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my_bool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check_scramble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char  *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scramble_arg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char  *message,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uint8 *hash_stage2)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return </a:t>
            </a:r>
            <a:r>
              <a:rPr lang="en-US" dirty="0" err="1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memcmp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(hash_stage2, hash_stage2_reassured, SHA1_HASH_SIZE);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05" y="371856"/>
            <a:ext cx="2124762" cy="10982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" y="3613429"/>
            <a:ext cx="8497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V642 Saving the '</a:t>
            </a:r>
            <a:r>
              <a:rPr lang="en-US" dirty="0" err="1"/>
              <a:t>memcmp</a:t>
            </a:r>
            <a:r>
              <a:rPr lang="en-US" dirty="0"/>
              <a:t>' function result inside the 'char' type variable is inappropriate. The significant bits could be lost breaking the program's logic. </a:t>
            </a:r>
            <a:r>
              <a:rPr lang="en-US" dirty="0" err="1"/>
              <a:t>password.c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02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99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Прогнозируемые темпы роста </a:t>
            </a:r>
            <a:r>
              <a:rPr lang="en-US" sz="3600" dirty="0" err="1" smtClean="0"/>
              <a:t>IoT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317407"/>
              </p:ext>
            </p:extLst>
          </p:nvPr>
        </p:nvGraphicFramePr>
        <p:xfrm>
          <a:off x="844972" y="704427"/>
          <a:ext cx="6456681" cy="384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77239" y="4545381"/>
            <a:ext cx="7589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Источник: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://www.statista.com/statistics/471264/iot-number-of-connected-devices-worldwide/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279" y="2000263"/>
            <a:ext cx="1155699" cy="11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8254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CVE-2014-1266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30</a:t>
            </a:fld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457200" y="572770"/>
            <a:ext cx="71839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static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OSStatus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SSLVerifySignedServerKeyExchange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(....)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OSStatus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err;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if ((err = SSLHashSHA1.update(&amp;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hashCtx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serverRandom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fail;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if ((err = SSLHashSHA1.update(&amp;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hashCtx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signedParams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fail;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fail;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if ((err = SSLHashSHA1.final(&amp;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hashCtx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hashOut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fail;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fail: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....;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57" y="422989"/>
            <a:ext cx="1843500" cy="8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8254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CVE-2014-1266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31</a:t>
            </a:fld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457200" y="572770"/>
            <a:ext cx="71839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static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OSStatus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SSLVerifySignedServerKeyExchange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(....)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OSStatus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err;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if ((err = SSLHashSHA1.update(&amp;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hashCtx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serverRandom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fail;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if ((err = SSLHashSHA1.update(&amp;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hashCtx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signedParams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fail;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 fail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if ((err = SSLHashSHA1.final(&amp;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hashCtx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hashOut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fail;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fail: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....;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742950" y="4260005"/>
            <a:ext cx="7658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400" dirty="0" smtClean="0"/>
              <a:t>V640 </a:t>
            </a:r>
            <a:r>
              <a:rPr lang="en-US" sz="1400" dirty="0"/>
              <a:t>The code's operational logic does not correspond with its formatting. The statement is indented to the right, but it is always executed. It is possible that curly brackets are missing.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 V779 </a:t>
            </a:r>
            <a:r>
              <a:rPr lang="en-US" sz="1400" dirty="0"/>
              <a:t>Unreachable code detected. It is possible that an error is present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57" y="422989"/>
            <a:ext cx="1843500" cy="8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3139"/>
            <a:ext cx="9144000" cy="8572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Путь от «обычной» ошибки к уязвимости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21" y="1510356"/>
            <a:ext cx="4329758" cy="30415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4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Стандарт кодирования </a:t>
            </a:r>
            <a:r>
              <a:rPr lang="en-US" sz="3600" dirty="0" smtClean="0"/>
              <a:t>SEI CERT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290310" cy="33944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Разрабатывается </a:t>
            </a:r>
            <a:r>
              <a:rPr lang="ru-RU" sz="2400" dirty="0"/>
              <a:t>координационным центром </a:t>
            </a:r>
            <a:r>
              <a:rPr lang="en-US" sz="2400" dirty="0"/>
              <a:t>CERT (CERT Coordination Center, CERT/CC)</a:t>
            </a:r>
          </a:p>
          <a:p>
            <a:r>
              <a:rPr lang="ru-RU" sz="2400" dirty="0" smtClean="0"/>
              <a:t>Предназначен </a:t>
            </a:r>
            <a:r>
              <a:rPr lang="ru-RU" sz="2400" dirty="0"/>
              <a:t>для </a:t>
            </a:r>
            <a:r>
              <a:rPr lang="ru-RU" sz="2400" dirty="0" smtClean="0"/>
              <a:t>языков </a:t>
            </a:r>
            <a:r>
              <a:rPr lang="en-US" sz="2400" dirty="0" smtClean="0"/>
              <a:t>C</a:t>
            </a:r>
            <a:r>
              <a:rPr lang="en-US" sz="2400" dirty="0"/>
              <a:t>, C++, Java, </a:t>
            </a:r>
            <a:r>
              <a:rPr lang="en-US" sz="2400" dirty="0" smtClean="0"/>
              <a:t>Perl</a:t>
            </a:r>
          </a:p>
          <a:p>
            <a:r>
              <a:rPr lang="ru-RU" sz="2400" dirty="0" smtClean="0"/>
              <a:t>Весьма похож на </a:t>
            </a:r>
            <a:r>
              <a:rPr lang="en-US" sz="2400" dirty="0" smtClean="0"/>
              <a:t>CWE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33</a:t>
            </a:fld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10" y="2655333"/>
            <a:ext cx="1939290" cy="19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Примеры правил </a:t>
            </a:r>
            <a:r>
              <a:rPr lang="en-US" sz="3600" dirty="0" smtClean="0"/>
              <a:t>SEI CERT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MSC06-C: </a:t>
            </a:r>
            <a:r>
              <a:rPr lang="en-US" sz="2400" dirty="0"/>
              <a:t>Beware of compiler </a:t>
            </a:r>
            <a:r>
              <a:rPr lang="en-US" sz="2400" dirty="0" smtClean="0"/>
              <a:t>optimizations</a:t>
            </a:r>
          </a:p>
          <a:p>
            <a:r>
              <a:rPr lang="en-US" sz="2400" dirty="0" smtClean="0"/>
              <a:t>INT33-C: </a:t>
            </a:r>
            <a:r>
              <a:rPr lang="en-US" sz="2400" dirty="0"/>
              <a:t>Ensure that division and remainder operations do not result in divide-by-zero </a:t>
            </a:r>
            <a:r>
              <a:rPr lang="en-US" sz="2400" dirty="0" smtClean="0"/>
              <a:t>errors</a:t>
            </a:r>
          </a:p>
          <a:p>
            <a:r>
              <a:rPr lang="en-US" sz="2400" dirty="0"/>
              <a:t>EXP33-C, </a:t>
            </a:r>
            <a:r>
              <a:rPr lang="en-US" sz="2400" dirty="0" smtClean="0"/>
              <a:t>EXP53-CPP: </a:t>
            </a:r>
            <a:r>
              <a:rPr lang="en-US" sz="2400" dirty="0"/>
              <a:t>Do not read uninitialized </a:t>
            </a:r>
            <a:r>
              <a:rPr lang="en-US" sz="2400" dirty="0" smtClean="0"/>
              <a:t>memory</a:t>
            </a:r>
          </a:p>
          <a:p>
            <a:r>
              <a:rPr lang="en-US" sz="2400" dirty="0" smtClean="0"/>
              <a:t>ARR01-C: Do </a:t>
            </a:r>
            <a:r>
              <a:rPr lang="en-US" sz="2400" dirty="0"/>
              <a:t>not apply the </a:t>
            </a:r>
            <a:r>
              <a:rPr lang="en-US" sz="2400" dirty="0" err="1"/>
              <a:t>sizeof</a:t>
            </a:r>
            <a:r>
              <a:rPr lang="en-US" sz="2400" dirty="0"/>
              <a:t> operator to a pointer when taking the size of an </a:t>
            </a:r>
            <a:r>
              <a:rPr lang="en-US" sz="2400" dirty="0" smtClean="0"/>
              <a:t>array</a:t>
            </a:r>
          </a:p>
          <a:p>
            <a:r>
              <a:rPr lang="en-US" sz="2400" dirty="0" smtClean="0"/>
              <a:t>DCL30-C: </a:t>
            </a:r>
            <a:r>
              <a:rPr lang="en-US" sz="2400" dirty="0"/>
              <a:t>Declare objects with appropriate storage </a:t>
            </a:r>
            <a:r>
              <a:rPr lang="en-US" sz="2400" dirty="0" smtClean="0"/>
              <a:t>durations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307"/>
            <a:ext cx="9144000" cy="85725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EXP34-C. Do not dereference null pointers, C/C++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35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228292" y="1029701"/>
            <a:ext cx="88533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EOLIAN void 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evas_canvas_key_lock_add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ru-R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....,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Evas_Public_Data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....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ru-RU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e-&gt;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locks.lock.list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realloc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(e-&gt;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locks.lock.list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e-&gt;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locks.lock.count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(char *));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e-&gt;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locks.lock.list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[e-&gt;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locks.lock.count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- 1]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strdup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keyname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eina_hash_free_buckets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(e-&gt;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locks.masks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20" y="853597"/>
            <a:ext cx="1446953" cy="14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307"/>
            <a:ext cx="9144000" cy="85725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EXP34-C. Do not dereference null pointers, C/C++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36</a:t>
            </a:fld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457200" y="4185800"/>
            <a:ext cx="8083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EXP34-C V701 </a:t>
            </a:r>
            <a:r>
              <a:rPr lang="en-US" sz="1600" dirty="0" err="1"/>
              <a:t>realloc</a:t>
            </a:r>
            <a:r>
              <a:rPr lang="en-US" sz="1600" dirty="0"/>
              <a:t>() possible leak: when </a:t>
            </a:r>
            <a:r>
              <a:rPr lang="en-US" sz="1600" dirty="0" err="1"/>
              <a:t>realloc</a:t>
            </a:r>
            <a:r>
              <a:rPr lang="en-US" sz="1600" dirty="0"/>
              <a:t>() fails in allocating </a:t>
            </a:r>
            <a:r>
              <a:rPr lang="en-US" sz="1600" dirty="0" smtClean="0"/>
              <a:t>memory,</a:t>
            </a:r>
            <a:r>
              <a:rPr lang="ru-RU" sz="1600" dirty="0"/>
              <a:t> </a:t>
            </a:r>
            <a:r>
              <a:rPr lang="en-US" sz="1600" dirty="0" smtClean="0"/>
              <a:t>original </a:t>
            </a:r>
            <a:r>
              <a:rPr lang="en-US" sz="1600" dirty="0"/>
              <a:t>pointer 'e-&gt;</a:t>
            </a:r>
            <a:r>
              <a:rPr lang="en-US" sz="1600" dirty="0" err="1"/>
              <a:t>locks.lock.list</a:t>
            </a:r>
            <a:r>
              <a:rPr lang="en-US" sz="1600" dirty="0"/>
              <a:t>' is lost. Consider assigning </a:t>
            </a:r>
            <a:r>
              <a:rPr lang="en-US" sz="1600" dirty="0" err="1"/>
              <a:t>realloc</a:t>
            </a:r>
            <a:r>
              <a:rPr lang="en-US" sz="1600" dirty="0"/>
              <a:t>() </a:t>
            </a:r>
            <a:r>
              <a:rPr lang="en-US" sz="1600" dirty="0" smtClean="0"/>
              <a:t>to</a:t>
            </a:r>
            <a:r>
              <a:rPr lang="ru-RU" sz="1600" dirty="0" smtClean="0"/>
              <a:t> </a:t>
            </a:r>
            <a:r>
              <a:rPr lang="en-US" sz="1600" dirty="0" smtClean="0"/>
              <a:t>a </a:t>
            </a:r>
            <a:r>
              <a:rPr lang="en-US" sz="1600" dirty="0"/>
              <a:t>temporary pointer. </a:t>
            </a:r>
            <a:r>
              <a:rPr lang="en-US" sz="1600" dirty="0" err="1"/>
              <a:t>evas_key.c</a:t>
            </a:r>
            <a:r>
              <a:rPr lang="en-US" sz="1600" dirty="0"/>
              <a:t> 142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292" y="1029701"/>
            <a:ext cx="88533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EOLIAN void 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evas_canvas_key_lock_add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ru-R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....,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Evas_Public_Data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</a:t>
            </a:r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....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ru-RU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e-&gt;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locks.lock.list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realloc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e-&gt;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locks.lock.list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e-&gt;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locks.lock.count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(char *));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e-&gt;</a:t>
            </a:r>
            <a:r>
              <a:rPr lang="en-US" dirty="0" err="1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locks.lock.list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[e-&gt;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locks.lock.count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- 1]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strdup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keyname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eina_hash_free_buckets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(e-&gt;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locks.masks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20" y="853597"/>
            <a:ext cx="1446953" cy="14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Стандарты кодирования </a:t>
            </a:r>
            <a:r>
              <a:rPr lang="en-US" sz="3600" dirty="0" smtClean="0"/>
              <a:t>MISRA</a:t>
            </a:r>
            <a:r>
              <a:rPr lang="ru-RU" sz="3600" dirty="0" smtClean="0"/>
              <a:t> С/С++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126480" cy="33944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 него придется заплатить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MISRA C 2012 c</a:t>
            </a:r>
            <a:r>
              <a:rPr lang="ru-RU" sz="2400" dirty="0" smtClean="0"/>
              <a:t>одержит 143 правила</a:t>
            </a:r>
            <a:r>
              <a:rPr lang="en-US" sz="2400" dirty="0" smtClean="0"/>
              <a:t>, MISRA C++ 2008 </a:t>
            </a:r>
            <a:r>
              <a:rPr lang="en-US" sz="2400" dirty="0"/>
              <a:t>— </a:t>
            </a:r>
            <a:r>
              <a:rPr lang="ru-RU" sz="2400" dirty="0" smtClean="0"/>
              <a:t>228 </a:t>
            </a:r>
            <a:r>
              <a:rPr lang="ru-RU" sz="2400" dirty="0" smtClean="0"/>
              <a:t>правил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MISRA </a:t>
            </a:r>
            <a:r>
              <a:rPr lang="ru-RU" sz="2400" dirty="0" smtClean="0"/>
              <a:t>уменьшает вероятность того, что ошибка просочится в кодовую базу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37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04" y="2897387"/>
            <a:ext cx="1493396" cy="14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Примеры </a:t>
            </a:r>
            <a:r>
              <a:rPr lang="en-US" sz="3600" dirty="0" smtClean="0"/>
              <a:t>MISRA-</a:t>
            </a:r>
            <a:r>
              <a:rPr lang="ru-RU" sz="3600" dirty="0" smtClean="0"/>
              <a:t>правил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Не используйте восьмеричные константы</a:t>
            </a:r>
          </a:p>
          <a:p>
            <a:r>
              <a:rPr lang="ru-RU" sz="2000" dirty="0" smtClean="0"/>
              <a:t>Не используйте </a:t>
            </a:r>
            <a:r>
              <a:rPr lang="en-US" sz="2000" i="1" dirty="0" err="1" smtClean="0"/>
              <a:t>goto</a:t>
            </a:r>
            <a:endParaRPr lang="ru-RU" sz="2000" i="1" dirty="0" smtClean="0"/>
          </a:p>
          <a:p>
            <a:r>
              <a:rPr lang="ru-RU" sz="2000" dirty="0" smtClean="0"/>
              <a:t>Функция должна иметь ровно одну точку выхода</a:t>
            </a:r>
          </a:p>
          <a:p>
            <a:r>
              <a:rPr lang="ru-RU" sz="2000" dirty="0" smtClean="0"/>
              <a:t>Не используйте функции стандартной библиотеки (</a:t>
            </a:r>
            <a:r>
              <a:rPr lang="en-US" sz="2000" i="1" dirty="0" err="1" smtClean="0"/>
              <a:t>atof</a:t>
            </a:r>
            <a:r>
              <a:rPr lang="en-US" sz="2000" dirty="0" smtClean="0"/>
              <a:t>/…/</a:t>
            </a:r>
            <a:r>
              <a:rPr lang="en-US" sz="2000" i="1" dirty="0" smtClean="0"/>
              <a:t>abort</a:t>
            </a:r>
            <a:r>
              <a:rPr lang="en-US" sz="2000" dirty="0" smtClean="0"/>
              <a:t>/</a:t>
            </a:r>
            <a:r>
              <a:rPr lang="en-US" sz="2000" i="1" dirty="0" smtClean="0"/>
              <a:t>exit</a:t>
            </a:r>
            <a:r>
              <a:rPr lang="en-US" sz="2000" dirty="0" smtClean="0"/>
              <a:t>/</a:t>
            </a:r>
            <a:r>
              <a:rPr lang="en-US" sz="2000" i="1" dirty="0" err="1" smtClean="0"/>
              <a:t>getenv</a:t>
            </a:r>
            <a:r>
              <a:rPr lang="en-US" sz="2000" dirty="0" smtClean="0"/>
              <a:t>/</a:t>
            </a:r>
            <a:r>
              <a:rPr lang="en-US" sz="2000" i="1" dirty="0" smtClean="0"/>
              <a:t>system</a:t>
            </a:r>
            <a:r>
              <a:rPr lang="en-US" sz="2000" dirty="0" smtClean="0"/>
              <a:t>/…)</a:t>
            </a:r>
          </a:p>
          <a:p>
            <a:r>
              <a:rPr lang="ru-RU" sz="2000" dirty="0" smtClean="0"/>
              <a:t>Не используйте динамические аллокации</a:t>
            </a:r>
          </a:p>
          <a:p>
            <a:r>
              <a:rPr lang="ru-RU" sz="2000" dirty="0" smtClean="0"/>
              <a:t>Не используйте объединения</a:t>
            </a:r>
          </a:p>
          <a:p>
            <a:r>
              <a:rPr lang="ru-RU" sz="2000" dirty="0" smtClean="0"/>
              <a:t>Каждый </a:t>
            </a:r>
            <a:r>
              <a:rPr lang="en-US" sz="2000" i="1" dirty="0" smtClean="0"/>
              <a:t>case</a:t>
            </a:r>
            <a:r>
              <a:rPr lang="ru-RU" sz="2000" dirty="0" smtClean="0"/>
              <a:t> должен заканчиваться </a:t>
            </a:r>
            <a:r>
              <a:rPr lang="en-US" sz="2000" i="1" dirty="0" smtClean="0"/>
              <a:t>break</a:t>
            </a:r>
            <a:r>
              <a:rPr lang="en-US" sz="2000" dirty="0" smtClean="0"/>
              <a:t> </a:t>
            </a:r>
            <a:r>
              <a:rPr lang="ru-RU" sz="2000" dirty="0" smtClean="0"/>
              <a:t>или </a:t>
            </a:r>
            <a:r>
              <a:rPr lang="en-US" sz="2000" i="1" dirty="0" smtClean="0"/>
              <a:t>throw</a:t>
            </a:r>
            <a:endParaRPr lang="ru-RU" sz="2000" i="1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38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39" y="891540"/>
            <a:ext cx="13405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822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Сказ о том, как </a:t>
            </a:r>
            <a:r>
              <a:rPr lang="en-US" sz="2800" dirty="0" smtClean="0"/>
              <a:t>Toyota </a:t>
            </a:r>
            <a:r>
              <a:rPr lang="ru-RU" sz="2800" dirty="0" smtClean="0"/>
              <a:t>стандарт </a:t>
            </a:r>
            <a:r>
              <a:rPr lang="en-US" sz="2800" dirty="0" smtClean="0"/>
              <a:t>MISRA</a:t>
            </a:r>
            <a:r>
              <a:rPr lang="ru-RU" sz="2800" dirty="0" smtClean="0"/>
              <a:t> не соблюдала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28" y="1629121"/>
            <a:ext cx="3804028" cy="23152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39</a:t>
            </a:fld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479614" y="94006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NHTSA</a:t>
            </a:r>
            <a:r>
              <a:rPr lang="en-US" dirty="0"/>
              <a:t>:</a:t>
            </a:r>
            <a:r>
              <a:rPr lang="ru-RU" dirty="0" smtClean="0"/>
              <a:t> в 2000-2010 годах в авариях </a:t>
            </a:r>
            <a:r>
              <a:rPr lang="ru-RU" dirty="0"/>
              <a:t>погибло 89 человек и 57 получили </a:t>
            </a:r>
            <a:r>
              <a:rPr lang="ru-RU" dirty="0" smtClean="0"/>
              <a:t>увечья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NHTSA </a:t>
            </a:r>
            <a:r>
              <a:rPr lang="ru-RU" dirty="0" smtClean="0"/>
              <a:t>и </a:t>
            </a:r>
            <a:r>
              <a:rPr lang="en-US" dirty="0" smtClean="0"/>
              <a:t>NASA</a:t>
            </a:r>
            <a:r>
              <a:rPr lang="ru-RU" dirty="0" smtClean="0"/>
              <a:t> проводят расследование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Было выявлено </a:t>
            </a:r>
            <a:r>
              <a:rPr lang="ru-RU" dirty="0"/>
              <a:t>7134 нарушения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Toyota: </a:t>
            </a:r>
            <a:r>
              <a:rPr lang="ru-RU" dirty="0" smtClean="0"/>
              <a:t>«Вы все врете!»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Toyota </a:t>
            </a:r>
            <a:r>
              <a:rPr lang="ru-RU" dirty="0" smtClean="0"/>
              <a:t>выплачивает 16 </a:t>
            </a:r>
            <a:r>
              <a:rPr lang="ru-RU" dirty="0"/>
              <a:t>миллиардов долларов в досудебном </a:t>
            </a:r>
            <a:r>
              <a:rPr lang="ru-RU" dirty="0" smtClean="0"/>
              <a:t>порядке</a:t>
            </a:r>
          </a:p>
        </p:txBody>
      </p:sp>
    </p:spTree>
    <p:extLst>
      <p:ext uri="{BB962C8B-B14F-4D97-AF65-F5344CB8AC3E}">
        <p14:creationId xmlns:p14="http://schemas.microsoft.com/office/powerpoint/2010/main" val="18624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 проекты растут…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ru-RU" dirty="0" smtClean="0"/>
              <a:t>RT-Thread 1</a:t>
            </a:r>
            <a:r>
              <a:rPr lang="ru-RU" altLang="ru-RU" dirty="0"/>
              <a:t>.2.0: </a:t>
            </a:r>
            <a:r>
              <a:rPr lang="ru-RU" altLang="ru-RU" b="1" dirty="0" smtClean="0"/>
              <a:t>1 8</a:t>
            </a:r>
            <a:r>
              <a:rPr lang="en-US" altLang="ru-RU" b="1" dirty="0" smtClean="0"/>
              <a:t>10</a:t>
            </a:r>
            <a:r>
              <a:rPr lang="ru-RU" altLang="ru-RU" b="1" dirty="0" smtClean="0"/>
              <a:t> </a:t>
            </a:r>
            <a:r>
              <a:rPr lang="en-US" altLang="ru-RU" b="1" dirty="0" smtClean="0"/>
              <a:t>000</a:t>
            </a:r>
            <a:r>
              <a:rPr lang="ru-RU" altLang="ru-RU" dirty="0" smtClean="0"/>
              <a:t> строк кода</a:t>
            </a:r>
          </a:p>
          <a:p>
            <a:r>
              <a:rPr lang="en-US" altLang="ru-RU" dirty="0" smtClean="0"/>
              <a:t>RT-Thread 4.0.0</a:t>
            </a:r>
            <a:r>
              <a:rPr lang="ru-RU" altLang="ru-RU" dirty="0" smtClean="0"/>
              <a:t> в 5.5 раз больше</a:t>
            </a:r>
            <a:r>
              <a:rPr lang="en-US" altLang="ru-RU" dirty="0" smtClean="0"/>
              <a:t>: </a:t>
            </a:r>
            <a:r>
              <a:rPr lang="en-US" altLang="ru-RU" b="1" dirty="0" smtClean="0"/>
              <a:t>9</a:t>
            </a:r>
            <a:r>
              <a:rPr lang="ru-RU" altLang="ru-RU" b="1" dirty="0" smtClean="0"/>
              <a:t> </a:t>
            </a:r>
            <a:r>
              <a:rPr lang="en-US" altLang="ru-RU" b="1" dirty="0" smtClean="0"/>
              <a:t>903</a:t>
            </a:r>
            <a:r>
              <a:rPr lang="ru-RU" altLang="ru-RU" b="1" dirty="0" smtClean="0"/>
              <a:t> </a:t>
            </a:r>
            <a:r>
              <a:rPr lang="en-US" altLang="ru-RU" b="1" dirty="0" smtClean="0"/>
              <a:t>000</a:t>
            </a:r>
            <a:r>
              <a:rPr lang="ru-RU" altLang="ru-RU" dirty="0" smtClean="0"/>
              <a:t> строк кода</a:t>
            </a:r>
            <a:endParaRPr lang="ru-RU" altLang="ru-RU" dirty="0"/>
          </a:p>
          <a:p>
            <a:endParaRPr lang="en-US" altLang="ru-RU" dirty="0" smtClean="0"/>
          </a:p>
          <a:p>
            <a:r>
              <a:rPr lang="ru-RU" altLang="ru-RU" dirty="0" smtClean="0"/>
              <a:t>Ядро </a:t>
            </a:r>
            <a:r>
              <a:rPr lang="en-US" altLang="ru-RU" dirty="0"/>
              <a:t>Linux 1.0.0 : </a:t>
            </a:r>
            <a:r>
              <a:rPr lang="ru-RU" altLang="ru-RU" b="1" dirty="0" smtClean="0"/>
              <a:t>17</a:t>
            </a:r>
            <a:r>
              <a:rPr lang="en-US" altLang="ru-RU" b="1" dirty="0" smtClean="0"/>
              <a:t>7</a:t>
            </a:r>
            <a:r>
              <a:rPr lang="ru-RU" altLang="ru-RU" b="1" dirty="0" smtClean="0"/>
              <a:t> </a:t>
            </a:r>
            <a:r>
              <a:rPr lang="en-US" altLang="ru-RU" b="1" dirty="0" smtClean="0"/>
              <a:t>00</a:t>
            </a:r>
            <a:r>
              <a:rPr lang="ru-RU" altLang="ru-RU" b="1" dirty="0" smtClean="0"/>
              <a:t>0</a:t>
            </a:r>
            <a:r>
              <a:rPr lang="ru-RU" altLang="ru-RU" dirty="0" smtClean="0"/>
              <a:t> </a:t>
            </a:r>
            <a:r>
              <a:rPr lang="ru-RU" altLang="ru-RU" dirty="0"/>
              <a:t>строк кода</a:t>
            </a:r>
          </a:p>
          <a:p>
            <a:r>
              <a:rPr lang="ru-RU" altLang="ru-RU" dirty="0"/>
              <a:t>Ядро </a:t>
            </a:r>
            <a:r>
              <a:rPr lang="en-US" altLang="ru-RU" dirty="0"/>
              <a:t>Linux </a:t>
            </a:r>
            <a:r>
              <a:rPr lang="en-US" altLang="ru-RU" dirty="0" smtClean="0"/>
              <a:t>5.1-rc2</a:t>
            </a:r>
            <a:r>
              <a:rPr lang="ru-RU" altLang="ru-RU" dirty="0" smtClean="0"/>
              <a:t> </a:t>
            </a:r>
            <a:r>
              <a:rPr lang="ru-RU" altLang="ru-RU" dirty="0"/>
              <a:t>в </a:t>
            </a:r>
            <a:r>
              <a:rPr lang="ru-RU" altLang="ru-RU" b="1" dirty="0" smtClean="0">
                <a:solidFill>
                  <a:srgbClr val="FF0000"/>
                </a:solidFill>
              </a:rPr>
              <a:t>118</a:t>
            </a:r>
            <a:r>
              <a:rPr lang="ru-RU" altLang="ru-RU" dirty="0" smtClean="0"/>
              <a:t> </a:t>
            </a:r>
            <a:r>
              <a:rPr lang="ru-RU" altLang="ru-RU" dirty="0"/>
              <a:t>раз больше</a:t>
            </a:r>
            <a:r>
              <a:rPr lang="en-US" altLang="ru-RU" dirty="0"/>
              <a:t>: </a:t>
            </a:r>
            <a:r>
              <a:rPr lang="ru-RU" altLang="ru-RU" b="1" dirty="0" smtClean="0"/>
              <a:t>20 89</a:t>
            </a:r>
            <a:r>
              <a:rPr lang="en-US" altLang="ru-RU" b="1" dirty="0" smtClean="0"/>
              <a:t>6</a:t>
            </a:r>
            <a:r>
              <a:rPr lang="ru-RU" altLang="ru-RU" b="1" dirty="0" smtClean="0"/>
              <a:t> </a:t>
            </a:r>
            <a:r>
              <a:rPr lang="en-US" altLang="ru-RU" b="1" dirty="0" smtClean="0"/>
              <a:t>000</a:t>
            </a:r>
            <a:r>
              <a:rPr lang="en-US" altLang="ru-RU" dirty="0" smtClean="0"/>
              <a:t> </a:t>
            </a:r>
            <a:r>
              <a:rPr lang="ru-RU" altLang="ru-RU" dirty="0"/>
              <a:t>строк кода</a:t>
            </a:r>
          </a:p>
          <a:p>
            <a:endParaRPr lang="en-US" alt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2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Как неправильно использовать </a:t>
            </a:r>
            <a:r>
              <a:rPr lang="en-US" sz="2800" dirty="0" smtClean="0"/>
              <a:t>MISRA</a:t>
            </a:r>
            <a:r>
              <a:rPr lang="ru-RU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(и статический анализ в целом)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40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52"/>
          <a:stretch/>
        </p:blipFill>
        <p:spPr>
          <a:xfrm>
            <a:off x="629479" y="1264920"/>
            <a:ext cx="7885041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А как правильно?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31" y="1426725"/>
            <a:ext cx="2442309" cy="21174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41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01040" y="1000223"/>
            <a:ext cx="6438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идеале – запускать на машине разработчика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Ошибка не попадает в систему контроля версий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Разработчик не позорится </a:t>
            </a:r>
            <a:r>
              <a:rPr lang="ru-RU" sz="2400" dirty="0" smtClean="0"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Дополнительный рубеж обороны – ночной прогон на </a:t>
            </a:r>
            <a:r>
              <a:rPr lang="en-US" sz="2400" dirty="0" smtClean="0"/>
              <a:t>CI-</a:t>
            </a:r>
            <a:r>
              <a:rPr lang="ru-RU" sz="2400" dirty="0" smtClean="0"/>
              <a:t>сервере</a:t>
            </a:r>
          </a:p>
        </p:txBody>
      </p:sp>
    </p:spTree>
    <p:extLst>
      <p:ext uri="{BB962C8B-B14F-4D97-AF65-F5344CB8AC3E}">
        <p14:creationId xmlns:p14="http://schemas.microsoft.com/office/powerpoint/2010/main" val="15760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939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Но 100500 предупреждений никуда не делись!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42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50" y="998220"/>
            <a:ext cx="2455851" cy="358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128" y="1450092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А надо все взять и подавить после первого прогона!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Анализируется только новый код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Постепенно исправляем старые предупреждения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02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Стоит ли использовать статический анализ вместо других методологий?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054"/>
            <a:ext cx="6453608" cy="339447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Статический </a:t>
            </a:r>
            <a:r>
              <a:rPr lang="ru-RU" sz="2200" dirty="0" smtClean="0"/>
              <a:t>анализ</a:t>
            </a:r>
            <a:r>
              <a:rPr lang="en-US" sz="2200" dirty="0" smtClean="0"/>
              <a:t> </a:t>
            </a:r>
            <a:r>
              <a:rPr lang="en-US" sz="2400" dirty="0"/>
              <a:t>—</a:t>
            </a:r>
            <a:r>
              <a:rPr lang="en-US" sz="2400" dirty="0" smtClean="0"/>
              <a:t> </a:t>
            </a:r>
            <a:r>
              <a:rPr lang="ru-RU" sz="2200" dirty="0" smtClean="0"/>
              <a:t>это </a:t>
            </a:r>
            <a:r>
              <a:rPr lang="ru-RU" sz="2200" dirty="0"/>
              <a:t>не </a:t>
            </a:r>
            <a:r>
              <a:rPr lang="ru-RU" sz="2200" dirty="0" smtClean="0"/>
              <a:t>серебряная пуля</a:t>
            </a:r>
          </a:p>
          <a:p>
            <a:endParaRPr lang="ru-RU" sz="2200" dirty="0" smtClean="0"/>
          </a:p>
          <a:p>
            <a:r>
              <a:rPr lang="ru-RU" sz="2200" dirty="0" smtClean="0"/>
              <a:t>Статический </a:t>
            </a:r>
            <a:r>
              <a:rPr lang="ru-RU" sz="2200" dirty="0"/>
              <a:t>анализ </a:t>
            </a:r>
            <a:r>
              <a:rPr lang="en-US" sz="2200" dirty="0"/>
              <a:t>—</a:t>
            </a:r>
            <a:r>
              <a:rPr lang="en-US" sz="2200" dirty="0" smtClean="0"/>
              <a:t> </a:t>
            </a:r>
            <a:r>
              <a:rPr lang="ru-RU" sz="2200" dirty="0" smtClean="0"/>
              <a:t>это </a:t>
            </a:r>
            <a:r>
              <a:rPr lang="ru-RU" sz="2200" dirty="0"/>
              <a:t>ответ на вопрос</a:t>
            </a:r>
            <a:r>
              <a:rPr lang="ru-RU" sz="2200" dirty="0" smtClean="0"/>
              <a:t>: </a:t>
            </a:r>
          </a:p>
          <a:p>
            <a:pPr marL="346075" indent="0">
              <a:buNone/>
            </a:pPr>
            <a:r>
              <a:rPr lang="ru-RU" sz="2200" dirty="0"/>
              <a:t>"Как </a:t>
            </a:r>
            <a:r>
              <a:rPr lang="ru-RU" sz="2200" dirty="0" smtClean="0"/>
              <a:t>еще сделать наш </a:t>
            </a:r>
            <a:r>
              <a:rPr lang="ru-RU" sz="2200" dirty="0"/>
              <a:t>код </a:t>
            </a:r>
            <a:r>
              <a:rPr lang="ru-RU" sz="2200" dirty="0" smtClean="0"/>
              <a:t>лучше?"</a:t>
            </a:r>
          </a:p>
          <a:p>
            <a:endParaRPr lang="ru-RU" sz="2200" dirty="0" smtClean="0"/>
          </a:p>
          <a:p>
            <a:r>
              <a:rPr lang="ru-RU" sz="2200" dirty="0" smtClean="0"/>
              <a:t>Что </a:t>
            </a:r>
            <a:r>
              <a:rPr lang="ru-RU" sz="2200" dirty="0"/>
              <a:t>значит лучше? Легче поддерживать, проще развивать, быстрее устранять </a:t>
            </a:r>
            <a:r>
              <a:rPr lang="ru-RU" sz="2200" dirty="0" smtClean="0"/>
              <a:t>проблемы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B509-3B84-435D-BA1E-22742E80CCDE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08" y="1524000"/>
            <a:ext cx="203361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Q&amp;A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44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57631" y="3784613"/>
            <a:ext cx="5709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Проверьте </a:t>
            </a:r>
            <a:r>
              <a:rPr lang="ru-RU" dirty="0"/>
              <a:t>свой </a:t>
            </a:r>
            <a:r>
              <a:rPr lang="ru-RU" dirty="0" smtClean="0"/>
              <a:t>проект с помощью </a:t>
            </a:r>
            <a:r>
              <a:rPr lang="en-US" dirty="0" smtClean="0"/>
              <a:t>PVS-Studio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программные ошибки и </a:t>
            </a:r>
            <a:r>
              <a:rPr lang="ru-RU" dirty="0" smtClean="0"/>
              <a:t>потенциальные уязвимости!</a:t>
            </a:r>
            <a:endParaRPr lang="en-US" dirty="0"/>
          </a:p>
          <a:p>
            <a:pPr algn="ctr"/>
            <a:r>
              <a:rPr lang="en-US" dirty="0"/>
              <a:t>C, C++, C#, Java</a:t>
            </a:r>
            <a:endParaRPr lang="ru-RU" dirty="0"/>
          </a:p>
          <a:p>
            <a:pPr algn="ctr"/>
            <a:r>
              <a:rPr lang="en-US" dirty="0">
                <a:hlinkClick r:id="rId2"/>
              </a:rPr>
              <a:t>www.viva64.com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986" y="762417"/>
            <a:ext cx="2307211" cy="30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0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 чему может привести ошибка?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5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54" y="772250"/>
            <a:ext cx="5484091" cy="40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 чему может привести ошибка?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6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42" y="753768"/>
            <a:ext cx="5772716" cy="40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Зрелищный баг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7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61" y="857250"/>
            <a:ext cx="2779635" cy="3608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668" y="1202690"/>
            <a:ext cx="56381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ym typeface="Wingdings" panose="05000000000000000000" pitchFamily="2" charset="2"/>
              </a:rPr>
              <a:t>Коллега по работе сделал 4-х роботов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sz="22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ym typeface="Wingdings" panose="05000000000000000000" pitchFamily="2" charset="2"/>
              </a:rPr>
              <a:t>Управлялись с дистанционного пульта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sz="22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ym typeface="Wingdings" panose="05000000000000000000" pitchFamily="2" charset="2"/>
              </a:rPr>
              <a:t>Играли в робофутбол и «ловлю мышей»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sz="22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ym typeface="Wingdings" panose="05000000000000000000" pitchFamily="2" charset="2"/>
              </a:rPr>
              <a:t>Один из них сошел с ума из-за программной ошибки</a:t>
            </a:r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28419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86" y="858006"/>
            <a:ext cx="6721867" cy="31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9</a:t>
            </a:fld>
            <a:endParaRPr lang="ru-RU" dirty="0"/>
          </a:p>
        </p:txBody>
      </p:sp>
      <p:sp>
        <p:nvSpPr>
          <p:cNvPr id="6" name="Прямоугольник 7"/>
          <p:cNvSpPr/>
          <p:nvPr/>
        </p:nvSpPr>
        <p:spPr>
          <a:xfrm>
            <a:off x="1029547" y="4639707"/>
            <a:ext cx="7240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Источник: </a:t>
            </a:r>
            <a:r>
              <a:rPr lang="en-US" sz="1400" dirty="0">
                <a:hlinkClick r:id="rId2"/>
              </a:rPr>
              <a:t>https://www.nist.gov/sites/default/files/documents/director/planning/report02-3.pdf</a:t>
            </a:r>
            <a:endParaRPr lang="ru-RU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63" y="231664"/>
            <a:ext cx="5698261" cy="44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InoThings Conf 2019</Template>
  <TotalTime>10003</TotalTime>
  <Words>1767</Words>
  <Application>Microsoft Office PowerPoint</Application>
  <PresentationFormat>On-screen Show (16:9)</PresentationFormat>
  <Paragraphs>362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Consolas</vt:lpstr>
      <vt:lpstr>Wingdings</vt:lpstr>
      <vt:lpstr>Тема Office</vt:lpstr>
      <vt:lpstr>Статический анализ и написание качественного кода на C/C++ для встраиваемых систем </vt:lpstr>
      <vt:lpstr>Докладчик</vt:lpstr>
      <vt:lpstr>Прогнозируемые темпы роста IoT</vt:lpstr>
      <vt:lpstr>И проекты растут…</vt:lpstr>
      <vt:lpstr>К чему может привести ошибка?</vt:lpstr>
      <vt:lpstr>К чему может привести ошибка?</vt:lpstr>
      <vt:lpstr>Зрелищный баг</vt:lpstr>
      <vt:lpstr>PowerPoint Presentation</vt:lpstr>
      <vt:lpstr>PowerPoint Presentation</vt:lpstr>
      <vt:lpstr>Code review</vt:lpstr>
      <vt:lpstr>Но...</vt:lpstr>
      <vt:lpstr>Почему code review не всегда работает</vt:lpstr>
      <vt:lpstr>Почему code review не всегда работает</vt:lpstr>
      <vt:lpstr>Динамический анализ кода</vt:lpstr>
      <vt:lpstr>И снова но...</vt:lpstr>
      <vt:lpstr>Статический анализ кода идет на помощь</vt:lpstr>
      <vt:lpstr>Где же закралась ошибка?</vt:lpstr>
      <vt:lpstr>А вот она!</vt:lpstr>
      <vt:lpstr>Static Application Security Testing (SAST)</vt:lpstr>
      <vt:lpstr>Две разновидности SAST</vt:lpstr>
      <vt:lpstr>Common Weakness Enumeration (CWE)</vt:lpstr>
      <vt:lpstr>Примеры потенциальных уязвимостей по CWE</vt:lpstr>
      <vt:lpstr>CWE-20: Improper Input Validation</vt:lpstr>
      <vt:lpstr>CWE-20: Improper Input Validation</vt:lpstr>
      <vt:lpstr>CWE-562: Return of Stack Variable Address</vt:lpstr>
      <vt:lpstr>CWE-562: Return of Stack Variable Address</vt:lpstr>
      <vt:lpstr>Common Vulnerabilities and Exposures (CVE)</vt:lpstr>
      <vt:lpstr>CVE-2012-2122</vt:lpstr>
      <vt:lpstr>CVE-2012-2122</vt:lpstr>
      <vt:lpstr>CVE-2014-1266</vt:lpstr>
      <vt:lpstr>CVE-2014-1266</vt:lpstr>
      <vt:lpstr>Путь от «обычной» ошибки к уязвимости</vt:lpstr>
      <vt:lpstr>Стандарт кодирования SEI CERT</vt:lpstr>
      <vt:lpstr>Примеры правил SEI CERT</vt:lpstr>
      <vt:lpstr>EXP34-C. Do not dereference null pointers, C/C++</vt:lpstr>
      <vt:lpstr>EXP34-C. Do not dereference null pointers, C/C++</vt:lpstr>
      <vt:lpstr>Стандарты кодирования MISRA С/С++</vt:lpstr>
      <vt:lpstr>Примеры MISRA-правил</vt:lpstr>
      <vt:lpstr>Сказ о том, как Toyota стандарт MISRA не соблюдала</vt:lpstr>
      <vt:lpstr>Как неправильно использовать MISRA  (и статический анализ в целом)</vt:lpstr>
      <vt:lpstr>А как правильно?</vt:lpstr>
      <vt:lpstr>Но 100500 предупреждений никуда не делись!</vt:lpstr>
      <vt:lpstr>Стоит ли использовать статический анализ вместо других методологий? 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Статический анализ и написание качественного кода на C/C++ для встраиваемых систем</dc:title>
  <dc:creator>Филипп Хандельянц</dc:creator>
  <cp:lastModifiedBy>Филипп Хандельянц</cp:lastModifiedBy>
  <cp:revision>143</cp:revision>
  <dcterms:created xsi:type="dcterms:W3CDTF">2019-03-25T07:35:51Z</dcterms:created>
  <dcterms:modified xsi:type="dcterms:W3CDTF">2019-04-02T18:38:01Z</dcterms:modified>
</cp:coreProperties>
</file>