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49"/>
  </p:notesMasterIdLst>
  <p:sldIdLst>
    <p:sldId id="256" r:id="rId2"/>
    <p:sldId id="257" r:id="rId3"/>
    <p:sldId id="258" r:id="rId4"/>
    <p:sldId id="260" r:id="rId5"/>
    <p:sldId id="261" r:id="rId6"/>
    <p:sldId id="263" r:id="rId7"/>
    <p:sldId id="262" r:id="rId8"/>
    <p:sldId id="264" r:id="rId9"/>
    <p:sldId id="265" r:id="rId10"/>
    <p:sldId id="266" r:id="rId11"/>
    <p:sldId id="267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7" r:id="rId30"/>
    <p:sldId id="288" r:id="rId31"/>
    <p:sldId id="289" r:id="rId32"/>
    <p:sldId id="290" r:id="rId33"/>
    <p:sldId id="291" r:id="rId34"/>
    <p:sldId id="293" r:id="rId35"/>
    <p:sldId id="294" r:id="rId36"/>
    <p:sldId id="296" r:id="rId37"/>
    <p:sldId id="297" r:id="rId38"/>
    <p:sldId id="298" r:id="rId39"/>
    <p:sldId id="299" r:id="rId40"/>
    <p:sldId id="300" r:id="rId41"/>
    <p:sldId id="301" r:id="rId42"/>
    <p:sldId id="302" r:id="rId43"/>
    <p:sldId id="303" r:id="rId44"/>
    <p:sldId id="304" r:id="rId45"/>
    <p:sldId id="305" r:id="rId46"/>
    <p:sldId id="306" r:id="rId47"/>
    <p:sldId id="259" r:id="rId48"/>
  </p:sldIdLst>
  <p:sldSz cx="9144000" cy="6858000" type="screen4x3"/>
  <p:notesSz cx="6858000" cy="9144000"/>
  <p:embeddedFontLst>
    <p:embeddedFont>
      <p:font typeface="Roboto Black" panose="020B0604020202020204" charset="0"/>
      <p:bold r:id="rId50"/>
      <p:boldItalic r:id="rId51"/>
    </p:embeddedFont>
    <p:embeddedFont>
      <p:font typeface="Consolas" panose="020B0609020204030204" pitchFamily="49" charset="0"/>
      <p:regular r:id="rId52"/>
      <p:bold r:id="rId53"/>
      <p:italic r:id="rId54"/>
      <p:boldItalic r:id="rId55"/>
    </p:embeddedFont>
    <p:embeddedFont>
      <p:font typeface="Roboto Light" panose="020B0604020202020204" charset="0"/>
      <p:regular r:id="rId56"/>
      <p:bold r:id="rId57"/>
      <p:italic r:id="rId58"/>
      <p:boldItalic r:id="rId59"/>
    </p:embeddedFont>
    <p:embeddedFont>
      <p:font typeface="Roboto" panose="020B0604020202020204" charset="0"/>
      <p:regular r:id="rId60"/>
      <p:bold r:id="rId61"/>
      <p:italic r:id="rId62"/>
      <p:boldItalic r:id="rId63"/>
    </p:embeddedFont>
    <p:embeddedFont>
      <p:font typeface="Poppins" panose="020B0604020202020204" charset="0"/>
      <p:regular r:id="rId64"/>
      <p:bold r:id="rId65"/>
      <p:italic r:id="rId66"/>
      <p:boldItalic r:id="rId67"/>
    </p:embeddedFont>
    <p:embeddedFont>
      <p:font typeface="Poppins Medium" panose="020B0604020202020204" charset="0"/>
      <p:regular r:id="rId68"/>
      <p:bold r:id="rId69"/>
      <p:italic r:id="rId70"/>
      <p:boldItalic r:id="rId71"/>
    </p:embeddedFont>
    <p:embeddedFont>
      <p:font typeface="Roboto Medium" panose="020B0604020202020204" charset="0"/>
      <p:regular r:id="rId72"/>
      <p:bold r:id="rId73"/>
      <p:italic r:id="rId74"/>
      <p:boldItalic r:id="rId7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3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font" Target="fonts/font1.fntdata"/><Relationship Id="rId55" Type="http://schemas.openxmlformats.org/officeDocument/2006/relationships/font" Target="fonts/font6.fntdata"/><Relationship Id="rId63" Type="http://schemas.openxmlformats.org/officeDocument/2006/relationships/font" Target="fonts/font14.fntdata"/><Relationship Id="rId68" Type="http://schemas.openxmlformats.org/officeDocument/2006/relationships/font" Target="fonts/font19.fntdata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font" Target="fonts/font2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4.fntdata"/><Relationship Id="rId58" Type="http://schemas.openxmlformats.org/officeDocument/2006/relationships/font" Target="fonts/font9.fntdata"/><Relationship Id="rId66" Type="http://schemas.openxmlformats.org/officeDocument/2006/relationships/font" Target="fonts/font17.fntdata"/><Relationship Id="rId74" Type="http://schemas.openxmlformats.org/officeDocument/2006/relationships/font" Target="fonts/font25.fntdata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3.fntdata"/><Relationship Id="rId60" Type="http://schemas.openxmlformats.org/officeDocument/2006/relationships/font" Target="fonts/font11.fntdata"/><Relationship Id="rId65" Type="http://schemas.openxmlformats.org/officeDocument/2006/relationships/font" Target="fonts/font16.fntdata"/><Relationship Id="rId73" Type="http://schemas.openxmlformats.org/officeDocument/2006/relationships/font" Target="fonts/font24.fntdata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7.fntdata"/><Relationship Id="rId64" Type="http://schemas.openxmlformats.org/officeDocument/2006/relationships/font" Target="fonts/font15.fntdata"/><Relationship Id="rId69" Type="http://schemas.openxmlformats.org/officeDocument/2006/relationships/font" Target="fonts/font20.fntdata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2.fntdata"/><Relationship Id="rId72" Type="http://schemas.openxmlformats.org/officeDocument/2006/relationships/font" Target="fonts/font23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10.fntdata"/><Relationship Id="rId67" Type="http://schemas.openxmlformats.org/officeDocument/2006/relationships/font" Target="fonts/font18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5.fntdata"/><Relationship Id="rId62" Type="http://schemas.openxmlformats.org/officeDocument/2006/relationships/font" Target="fonts/font13.fntdata"/><Relationship Id="rId70" Type="http://schemas.openxmlformats.org/officeDocument/2006/relationships/font" Target="fonts/font21.fntdata"/><Relationship Id="rId75" Type="http://schemas.openxmlformats.org/officeDocument/2006/relationships/font" Target="fonts/font2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57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761785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70206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586b3c697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586b3c697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53153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586b3c697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586b3c697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10397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586b3c697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586b3c697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92057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586b3c697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586b3c697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61536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586b3c697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586b3c697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99404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586b3c697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586b3c697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55144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586b3c697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586b3c697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93473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586b3c697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586b3c697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21648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586b3c697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586b3c697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52174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586b3c697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586b3c697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4719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5cf11a95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5cf11a95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66695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586b3c697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586b3c697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61911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586b3c697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586b3c697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90627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586b3c697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586b3c697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55690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586b3c697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586b3c697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13796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586b3c697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586b3c697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6048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586b3c697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586b3c697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708105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586b3c697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586b3c697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498703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586b3c697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586b3c697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845679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586b3c697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586b3c697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386070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586b3c697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586b3c697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9701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586b3c697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586b3c697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361548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586b3c697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586b3c697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87215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586b3c697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586b3c697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2656475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586b3c697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586b3c697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319707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586b3c697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586b3c697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522025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586b3c697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586b3c697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194985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586b3c697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586b3c697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097294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586b3c697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586b3c697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180773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586b3c697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586b3c697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80261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586b3c697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586b3c697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508939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586b3c697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586b3c697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69551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586b3c697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586b3c697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962908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586b3c697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586b3c697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043340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586b3c697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586b3c697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608345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586b3c697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586b3c697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934704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586b3c697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586b3c697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041722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586b3c697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586b3c697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655483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586b3c697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586b3c697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756459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586b3c697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586b3c697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008397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5cf11a95b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5cf11a95b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53119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586b3c697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586b3c697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93677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586b3c697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586b3c697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51638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586b3c697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586b3c697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85322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586b3c697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586b3c697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02129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586b3c697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586b3c697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2292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9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twitter.com/CVEnew" TargetMode="External"/><Relationship Id="rId5" Type="http://schemas.openxmlformats.org/officeDocument/2006/relationships/hyperlink" Target="https://www.cvedetails.com/" TargetMode="External"/><Relationship Id="rId4" Type="http://schemas.openxmlformats.org/officeDocument/2006/relationships/hyperlink" Target="https://cve.mitre.org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hyperlink" Target="mailto:evg@viva64.com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hyperlink" Target="https://www.viva64.com/ru/cwe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177422" y="4017013"/>
            <a:ext cx="8871044" cy="1400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lnSpc>
                <a:spcPct val="115000"/>
              </a:lnSpc>
            </a:pPr>
            <a:r>
              <a:rPr lang="ru-RU" sz="4000" dirty="0">
                <a:solidFill>
                  <a:srgbClr val="AFBF1B"/>
                </a:solidFill>
                <a:latin typeface="Roboto Black"/>
                <a:ea typeface="Roboto Black"/>
                <a:cs typeface="Roboto Black"/>
                <a:sym typeface="Roboto Black"/>
              </a:rPr>
              <a:t>И</a:t>
            </a:r>
            <a:r>
              <a:rPr lang="ru-RU" sz="2800" dirty="0">
                <a:solidFill>
                  <a:srgbClr val="AFBF1B"/>
                </a:solidFill>
                <a:latin typeface="Roboto Black"/>
                <a:ea typeface="Roboto Black"/>
                <a:cs typeface="Roboto Black"/>
                <a:sym typeface="Roboto Black"/>
              </a:rPr>
              <a:t>нформационная безопасность и разработка ПО: про что стоит знать программисту</a:t>
            </a:r>
            <a:endParaRPr sz="4000" dirty="0">
              <a:solidFill>
                <a:srgbClr val="AFBF1B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2686050" y="5484275"/>
            <a:ext cx="3771900" cy="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>
                <a:solidFill>
                  <a:srgbClr val="000000"/>
                </a:solidFill>
                <a:latin typeface="Roboto Black"/>
                <a:ea typeface="Roboto Black"/>
                <a:cs typeface="Roboto Black"/>
                <a:sym typeface="Roboto Black"/>
              </a:rPr>
              <a:t>Евгений Рыжков</a:t>
            </a:r>
            <a:endParaRPr sz="2400" dirty="0">
              <a:solidFill>
                <a:srgbClr val="000000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320575" y="5218775"/>
            <a:ext cx="3597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AFBF1B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+</a:t>
            </a:r>
            <a:endParaRPr>
              <a:solidFill>
                <a:srgbClr val="AFBF1B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1256375" y="3932100"/>
            <a:ext cx="3597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>
                <a:solidFill>
                  <a:srgbClr val="AFBF1B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+</a:t>
            </a:r>
            <a:endParaRPr sz="2200">
              <a:solidFill>
                <a:srgbClr val="AFBF1B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7865375" y="4066850"/>
            <a:ext cx="3597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AFBF1B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+</a:t>
            </a:r>
            <a:endParaRPr sz="1800">
              <a:solidFill>
                <a:srgbClr val="AFBF1B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8398725" y="5313338"/>
            <a:ext cx="3597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>
                <a:solidFill>
                  <a:srgbClr val="AFBF1B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+</a:t>
            </a:r>
            <a:endParaRPr sz="1700">
              <a:solidFill>
                <a:srgbClr val="AFBF1B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61" name="Google Shape;61;p13"/>
          <p:cNvSpPr txBox="1"/>
          <p:nvPr/>
        </p:nvSpPr>
        <p:spPr>
          <a:xfrm>
            <a:off x="7430425" y="6181300"/>
            <a:ext cx="3597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AFBF1B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+</a:t>
            </a:r>
            <a:endParaRPr>
              <a:solidFill>
                <a:srgbClr val="AFBF1B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1747950" y="6181300"/>
            <a:ext cx="359700" cy="1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dirty="0">
                <a:solidFill>
                  <a:srgbClr val="AFBF1B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+</a:t>
            </a:r>
            <a:endParaRPr sz="2400" dirty="0">
              <a:solidFill>
                <a:srgbClr val="AFBF1B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63" name="Google Shape;63;p13"/>
          <p:cNvSpPr txBox="1"/>
          <p:nvPr/>
        </p:nvSpPr>
        <p:spPr>
          <a:xfrm>
            <a:off x="4392150" y="3877300"/>
            <a:ext cx="3597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AFBF1B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+</a:t>
            </a:r>
            <a:endParaRPr>
              <a:solidFill>
                <a:srgbClr val="AFBF1B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5"/>
          <p:cNvPicPr preferRelativeResize="0"/>
          <p:nvPr/>
        </p:nvPicPr>
        <p:blipFill rotWithShape="1">
          <a:blip r:embed="rId3">
            <a:alphaModFix/>
          </a:blip>
          <a:srcRect t="55609" b="39146"/>
          <a:stretch/>
        </p:blipFill>
        <p:spPr>
          <a:xfrm rot="10800000">
            <a:off x="1500" y="6498376"/>
            <a:ext cx="9144000" cy="359624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5"/>
          <p:cNvSpPr txBox="1"/>
          <p:nvPr/>
        </p:nvSpPr>
        <p:spPr>
          <a:xfrm>
            <a:off x="684057" y="324225"/>
            <a:ext cx="7688116" cy="7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ru-RU" sz="3200" dirty="0"/>
              <a:t>Рассмотрим примеры</a:t>
            </a:r>
            <a:endParaRPr sz="3000" dirty="0"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87" name="Google Shape;87;p15"/>
          <p:cNvSpPr/>
          <p:nvPr/>
        </p:nvSpPr>
        <p:spPr>
          <a:xfrm>
            <a:off x="8341556" y="6258091"/>
            <a:ext cx="464700" cy="46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5"/>
          <p:cNvSpPr txBox="1"/>
          <p:nvPr/>
        </p:nvSpPr>
        <p:spPr>
          <a:xfrm>
            <a:off x="8372173" y="6273875"/>
            <a:ext cx="464700" cy="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600" dirty="0" smtClean="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10</a:t>
            </a:r>
            <a:endParaRPr sz="1600" dirty="0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89" name="Google Shape;89;p15"/>
          <p:cNvSpPr txBox="1"/>
          <p:nvPr/>
        </p:nvSpPr>
        <p:spPr>
          <a:xfrm>
            <a:off x="351997" y="6483591"/>
            <a:ext cx="5009100" cy="5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ru" sz="12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CoreHard.</a:t>
            </a:r>
            <a:r>
              <a:rPr lang="ru" sz="12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ru-RU" sz="1200" dirty="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Информационная безопасность и разработка ПО</a:t>
            </a:r>
            <a:endParaRPr sz="1200" dirty="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699" y="1536633"/>
            <a:ext cx="8525173" cy="1751040"/>
          </a:xfrm>
        </p:spPr>
        <p:txBody>
          <a:bodyPr/>
          <a:lstStyle/>
          <a:p>
            <a:r>
              <a:rPr lang="en-US" sz="2400" dirty="0"/>
              <a:t>CWE-570\571: Expression is Always False\True</a:t>
            </a:r>
          </a:p>
          <a:p>
            <a:r>
              <a:rPr lang="en-US" sz="2400" dirty="0"/>
              <a:t>CWE-467: Use of </a:t>
            </a:r>
            <a:r>
              <a:rPr lang="en-US" sz="2400" dirty="0" err="1"/>
              <a:t>sizeof</a:t>
            </a:r>
            <a:r>
              <a:rPr lang="en-US" sz="2400" dirty="0"/>
              <a:t>() on a Pointer Type</a:t>
            </a:r>
          </a:p>
          <a:p>
            <a:r>
              <a:rPr lang="en-US" sz="2400" dirty="0"/>
              <a:t>CWE-476: NULL Pointer Dereference</a:t>
            </a:r>
          </a:p>
          <a:p>
            <a:r>
              <a:rPr lang="en-US" sz="2400" dirty="0"/>
              <a:t>CWE-14: Compiler Removal of Code to Clear Buffers</a:t>
            </a:r>
          </a:p>
          <a:p>
            <a:r>
              <a:rPr lang="en-US" sz="2400" dirty="0"/>
              <a:t>CWE-369: Divide By Zero</a:t>
            </a:r>
          </a:p>
          <a:p>
            <a:r>
              <a:rPr lang="en-US" sz="2400" dirty="0"/>
              <a:t>CWE-20: Improper Input Validation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2917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5"/>
          <p:cNvPicPr preferRelativeResize="0"/>
          <p:nvPr/>
        </p:nvPicPr>
        <p:blipFill rotWithShape="1">
          <a:blip r:embed="rId3">
            <a:alphaModFix/>
          </a:blip>
          <a:srcRect t="55609" b="39146"/>
          <a:stretch/>
        </p:blipFill>
        <p:spPr>
          <a:xfrm rot="10800000">
            <a:off x="1500" y="6498376"/>
            <a:ext cx="9144000" cy="359624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5"/>
          <p:cNvSpPr txBox="1"/>
          <p:nvPr/>
        </p:nvSpPr>
        <p:spPr>
          <a:xfrm>
            <a:off x="684057" y="324225"/>
            <a:ext cx="7688116" cy="7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US" sz="3200" dirty="0"/>
              <a:t>CWE-570: Expression is Always False</a:t>
            </a:r>
            <a:endParaRPr sz="3000" dirty="0"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87" name="Google Shape;87;p15"/>
          <p:cNvSpPr/>
          <p:nvPr/>
        </p:nvSpPr>
        <p:spPr>
          <a:xfrm>
            <a:off x="8341556" y="6258091"/>
            <a:ext cx="464700" cy="46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5"/>
          <p:cNvSpPr txBox="1"/>
          <p:nvPr/>
        </p:nvSpPr>
        <p:spPr>
          <a:xfrm>
            <a:off x="8372173" y="6273875"/>
            <a:ext cx="464700" cy="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600" dirty="0" smtClean="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11</a:t>
            </a:r>
            <a:endParaRPr sz="1600" dirty="0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89" name="Google Shape;89;p15"/>
          <p:cNvSpPr txBox="1"/>
          <p:nvPr/>
        </p:nvSpPr>
        <p:spPr>
          <a:xfrm>
            <a:off x="351997" y="6483591"/>
            <a:ext cx="5009100" cy="5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ru" sz="12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CoreHard.</a:t>
            </a:r>
            <a:r>
              <a:rPr lang="ru" sz="12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ru-RU" sz="1200" dirty="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Информационная безопасность и разработка ПО</a:t>
            </a:r>
            <a:endParaRPr sz="1200" dirty="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699" y="1536633"/>
            <a:ext cx="8525173" cy="1751040"/>
          </a:xfrm>
        </p:spPr>
        <p:txBody>
          <a:bodyPr/>
          <a:lstStyle/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84057" y="1352610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lnSpc>
                <a:spcPct val="100000"/>
              </a:lnSpc>
              <a:buFont typeface="Arial"/>
              <a:buNone/>
            </a:pPr>
            <a:r>
              <a:rPr lang="en-US" sz="2200" dirty="0" smtClean="0">
                <a:latin typeface="Consolas" panose="020B0609020204030204" pitchFamily="49" charset="0"/>
              </a:rPr>
              <a:t>#define </a:t>
            </a:r>
            <a:r>
              <a:rPr lang="en-US" sz="2200" dirty="0" smtClean="0">
                <a:solidFill>
                  <a:srgbClr val="6F008A"/>
                </a:solidFill>
                <a:latin typeface="Consolas" panose="020B0609020204030204" pitchFamily="49" charset="0"/>
              </a:rPr>
              <a:t>BIT_READ</a:t>
            </a:r>
            <a:r>
              <a:rPr lang="en-US" sz="2200" dirty="0" smtClean="0">
                <a:latin typeface="Consolas" panose="020B0609020204030204" pitchFamily="49" charset="0"/>
              </a:rPr>
              <a:t>  0x0001</a:t>
            </a:r>
            <a:endParaRPr lang="en-US" sz="2200" dirty="0" smtClean="0">
              <a:solidFill>
                <a:srgbClr val="008000"/>
              </a:solidFill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Font typeface="Arial"/>
              <a:buNone/>
            </a:pPr>
            <a:r>
              <a:rPr lang="en-US" sz="2200" dirty="0" smtClean="0">
                <a:latin typeface="Consolas" panose="020B0609020204030204" pitchFamily="49" charset="0"/>
              </a:rPr>
              <a:t>#define </a:t>
            </a:r>
            <a:r>
              <a:rPr lang="en-US" sz="2200" dirty="0" smtClean="0">
                <a:solidFill>
                  <a:srgbClr val="6F008A"/>
                </a:solidFill>
                <a:latin typeface="Consolas" panose="020B0609020204030204" pitchFamily="49" charset="0"/>
              </a:rPr>
              <a:t>BIT_WRITE</a:t>
            </a:r>
            <a:r>
              <a:rPr lang="en-US" sz="2200" dirty="0" smtClean="0">
                <a:latin typeface="Consolas" panose="020B0609020204030204" pitchFamily="49" charset="0"/>
              </a:rPr>
              <a:t> 0x0010</a:t>
            </a:r>
            <a:endParaRPr lang="en-US" sz="2200" dirty="0" smtClean="0">
              <a:solidFill>
                <a:srgbClr val="008000"/>
              </a:solidFill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Font typeface="Arial"/>
              <a:buNone/>
            </a:pPr>
            <a:endParaRPr lang="ru-RU" sz="2200" dirty="0" smtClean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Font typeface="Arial"/>
              <a:buNone/>
            </a:pPr>
            <a:r>
              <a:rPr lang="en-US" sz="22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unsigned</a:t>
            </a:r>
            <a:r>
              <a:rPr lang="en-US" sz="2200" dirty="0" smtClean="0">
                <a:latin typeface="Consolas" panose="020B0609020204030204" pitchFamily="49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2200" dirty="0" smtClean="0">
                <a:latin typeface="Consolas" panose="020B0609020204030204" pitchFamily="49" charset="0"/>
              </a:rPr>
              <a:t> mask = </a:t>
            </a:r>
            <a:r>
              <a:rPr lang="en-US" sz="2200" dirty="0" smtClean="0">
                <a:solidFill>
                  <a:srgbClr val="6F008A"/>
                </a:solidFill>
                <a:latin typeface="Consolas" panose="020B0609020204030204" pitchFamily="49" charset="0"/>
              </a:rPr>
              <a:t>BIT_READ</a:t>
            </a:r>
            <a:r>
              <a:rPr lang="en-US" sz="2200" dirty="0" smtClean="0">
                <a:latin typeface="Consolas" panose="020B0609020204030204" pitchFamily="49" charset="0"/>
              </a:rPr>
              <a:t> &amp; </a:t>
            </a:r>
            <a:r>
              <a:rPr lang="en-US" sz="2200" dirty="0" smtClean="0">
                <a:solidFill>
                  <a:srgbClr val="6F008A"/>
                </a:solidFill>
                <a:latin typeface="Consolas" panose="020B0609020204030204" pitchFamily="49" charset="0"/>
              </a:rPr>
              <a:t>BIT_WRITE</a:t>
            </a:r>
            <a:r>
              <a:rPr lang="en-US" sz="2200" dirty="0" smtClean="0">
                <a:latin typeface="Consolas" panose="020B06090202040302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buFont typeface="Arial"/>
              <a:buNone/>
            </a:pPr>
            <a:endParaRPr lang="ru-RU" sz="2200" dirty="0" smtClean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Font typeface="Arial"/>
              <a:buNone/>
            </a:pPr>
            <a:r>
              <a:rPr lang="en-US" sz="2200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2200" dirty="0" smtClean="0">
                <a:latin typeface="Consolas" panose="020B0609020204030204" pitchFamily="49" charset="0"/>
              </a:rPr>
              <a:t> </a:t>
            </a:r>
            <a:r>
              <a:rPr lang="en-US" sz="2200" dirty="0" err="1" smtClean="0">
                <a:latin typeface="Consolas" panose="020B0609020204030204" pitchFamily="49" charset="0"/>
              </a:rPr>
              <a:t>hasReadWriteAccess</a:t>
            </a:r>
            <a:r>
              <a:rPr lang="en-US" sz="2200" dirty="0" smtClean="0">
                <a:latin typeface="Consolas" panose="020B0609020204030204" pitchFamily="49" charset="0"/>
              </a:rPr>
              <a:t>(</a:t>
            </a:r>
            <a:r>
              <a:rPr lang="en-US" sz="22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unsigned</a:t>
            </a:r>
            <a:r>
              <a:rPr lang="en-US" sz="2200" dirty="0" smtClean="0">
                <a:latin typeface="Consolas" panose="020B0609020204030204" pitchFamily="49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2200" dirty="0" smtClean="0">
                <a:latin typeface="Consolas" panose="020B0609020204030204" pitchFamily="49" charset="0"/>
              </a:rPr>
              <a:t> </a:t>
            </a:r>
            <a:r>
              <a:rPr lang="en-US" sz="2200" dirty="0" err="1" smtClean="0">
                <a:latin typeface="Consolas" panose="020B0609020204030204" pitchFamily="49" charset="0"/>
              </a:rPr>
              <a:t>userMask</a:t>
            </a:r>
            <a:r>
              <a:rPr lang="en-US" sz="2200" dirty="0" smtClean="0">
                <a:latin typeface="Consolas" panose="020B0609020204030204" pitchFamily="49" charset="0"/>
              </a:rPr>
              <a:t>) {</a:t>
            </a:r>
          </a:p>
          <a:p>
            <a:pPr marL="0" indent="0">
              <a:lnSpc>
                <a:spcPct val="100000"/>
              </a:lnSpc>
              <a:buFont typeface="Arial"/>
              <a:buNone/>
            </a:pPr>
            <a:endParaRPr lang="ru-RU" sz="2200" dirty="0" smtClean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Font typeface="Arial"/>
              <a:buNone/>
            </a:pPr>
            <a:r>
              <a:rPr lang="en-US" sz="2200" dirty="0" smtClean="0">
                <a:latin typeface="Consolas" panose="020B0609020204030204" pitchFamily="49" charset="0"/>
              </a:rPr>
              <a:t>  </a:t>
            </a:r>
            <a:r>
              <a:rPr lang="en-US" sz="22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sz="2200" dirty="0" smtClean="0">
                <a:latin typeface="Consolas" panose="020B0609020204030204" pitchFamily="49" charset="0"/>
              </a:rPr>
              <a:t> (</a:t>
            </a:r>
            <a:r>
              <a:rPr lang="en-US" sz="2200" dirty="0" err="1" smtClean="0">
                <a:latin typeface="Consolas" panose="020B0609020204030204" pitchFamily="49" charset="0"/>
              </a:rPr>
              <a:t>userMask</a:t>
            </a:r>
            <a:r>
              <a:rPr lang="en-US" sz="2200" dirty="0" smtClean="0">
                <a:latin typeface="Consolas" panose="020B0609020204030204" pitchFamily="49" charset="0"/>
              </a:rPr>
              <a:t> &amp; mask) {</a:t>
            </a:r>
          </a:p>
          <a:p>
            <a:pPr marL="0" indent="0">
              <a:lnSpc>
                <a:spcPct val="100000"/>
              </a:lnSpc>
              <a:buFont typeface="Arial"/>
              <a:buNone/>
            </a:pPr>
            <a:r>
              <a:rPr lang="en-US" sz="2200" dirty="0" smtClean="0">
                <a:latin typeface="Consolas" panose="020B0609020204030204" pitchFamily="49" charset="0"/>
              </a:rPr>
              <a:t>    </a:t>
            </a:r>
            <a:r>
              <a:rPr lang="en-US" sz="22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sz="2200" dirty="0" smtClean="0">
                <a:latin typeface="Consolas" panose="020B0609020204030204" pitchFamily="49" charset="0"/>
              </a:rPr>
              <a:t> 1;</a:t>
            </a:r>
          </a:p>
          <a:p>
            <a:pPr marL="0" indent="0">
              <a:lnSpc>
                <a:spcPct val="100000"/>
              </a:lnSpc>
              <a:buFont typeface="Arial"/>
              <a:buNone/>
            </a:pPr>
            <a:r>
              <a:rPr lang="ru-RU" sz="2200" dirty="0" smtClean="0">
                <a:latin typeface="Consolas" panose="020B0609020204030204" pitchFamily="49" charset="0"/>
              </a:rPr>
              <a:t>  }</a:t>
            </a:r>
          </a:p>
          <a:p>
            <a:pPr marL="0" indent="0">
              <a:lnSpc>
                <a:spcPct val="100000"/>
              </a:lnSpc>
              <a:buFont typeface="Arial"/>
              <a:buNone/>
            </a:pPr>
            <a:endParaRPr lang="ru-RU" sz="2200" dirty="0" smtClean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Font typeface="Arial"/>
              <a:buNone/>
            </a:pPr>
            <a:r>
              <a:rPr lang="en-US" sz="2200" dirty="0" smtClean="0">
                <a:latin typeface="Consolas" panose="020B0609020204030204" pitchFamily="49" charset="0"/>
              </a:rPr>
              <a:t>  </a:t>
            </a:r>
            <a:r>
              <a:rPr lang="en-US" sz="22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sz="2200" dirty="0" smtClean="0">
                <a:latin typeface="Consolas" panose="020B0609020204030204" pitchFamily="49" charset="0"/>
              </a:rPr>
              <a:t> 0;</a:t>
            </a:r>
          </a:p>
          <a:p>
            <a:pPr marL="0" indent="0">
              <a:lnSpc>
                <a:spcPct val="100000"/>
              </a:lnSpc>
              <a:buFont typeface="Arial"/>
              <a:buNone/>
            </a:pPr>
            <a:r>
              <a:rPr lang="ru-RU" sz="2200" dirty="0" smtClean="0">
                <a:latin typeface="Consolas" panose="020B0609020204030204" pitchFamily="49" charset="0"/>
              </a:rPr>
              <a:t>}</a:t>
            </a:r>
            <a:endParaRPr lang="ru-RU" sz="22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85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5"/>
          <p:cNvPicPr preferRelativeResize="0"/>
          <p:nvPr/>
        </p:nvPicPr>
        <p:blipFill rotWithShape="1">
          <a:blip r:embed="rId3">
            <a:alphaModFix/>
          </a:blip>
          <a:srcRect t="55609" b="39146"/>
          <a:stretch/>
        </p:blipFill>
        <p:spPr>
          <a:xfrm rot="10800000">
            <a:off x="1500" y="6498376"/>
            <a:ext cx="9144000" cy="359624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5"/>
          <p:cNvSpPr txBox="1"/>
          <p:nvPr/>
        </p:nvSpPr>
        <p:spPr>
          <a:xfrm>
            <a:off x="684057" y="324225"/>
            <a:ext cx="7688116" cy="7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US" sz="3200" dirty="0"/>
              <a:t>CWE-570: Expression is Always False</a:t>
            </a:r>
            <a:endParaRPr sz="3000" dirty="0"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87" name="Google Shape;87;p15"/>
          <p:cNvSpPr/>
          <p:nvPr/>
        </p:nvSpPr>
        <p:spPr>
          <a:xfrm>
            <a:off x="8341556" y="6258091"/>
            <a:ext cx="464700" cy="46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5"/>
          <p:cNvSpPr txBox="1"/>
          <p:nvPr/>
        </p:nvSpPr>
        <p:spPr>
          <a:xfrm>
            <a:off x="8372173" y="6273875"/>
            <a:ext cx="464700" cy="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600" dirty="0" smtClean="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12</a:t>
            </a:r>
            <a:endParaRPr sz="1600" dirty="0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89" name="Google Shape;89;p15"/>
          <p:cNvSpPr txBox="1"/>
          <p:nvPr/>
        </p:nvSpPr>
        <p:spPr>
          <a:xfrm>
            <a:off x="351997" y="6483591"/>
            <a:ext cx="5009100" cy="5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ru" sz="12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CoreHard.</a:t>
            </a:r>
            <a:r>
              <a:rPr lang="ru" sz="12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ru-RU" sz="1200" dirty="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Информационная безопасность и разработка ПО</a:t>
            </a:r>
            <a:endParaRPr sz="1200" dirty="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699" y="1536633"/>
            <a:ext cx="8525173" cy="1751040"/>
          </a:xfrm>
        </p:spPr>
        <p:txBody>
          <a:bodyPr/>
          <a:lstStyle/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84057" y="1352610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lnSpc>
                <a:spcPct val="100000"/>
              </a:lnSpc>
              <a:buFont typeface="Arial"/>
              <a:buNone/>
            </a:pPr>
            <a:r>
              <a:rPr lang="en-US" sz="2200" dirty="0" smtClean="0">
                <a:latin typeface="Consolas" panose="020B0609020204030204" pitchFamily="49" charset="0"/>
              </a:rPr>
              <a:t>#define </a:t>
            </a:r>
            <a:r>
              <a:rPr lang="en-US" sz="2200" dirty="0" smtClean="0">
                <a:solidFill>
                  <a:srgbClr val="6F008A"/>
                </a:solidFill>
                <a:latin typeface="Consolas" panose="020B0609020204030204" pitchFamily="49" charset="0"/>
              </a:rPr>
              <a:t>BIT_READ</a:t>
            </a:r>
            <a:r>
              <a:rPr lang="en-US" sz="2200" dirty="0" smtClean="0">
                <a:latin typeface="Consolas" panose="020B0609020204030204" pitchFamily="49" charset="0"/>
              </a:rPr>
              <a:t>  0x0001</a:t>
            </a:r>
            <a:endParaRPr lang="en-US" sz="2200" dirty="0" smtClean="0">
              <a:solidFill>
                <a:srgbClr val="008000"/>
              </a:solidFill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Font typeface="Arial"/>
              <a:buNone/>
            </a:pPr>
            <a:r>
              <a:rPr lang="en-US" sz="2200" dirty="0" smtClean="0">
                <a:latin typeface="Consolas" panose="020B0609020204030204" pitchFamily="49" charset="0"/>
              </a:rPr>
              <a:t>#define </a:t>
            </a:r>
            <a:r>
              <a:rPr lang="en-US" sz="2200" dirty="0" smtClean="0">
                <a:solidFill>
                  <a:srgbClr val="6F008A"/>
                </a:solidFill>
                <a:latin typeface="Consolas" panose="020B0609020204030204" pitchFamily="49" charset="0"/>
              </a:rPr>
              <a:t>BIT_WRITE</a:t>
            </a:r>
            <a:r>
              <a:rPr lang="en-US" sz="2200" dirty="0" smtClean="0">
                <a:latin typeface="Consolas" panose="020B0609020204030204" pitchFamily="49" charset="0"/>
              </a:rPr>
              <a:t> 0x0010</a:t>
            </a:r>
            <a:endParaRPr lang="en-US" sz="2200" dirty="0" smtClean="0">
              <a:solidFill>
                <a:srgbClr val="008000"/>
              </a:solidFill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Font typeface="Arial"/>
              <a:buNone/>
            </a:pPr>
            <a:endParaRPr lang="ru-RU" sz="2200" dirty="0" smtClean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Font typeface="Arial"/>
              <a:buNone/>
            </a:pPr>
            <a:r>
              <a:rPr lang="en-US" sz="22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unsigned</a:t>
            </a:r>
            <a:r>
              <a:rPr lang="en-US" sz="2200" dirty="0" smtClean="0">
                <a:latin typeface="Consolas" panose="020B0609020204030204" pitchFamily="49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2200" dirty="0" smtClean="0">
                <a:latin typeface="Consolas" panose="020B0609020204030204" pitchFamily="49" charset="0"/>
              </a:rPr>
              <a:t> mask = </a:t>
            </a:r>
            <a:r>
              <a:rPr lang="en-US" sz="2200" dirty="0" smtClean="0">
                <a:solidFill>
                  <a:srgbClr val="6F008A"/>
                </a:solidFill>
                <a:latin typeface="Consolas" panose="020B0609020204030204" pitchFamily="49" charset="0"/>
              </a:rPr>
              <a:t>BIT_READ</a:t>
            </a:r>
            <a:r>
              <a:rPr lang="en-US" sz="2200" dirty="0" smtClean="0">
                <a:latin typeface="Consolas" panose="020B0609020204030204" pitchFamily="49" charset="0"/>
              </a:rPr>
              <a:t> &amp; </a:t>
            </a:r>
            <a:r>
              <a:rPr lang="en-US" sz="2200" dirty="0" smtClean="0">
                <a:solidFill>
                  <a:srgbClr val="6F008A"/>
                </a:solidFill>
                <a:latin typeface="Consolas" panose="020B0609020204030204" pitchFamily="49" charset="0"/>
              </a:rPr>
              <a:t>BIT_WRITE</a:t>
            </a:r>
            <a:r>
              <a:rPr lang="en-US" sz="2200" dirty="0" smtClean="0">
                <a:latin typeface="Consolas" panose="020B0609020204030204" pitchFamily="49" charset="0"/>
              </a:rPr>
              <a:t>;</a:t>
            </a:r>
            <a:r>
              <a:rPr lang="ru-RU" sz="2200" dirty="0" smtClean="0">
                <a:latin typeface="Consolas" panose="020B0609020204030204" pitchFamily="49" charset="0"/>
              </a:rPr>
              <a:t> </a:t>
            </a:r>
            <a:r>
              <a:rPr lang="en-US" sz="22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// 00000000</a:t>
            </a:r>
          </a:p>
          <a:p>
            <a:pPr marL="0" indent="0">
              <a:lnSpc>
                <a:spcPct val="100000"/>
              </a:lnSpc>
              <a:buFont typeface="Arial"/>
              <a:buNone/>
            </a:pPr>
            <a:endParaRPr lang="ru-RU" sz="2200" dirty="0" smtClean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Font typeface="Arial"/>
              <a:buNone/>
            </a:pPr>
            <a:r>
              <a:rPr lang="en-US" sz="2200" dirty="0" err="1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int</a:t>
            </a:r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2200" dirty="0" err="1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hasReadWriteAccess</a:t>
            </a:r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(unsigned </a:t>
            </a:r>
            <a:r>
              <a:rPr lang="en-US" sz="2200" dirty="0" err="1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int</a:t>
            </a:r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2200" dirty="0" err="1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userMask</a:t>
            </a:r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)</a:t>
            </a:r>
            <a:r>
              <a:rPr lang="en-US" sz="2200" dirty="0" smtClean="0">
                <a:latin typeface="Consolas" panose="020B0609020204030204" pitchFamily="49" charset="0"/>
              </a:rPr>
              <a:t> {</a:t>
            </a:r>
          </a:p>
          <a:p>
            <a:pPr marL="0" indent="0">
              <a:lnSpc>
                <a:spcPct val="100000"/>
              </a:lnSpc>
              <a:buFont typeface="Arial"/>
              <a:buNone/>
            </a:pPr>
            <a:endParaRPr lang="ru-RU" sz="2200" dirty="0" smtClean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Font typeface="Arial"/>
              <a:buNone/>
            </a:pPr>
            <a:r>
              <a:rPr lang="en-US" sz="2200" dirty="0" smtClean="0">
                <a:latin typeface="Consolas" panose="020B0609020204030204" pitchFamily="49" charset="0"/>
              </a:rPr>
              <a:t>  </a:t>
            </a:r>
            <a:r>
              <a:rPr lang="en-US" sz="22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sz="2200" dirty="0" smtClean="0">
                <a:latin typeface="Consolas" panose="020B0609020204030204" pitchFamily="49" charset="0"/>
              </a:rPr>
              <a:t> (</a:t>
            </a:r>
            <a:r>
              <a:rPr lang="en-US" sz="2200" dirty="0" err="1" smtClean="0">
                <a:latin typeface="Consolas" panose="020B0609020204030204" pitchFamily="49" charset="0"/>
              </a:rPr>
              <a:t>userMask</a:t>
            </a:r>
            <a:r>
              <a:rPr lang="en-US" sz="2200" dirty="0" smtClean="0">
                <a:latin typeface="Consolas" panose="020B0609020204030204" pitchFamily="49" charset="0"/>
              </a:rPr>
              <a:t> &amp; mask) { </a:t>
            </a:r>
            <a:r>
              <a:rPr lang="en-US" sz="22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// always false</a:t>
            </a:r>
            <a:endParaRPr lang="en-US" sz="2200" dirty="0" smtClean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Font typeface="Arial"/>
              <a:buNone/>
            </a:pPr>
            <a:r>
              <a:rPr lang="en-US" sz="2200" dirty="0" smtClean="0">
                <a:latin typeface="Consolas" panose="020B0609020204030204" pitchFamily="49" charset="0"/>
              </a:rPr>
              <a:t>    </a:t>
            </a:r>
            <a:r>
              <a:rPr lang="en-US" sz="22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sz="2200" dirty="0" smtClean="0">
                <a:latin typeface="Consolas" panose="020B0609020204030204" pitchFamily="49" charset="0"/>
              </a:rPr>
              <a:t> 1;</a:t>
            </a:r>
          </a:p>
          <a:p>
            <a:pPr marL="0" indent="0">
              <a:lnSpc>
                <a:spcPct val="100000"/>
              </a:lnSpc>
              <a:buFont typeface="Arial"/>
              <a:buNone/>
            </a:pPr>
            <a:r>
              <a:rPr lang="ru-RU" sz="2200" dirty="0" smtClean="0">
                <a:latin typeface="Consolas" panose="020B0609020204030204" pitchFamily="49" charset="0"/>
              </a:rPr>
              <a:t>  }</a:t>
            </a:r>
          </a:p>
          <a:p>
            <a:pPr marL="0" indent="0">
              <a:lnSpc>
                <a:spcPct val="100000"/>
              </a:lnSpc>
              <a:buFont typeface="Arial"/>
              <a:buNone/>
            </a:pPr>
            <a:endParaRPr lang="ru-RU" sz="2200" dirty="0" smtClean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Font typeface="Arial"/>
              <a:buNone/>
            </a:pPr>
            <a:r>
              <a:rPr lang="en-US" sz="2200" dirty="0" smtClean="0">
                <a:latin typeface="Consolas" panose="020B0609020204030204" pitchFamily="49" charset="0"/>
              </a:rPr>
              <a:t>  </a:t>
            </a:r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return 0;</a:t>
            </a:r>
          </a:p>
          <a:p>
            <a:pPr marL="0" indent="0">
              <a:lnSpc>
                <a:spcPct val="100000"/>
              </a:lnSpc>
              <a:buFont typeface="Arial"/>
              <a:buNone/>
            </a:pPr>
            <a:r>
              <a:rPr lang="ru-RU" sz="2200" dirty="0" smtClean="0">
                <a:latin typeface="Consolas" panose="020B0609020204030204" pitchFamily="49" charset="0"/>
              </a:rPr>
              <a:t>}</a:t>
            </a:r>
            <a:endParaRPr lang="ru-RU" sz="2200" dirty="0">
              <a:latin typeface="Consolas" panose="020B0609020204030204" pitchFamily="49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5361097" y="1826247"/>
            <a:ext cx="1487977" cy="64008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6787634" y="1475866"/>
            <a:ext cx="173957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 smtClean="0">
                <a:latin typeface="Consolas" panose="020B0609020204030204" pitchFamily="49" charset="0"/>
              </a:rPr>
              <a:t>'&amp;' -&gt; '|'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35961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5"/>
          <p:cNvPicPr preferRelativeResize="0"/>
          <p:nvPr/>
        </p:nvPicPr>
        <p:blipFill rotWithShape="1">
          <a:blip r:embed="rId3">
            <a:alphaModFix/>
          </a:blip>
          <a:srcRect t="55609" b="39146"/>
          <a:stretch/>
        </p:blipFill>
        <p:spPr>
          <a:xfrm rot="10800000">
            <a:off x="1500" y="6498376"/>
            <a:ext cx="9144000" cy="359624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5"/>
          <p:cNvSpPr txBox="1"/>
          <p:nvPr/>
        </p:nvSpPr>
        <p:spPr>
          <a:xfrm>
            <a:off x="684056" y="324225"/>
            <a:ext cx="8152815" cy="7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US" sz="3200" dirty="0"/>
              <a:t>CWE-14: </a:t>
            </a:r>
            <a:br>
              <a:rPr lang="en-US" sz="3200" dirty="0"/>
            </a:br>
            <a:r>
              <a:rPr lang="en-US" sz="3200" dirty="0"/>
              <a:t>Compiler Removal of Code to Clear Buffers</a:t>
            </a:r>
            <a:endParaRPr sz="3000" dirty="0"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87" name="Google Shape;87;p15"/>
          <p:cNvSpPr/>
          <p:nvPr/>
        </p:nvSpPr>
        <p:spPr>
          <a:xfrm>
            <a:off x="8341556" y="6258091"/>
            <a:ext cx="464700" cy="46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5"/>
          <p:cNvSpPr txBox="1"/>
          <p:nvPr/>
        </p:nvSpPr>
        <p:spPr>
          <a:xfrm>
            <a:off x="8372173" y="6273875"/>
            <a:ext cx="464700" cy="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600" dirty="0" smtClean="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13</a:t>
            </a:r>
            <a:endParaRPr sz="1600" dirty="0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89" name="Google Shape;89;p15"/>
          <p:cNvSpPr txBox="1"/>
          <p:nvPr/>
        </p:nvSpPr>
        <p:spPr>
          <a:xfrm>
            <a:off x="351997" y="6483591"/>
            <a:ext cx="5009100" cy="5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ru" sz="12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CoreHard.</a:t>
            </a:r>
            <a:r>
              <a:rPr lang="ru" sz="12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ru-RU" sz="1200" dirty="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Информационная безопасность и разработка ПО</a:t>
            </a:r>
            <a:endParaRPr sz="1200" dirty="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699" y="1536633"/>
            <a:ext cx="8525173" cy="1751040"/>
          </a:xfrm>
        </p:spPr>
        <p:txBody>
          <a:bodyPr/>
          <a:lstStyle/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84056" y="1389397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200" smtClean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2200" smtClean="0">
                <a:latin typeface="Consolas" panose="020B0609020204030204" pitchFamily="49" charset="0"/>
              </a:rPr>
              <a:t> GetData(</a:t>
            </a:r>
            <a:r>
              <a:rPr lang="en-US" sz="2200" smtClean="0">
                <a:solidFill>
                  <a:srgbClr val="0000FF"/>
                </a:solidFill>
                <a:latin typeface="Consolas" panose="020B0609020204030204" pitchFamily="49" charset="0"/>
              </a:rPr>
              <a:t>char</a:t>
            </a:r>
            <a:r>
              <a:rPr lang="en-US" sz="2200" smtClean="0">
                <a:latin typeface="Consolas" panose="020B0609020204030204" pitchFamily="49" charset="0"/>
              </a:rPr>
              <a:t> *MFAddr) {</a:t>
            </a:r>
          </a:p>
          <a:p>
            <a:pPr marL="0" indent="0">
              <a:buFont typeface="Arial"/>
              <a:buNone/>
            </a:pPr>
            <a:r>
              <a:rPr lang="en-US" sz="2200" smtClean="0">
                <a:latin typeface="Consolas" panose="020B0609020204030204" pitchFamily="49" charset="0"/>
              </a:rPr>
              <a:t>  </a:t>
            </a:r>
            <a:r>
              <a:rPr lang="en-US" sz="2200" smtClean="0">
                <a:solidFill>
                  <a:srgbClr val="0000FF"/>
                </a:solidFill>
                <a:latin typeface="Consolas" panose="020B0609020204030204" pitchFamily="49" charset="0"/>
              </a:rPr>
              <a:t>char</a:t>
            </a:r>
            <a:r>
              <a:rPr lang="en-US" sz="2200" smtClean="0">
                <a:latin typeface="Consolas" panose="020B0609020204030204" pitchFamily="49" charset="0"/>
              </a:rPr>
              <a:t> pwd[64];</a:t>
            </a:r>
          </a:p>
          <a:p>
            <a:pPr marL="0" indent="0">
              <a:buFont typeface="Arial"/>
              <a:buNone/>
            </a:pPr>
            <a:r>
              <a:rPr lang="en-US" sz="2200" smtClean="0">
                <a:latin typeface="Consolas" panose="020B0609020204030204" pitchFamily="49" charset="0"/>
              </a:rPr>
              <a:t>  </a:t>
            </a:r>
            <a:r>
              <a:rPr lang="en-US" sz="2200" smtClean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sz="2200" smtClean="0">
                <a:latin typeface="Consolas" panose="020B0609020204030204" pitchFamily="49" charset="0"/>
              </a:rPr>
              <a:t> (GetPasswordFromUser(pwd, </a:t>
            </a:r>
            <a:r>
              <a:rPr lang="en-US" sz="2200" smtClean="0">
                <a:solidFill>
                  <a:srgbClr val="0000FF"/>
                </a:solidFill>
                <a:latin typeface="Consolas" panose="020B0609020204030204" pitchFamily="49" charset="0"/>
              </a:rPr>
              <a:t>sizeof</a:t>
            </a:r>
            <a:r>
              <a:rPr lang="en-US" sz="2200" smtClean="0">
                <a:latin typeface="Consolas" panose="020B0609020204030204" pitchFamily="49" charset="0"/>
              </a:rPr>
              <a:t>(pwd))) {</a:t>
            </a:r>
            <a:endParaRPr lang="ru-RU" sz="2200" smtClean="0">
              <a:latin typeface="Consolas" panose="020B0609020204030204" pitchFamily="49" charset="0"/>
            </a:endParaRPr>
          </a:p>
          <a:p>
            <a:pPr marL="0" indent="0">
              <a:buFont typeface="Arial"/>
              <a:buNone/>
            </a:pPr>
            <a:r>
              <a:rPr lang="en-US" sz="2200" smtClean="0">
                <a:latin typeface="Consolas" panose="020B0609020204030204" pitchFamily="49" charset="0"/>
              </a:rPr>
              <a:t>    </a:t>
            </a:r>
            <a:r>
              <a:rPr lang="en-US" sz="2200" smtClean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sz="2200" smtClean="0">
                <a:latin typeface="Consolas" panose="020B0609020204030204" pitchFamily="49" charset="0"/>
              </a:rPr>
              <a:t> (ConnectToMainframe(MFAddr, pwd)) {</a:t>
            </a:r>
            <a:endParaRPr lang="ru-RU" sz="2200" smtClean="0">
              <a:latin typeface="Consolas" panose="020B0609020204030204" pitchFamily="49" charset="0"/>
            </a:endParaRPr>
          </a:p>
          <a:p>
            <a:pPr marL="0" indent="0">
              <a:buFont typeface="Arial"/>
              <a:buNone/>
            </a:pPr>
            <a:r>
              <a:rPr lang="en-US" sz="2200" smtClean="0">
                <a:latin typeface="Consolas" panose="020B0609020204030204" pitchFamily="49" charset="0"/>
              </a:rPr>
              <a:t>      </a:t>
            </a:r>
            <a:r>
              <a:rPr lang="en-US" sz="2200" smtClean="0">
                <a:solidFill>
                  <a:srgbClr val="008000"/>
                </a:solidFill>
                <a:latin typeface="Consolas" panose="020B0609020204030204" pitchFamily="49" charset="0"/>
              </a:rPr>
              <a:t>// Interaction with mainframe</a:t>
            </a:r>
            <a:r>
              <a:rPr lang="en-US" sz="2200" smtClean="0">
                <a:latin typeface="Consolas" panose="020B0609020204030204" pitchFamily="49" charset="0"/>
              </a:rPr>
              <a:t> </a:t>
            </a:r>
          </a:p>
          <a:p>
            <a:pPr marL="0" indent="0">
              <a:buFont typeface="Arial"/>
              <a:buNone/>
            </a:pPr>
            <a:r>
              <a:rPr lang="en-US" sz="2200" smtClean="0">
                <a:latin typeface="Consolas" panose="020B0609020204030204" pitchFamily="49" charset="0"/>
              </a:rPr>
              <a:t>      ....</a:t>
            </a:r>
          </a:p>
          <a:p>
            <a:pPr marL="0" indent="0">
              <a:buFont typeface="Arial"/>
              <a:buNone/>
            </a:pPr>
            <a:r>
              <a:rPr lang="ru-RU" sz="2200" smtClean="0">
                <a:latin typeface="Consolas" panose="020B0609020204030204" pitchFamily="49" charset="0"/>
              </a:rPr>
              <a:t>    }</a:t>
            </a:r>
          </a:p>
          <a:p>
            <a:pPr marL="0" indent="0">
              <a:buFont typeface="Arial"/>
              <a:buNone/>
            </a:pPr>
            <a:r>
              <a:rPr lang="ru-RU" sz="2200" smtClean="0">
                <a:latin typeface="Consolas" panose="020B0609020204030204" pitchFamily="49" charset="0"/>
              </a:rPr>
              <a:t>  }</a:t>
            </a:r>
          </a:p>
          <a:p>
            <a:pPr marL="0" indent="0">
              <a:buFont typeface="Arial"/>
              <a:buNone/>
            </a:pPr>
            <a:r>
              <a:rPr lang="en-US" sz="2200" smtClean="0">
                <a:latin typeface="Consolas" panose="020B0609020204030204" pitchFamily="49" charset="0"/>
              </a:rPr>
              <a:t>  memset(pwd, 0, </a:t>
            </a:r>
            <a:r>
              <a:rPr lang="en-US" sz="2200" smtClean="0">
                <a:solidFill>
                  <a:srgbClr val="0000FF"/>
                </a:solidFill>
                <a:latin typeface="Consolas" panose="020B0609020204030204" pitchFamily="49" charset="0"/>
              </a:rPr>
              <a:t>sizeof</a:t>
            </a:r>
            <a:r>
              <a:rPr lang="en-US" sz="2200" smtClean="0">
                <a:latin typeface="Consolas" panose="020B0609020204030204" pitchFamily="49" charset="0"/>
              </a:rPr>
              <a:t>(pwd)); </a:t>
            </a:r>
            <a:r>
              <a:rPr lang="en-US" sz="2200" smtClean="0">
                <a:solidFill>
                  <a:srgbClr val="008000"/>
                </a:solidFill>
                <a:latin typeface="Consolas" panose="020B0609020204030204" pitchFamily="49" charset="0"/>
              </a:rPr>
              <a:t>// &lt;=</a:t>
            </a:r>
          </a:p>
          <a:p>
            <a:pPr marL="0" indent="0">
              <a:buFont typeface="Arial"/>
              <a:buNone/>
            </a:pPr>
            <a:r>
              <a:rPr lang="ru-RU" sz="2200" smtClean="0">
                <a:latin typeface="Consolas" panose="020B0609020204030204" pitchFamily="49" charset="0"/>
              </a:rPr>
              <a:t>}</a:t>
            </a:r>
            <a:endParaRPr lang="ru-RU" sz="22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69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5"/>
          <p:cNvPicPr preferRelativeResize="0"/>
          <p:nvPr/>
        </p:nvPicPr>
        <p:blipFill rotWithShape="1">
          <a:blip r:embed="rId3">
            <a:alphaModFix/>
          </a:blip>
          <a:srcRect t="55609" b="39146"/>
          <a:stretch/>
        </p:blipFill>
        <p:spPr>
          <a:xfrm rot="10800000">
            <a:off x="1500" y="6498376"/>
            <a:ext cx="9144000" cy="359624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5"/>
          <p:cNvSpPr txBox="1"/>
          <p:nvPr/>
        </p:nvSpPr>
        <p:spPr>
          <a:xfrm>
            <a:off x="684056" y="324225"/>
            <a:ext cx="8152815" cy="7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US" sz="3200" dirty="0"/>
              <a:t>CWE-14: </a:t>
            </a:r>
            <a:br>
              <a:rPr lang="en-US" sz="3200" dirty="0"/>
            </a:br>
            <a:r>
              <a:rPr lang="en-US" sz="3200" dirty="0"/>
              <a:t>Compiler Removal of Code to Clear Buffers</a:t>
            </a:r>
            <a:endParaRPr sz="3000" dirty="0"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87" name="Google Shape;87;p15"/>
          <p:cNvSpPr/>
          <p:nvPr/>
        </p:nvSpPr>
        <p:spPr>
          <a:xfrm>
            <a:off x="8341556" y="6258091"/>
            <a:ext cx="464700" cy="46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5"/>
          <p:cNvSpPr txBox="1"/>
          <p:nvPr/>
        </p:nvSpPr>
        <p:spPr>
          <a:xfrm>
            <a:off x="8372173" y="6273875"/>
            <a:ext cx="464700" cy="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600" dirty="0" smtClean="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14</a:t>
            </a:r>
            <a:endParaRPr sz="1600" dirty="0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89" name="Google Shape;89;p15"/>
          <p:cNvSpPr txBox="1"/>
          <p:nvPr/>
        </p:nvSpPr>
        <p:spPr>
          <a:xfrm>
            <a:off x="351997" y="6483591"/>
            <a:ext cx="5009100" cy="5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ru" sz="12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CoreHard.</a:t>
            </a:r>
            <a:r>
              <a:rPr lang="ru" sz="12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ru-RU" sz="1200" dirty="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Информационная безопасность и разработка ПО</a:t>
            </a:r>
            <a:endParaRPr sz="1200" dirty="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698" y="1473091"/>
            <a:ext cx="8525173" cy="1751040"/>
          </a:xfrm>
        </p:spPr>
        <p:txBody>
          <a:bodyPr/>
          <a:lstStyle/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84056" y="1463233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Font typeface="Arial"/>
              <a:buNone/>
            </a:pPr>
            <a:endParaRPr lang="en-US" sz="2200" dirty="0" smtClean="0">
              <a:solidFill>
                <a:srgbClr val="0000FF"/>
              </a:solidFill>
              <a:latin typeface="Consolas" panose="020B0609020204030204" pitchFamily="49" charset="0"/>
            </a:endParaRPr>
          </a:p>
          <a:p>
            <a:pPr marL="0" indent="0">
              <a:buFont typeface="Arial"/>
              <a:buNone/>
            </a:pPr>
            <a:r>
              <a:rPr lang="en-US" sz="22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2200" dirty="0" smtClean="0">
                <a:latin typeface="Consolas" panose="020B0609020204030204" pitchFamily="49" charset="0"/>
              </a:rPr>
              <a:t> mlx5_core_create_qp(....)</a:t>
            </a:r>
          </a:p>
          <a:p>
            <a:pPr marL="0" indent="0">
              <a:buFont typeface="Arial"/>
              <a:buNone/>
            </a:pPr>
            <a:r>
              <a:rPr lang="ru-RU" sz="2200" dirty="0" smtClean="0">
                <a:latin typeface="Consolas" panose="020B0609020204030204" pitchFamily="49" charset="0"/>
              </a:rPr>
              <a:t>{</a:t>
            </a:r>
          </a:p>
          <a:p>
            <a:pPr marL="0" indent="0">
              <a:buFont typeface="Arial"/>
              <a:buNone/>
            </a:pPr>
            <a:r>
              <a:rPr lang="en-US" sz="2200" dirty="0" smtClean="0">
                <a:latin typeface="Consolas" panose="020B0609020204030204" pitchFamily="49" charset="0"/>
              </a:rPr>
              <a:t>  </a:t>
            </a:r>
            <a:r>
              <a:rPr lang="en-US" sz="2200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struct</a:t>
            </a:r>
            <a:r>
              <a:rPr lang="en-US" sz="2200" dirty="0" smtClean="0">
                <a:latin typeface="Consolas" panose="020B0609020204030204" pitchFamily="49" charset="0"/>
              </a:rPr>
              <a:t> </a:t>
            </a:r>
            <a:r>
              <a:rPr lang="en-US" sz="2200" dirty="0" smtClean="0">
                <a:solidFill>
                  <a:srgbClr val="2B91AF"/>
                </a:solidFill>
                <a:latin typeface="Consolas" panose="020B0609020204030204" pitchFamily="49" charset="0"/>
              </a:rPr>
              <a:t>mlx5_destroy_qp_mbox_out</a:t>
            </a:r>
            <a:r>
              <a:rPr lang="en-US" sz="2200" dirty="0" smtClean="0">
                <a:latin typeface="Consolas" panose="020B0609020204030204" pitchFamily="49" charset="0"/>
              </a:rPr>
              <a:t> </a:t>
            </a:r>
            <a:r>
              <a:rPr lang="en-US" sz="2200" dirty="0" err="1" smtClean="0">
                <a:latin typeface="Consolas" panose="020B0609020204030204" pitchFamily="49" charset="0"/>
              </a:rPr>
              <a:t>dout</a:t>
            </a:r>
            <a:r>
              <a:rPr lang="en-US" sz="2200" dirty="0" smtClean="0">
                <a:latin typeface="Consolas" panose="020B0609020204030204" pitchFamily="49" charset="0"/>
              </a:rPr>
              <a:t>;</a:t>
            </a:r>
          </a:p>
          <a:p>
            <a:pPr marL="0" indent="0">
              <a:buFont typeface="Arial"/>
              <a:buNone/>
            </a:pPr>
            <a:r>
              <a:rPr lang="en-US" sz="2200" dirty="0" err="1" smtClean="0">
                <a:latin typeface="Consolas" panose="020B0609020204030204" pitchFamily="49" charset="0"/>
              </a:rPr>
              <a:t>err_cmd</a:t>
            </a:r>
            <a:r>
              <a:rPr lang="en-US" sz="2200" dirty="0" smtClean="0">
                <a:latin typeface="Consolas" panose="020B0609020204030204" pitchFamily="49" charset="0"/>
              </a:rPr>
              <a:t>:</a:t>
            </a:r>
          </a:p>
          <a:p>
            <a:pPr marL="0" indent="0">
              <a:buFont typeface="Arial"/>
              <a:buNone/>
            </a:pPr>
            <a:r>
              <a:rPr lang="ru-RU" sz="2200" dirty="0" smtClean="0">
                <a:latin typeface="Consolas" panose="020B0609020204030204" pitchFamily="49" charset="0"/>
              </a:rPr>
              <a:t>  ....</a:t>
            </a:r>
          </a:p>
          <a:p>
            <a:pPr marL="0" indent="0">
              <a:buFont typeface="Arial"/>
              <a:buNone/>
            </a:pPr>
            <a:r>
              <a:rPr lang="en-US" sz="2200" dirty="0" smtClean="0">
                <a:latin typeface="Consolas" panose="020B0609020204030204" pitchFamily="49" charset="0"/>
              </a:rPr>
              <a:t>  </a:t>
            </a:r>
            <a:r>
              <a:rPr lang="en-US" sz="2200" dirty="0" err="1" smtClean="0">
                <a:latin typeface="Consolas" panose="020B0609020204030204" pitchFamily="49" charset="0"/>
              </a:rPr>
              <a:t>memset</a:t>
            </a:r>
            <a:r>
              <a:rPr lang="en-US" sz="2200" dirty="0" smtClean="0">
                <a:latin typeface="Consolas" panose="020B0609020204030204" pitchFamily="49" charset="0"/>
              </a:rPr>
              <a:t>(&amp;</a:t>
            </a:r>
            <a:r>
              <a:rPr lang="en-US" sz="2200" dirty="0" err="1" smtClean="0">
                <a:latin typeface="Consolas" panose="020B0609020204030204" pitchFamily="49" charset="0"/>
              </a:rPr>
              <a:t>dout</a:t>
            </a:r>
            <a:r>
              <a:rPr lang="en-US" sz="2200" dirty="0" smtClean="0">
                <a:latin typeface="Consolas" panose="020B0609020204030204" pitchFamily="49" charset="0"/>
              </a:rPr>
              <a:t>, 0, </a:t>
            </a:r>
            <a:r>
              <a:rPr lang="en-US" sz="2200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sizeof</a:t>
            </a:r>
            <a:r>
              <a:rPr lang="en-US" sz="2200" dirty="0" smtClean="0">
                <a:latin typeface="Consolas" panose="020B0609020204030204" pitchFamily="49" charset="0"/>
              </a:rPr>
              <a:t>(</a:t>
            </a:r>
            <a:r>
              <a:rPr lang="en-US" sz="2200" dirty="0" err="1" smtClean="0">
                <a:latin typeface="Consolas" panose="020B0609020204030204" pitchFamily="49" charset="0"/>
              </a:rPr>
              <a:t>dout</a:t>
            </a:r>
            <a:r>
              <a:rPr lang="en-US" sz="2200" dirty="0" smtClean="0">
                <a:latin typeface="Consolas" panose="020B0609020204030204" pitchFamily="49" charset="0"/>
              </a:rPr>
              <a:t>)); </a:t>
            </a:r>
            <a:r>
              <a:rPr lang="en-US" sz="22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// &lt;=</a:t>
            </a:r>
          </a:p>
          <a:p>
            <a:pPr marL="0" indent="0">
              <a:buFont typeface="Arial"/>
              <a:buNone/>
            </a:pPr>
            <a:r>
              <a:rPr lang="ru-RU" sz="2200" dirty="0" smtClean="0">
                <a:latin typeface="Consolas" panose="020B0609020204030204" pitchFamily="49" charset="0"/>
              </a:rPr>
              <a:t>  ....</a:t>
            </a:r>
          </a:p>
          <a:p>
            <a:pPr marL="0" indent="0">
              <a:buFont typeface="Arial"/>
              <a:buNone/>
            </a:pPr>
            <a:r>
              <a:rPr lang="ru-RU" sz="2200" dirty="0" smtClean="0">
                <a:latin typeface="Consolas" panose="020B0609020204030204" pitchFamily="49" charset="0"/>
              </a:rPr>
              <a:t>}</a:t>
            </a:r>
            <a:endParaRPr lang="ru-RU" sz="22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56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5"/>
          <p:cNvPicPr preferRelativeResize="0"/>
          <p:nvPr/>
        </p:nvPicPr>
        <p:blipFill rotWithShape="1">
          <a:blip r:embed="rId3">
            <a:alphaModFix/>
          </a:blip>
          <a:srcRect t="55609" b="39146"/>
          <a:stretch/>
        </p:blipFill>
        <p:spPr>
          <a:xfrm rot="10800000">
            <a:off x="1500" y="6498376"/>
            <a:ext cx="9144000" cy="359624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5"/>
          <p:cNvSpPr txBox="1"/>
          <p:nvPr/>
        </p:nvSpPr>
        <p:spPr>
          <a:xfrm>
            <a:off x="684056" y="324225"/>
            <a:ext cx="8152815" cy="7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US" sz="3200" dirty="0"/>
              <a:t>CWE-20: Improper Input Validation</a:t>
            </a:r>
            <a:endParaRPr sz="3000" dirty="0"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87" name="Google Shape;87;p15"/>
          <p:cNvSpPr/>
          <p:nvPr/>
        </p:nvSpPr>
        <p:spPr>
          <a:xfrm>
            <a:off x="8341556" y="6258091"/>
            <a:ext cx="464700" cy="46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5"/>
          <p:cNvSpPr txBox="1"/>
          <p:nvPr/>
        </p:nvSpPr>
        <p:spPr>
          <a:xfrm>
            <a:off x="8372173" y="6273875"/>
            <a:ext cx="464700" cy="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600" dirty="0" smtClean="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15</a:t>
            </a:r>
            <a:endParaRPr sz="1600" dirty="0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89" name="Google Shape;89;p15"/>
          <p:cNvSpPr txBox="1"/>
          <p:nvPr/>
        </p:nvSpPr>
        <p:spPr>
          <a:xfrm>
            <a:off x="351997" y="6483591"/>
            <a:ext cx="5009100" cy="5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ru" sz="12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CoreHard.</a:t>
            </a:r>
            <a:r>
              <a:rPr lang="ru" sz="12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ru-RU" sz="1200" dirty="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Информационная безопасность и разработка ПО</a:t>
            </a:r>
            <a:endParaRPr sz="1200" dirty="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698" y="1473091"/>
            <a:ext cx="8525173" cy="1751040"/>
          </a:xfrm>
        </p:spPr>
        <p:txBody>
          <a:bodyPr/>
          <a:lstStyle/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51997" y="1127110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2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2200" dirty="0" smtClean="0">
                <a:latin typeface="Consolas" panose="020B0609020204030204" pitchFamily="49" charset="0"/>
              </a:rPr>
              <a:t> c = </a:t>
            </a:r>
            <a:r>
              <a:rPr lang="en-US" sz="2200" dirty="0" err="1" smtClean="0">
                <a:latin typeface="Consolas" panose="020B0609020204030204" pitchFamily="49" charset="0"/>
              </a:rPr>
              <a:t>getchar</a:t>
            </a:r>
            <a:r>
              <a:rPr lang="en-US" sz="2200" dirty="0" smtClean="0">
                <a:latin typeface="Consolas" panose="020B0609020204030204" pitchFamily="49" charset="0"/>
              </a:rPr>
              <a:t>();</a:t>
            </a:r>
          </a:p>
          <a:p>
            <a:pPr marL="0" indent="0">
              <a:buFont typeface="Arial"/>
              <a:buNone/>
            </a:pPr>
            <a:r>
              <a:rPr lang="en-US" sz="22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sz="2200" dirty="0" smtClean="0">
                <a:latin typeface="Consolas" panose="020B0609020204030204" pitchFamily="49" charset="0"/>
              </a:rPr>
              <a:t> (c &lt; 0) {</a:t>
            </a:r>
          </a:p>
          <a:p>
            <a:pPr marL="0" indent="0">
              <a:buFont typeface="Arial"/>
              <a:buNone/>
            </a:pPr>
            <a:r>
              <a:rPr lang="en-US" sz="2200" dirty="0" smtClean="0">
                <a:latin typeface="Consolas" panose="020B0609020204030204" pitchFamily="49" charset="0"/>
              </a:rPr>
              <a:t>  </a:t>
            </a:r>
            <a:r>
              <a:rPr lang="en-US" sz="22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sz="2200" dirty="0" smtClean="0">
                <a:latin typeface="Consolas" panose="020B0609020204030204" pitchFamily="49" charset="0"/>
              </a:rPr>
              <a:t> (</a:t>
            </a:r>
            <a:r>
              <a:rPr lang="en-US" sz="2200" dirty="0" err="1" smtClean="0">
                <a:latin typeface="Consolas" panose="020B0609020204030204" pitchFamily="49" charset="0"/>
              </a:rPr>
              <a:t>fgets</a:t>
            </a:r>
            <a:r>
              <a:rPr lang="en-US" sz="2200" dirty="0" smtClean="0">
                <a:latin typeface="Consolas" panose="020B0609020204030204" pitchFamily="49" charset="0"/>
              </a:rPr>
              <a:t>(</a:t>
            </a:r>
            <a:r>
              <a:rPr lang="en-US" sz="2200" dirty="0" err="1" smtClean="0">
                <a:latin typeface="Consolas" panose="020B0609020204030204" pitchFamily="49" charset="0"/>
              </a:rPr>
              <a:t>command_buf</a:t>
            </a:r>
            <a:r>
              <a:rPr lang="en-US" sz="2200" dirty="0" smtClean="0">
                <a:latin typeface="Consolas" panose="020B0609020204030204" pitchFamily="49" charset="0"/>
              </a:rPr>
              <a:t>, </a:t>
            </a:r>
            <a:r>
              <a:rPr lang="en-US" sz="2200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sizeof</a:t>
            </a:r>
            <a:r>
              <a:rPr lang="en-US" sz="2200" dirty="0" smtClean="0">
                <a:latin typeface="Consolas" panose="020B0609020204030204" pitchFamily="49" charset="0"/>
              </a:rPr>
              <a:t>(</a:t>
            </a:r>
            <a:r>
              <a:rPr lang="en-US" sz="2200" dirty="0" err="1" smtClean="0">
                <a:latin typeface="Consolas" panose="020B0609020204030204" pitchFamily="49" charset="0"/>
              </a:rPr>
              <a:t>command_buf</a:t>
            </a:r>
            <a:r>
              <a:rPr lang="en-US" sz="2200" dirty="0" smtClean="0">
                <a:latin typeface="Consolas" panose="020B0609020204030204" pitchFamily="49" charset="0"/>
              </a:rPr>
              <a:t>) - 1, </a:t>
            </a:r>
            <a:endParaRPr lang="ru-RU" sz="2200" dirty="0" smtClean="0">
              <a:latin typeface="Consolas" panose="020B0609020204030204" pitchFamily="49" charset="0"/>
            </a:endParaRPr>
          </a:p>
          <a:p>
            <a:pPr marL="0" indent="0">
              <a:buFont typeface="Arial"/>
              <a:buNone/>
            </a:pPr>
            <a:r>
              <a:rPr lang="ru-RU" sz="2200" dirty="0" smtClean="0">
                <a:solidFill>
                  <a:srgbClr val="6F008A"/>
                </a:solidFill>
                <a:latin typeface="Consolas" panose="020B0609020204030204" pitchFamily="49" charset="0"/>
              </a:rPr>
              <a:t>            </a:t>
            </a:r>
            <a:r>
              <a:rPr lang="en-US" sz="2200" dirty="0" err="1" smtClean="0">
                <a:solidFill>
                  <a:srgbClr val="6F008A"/>
                </a:solidFill>
                <a:latin typeface="Consolas" panose="020B0609020204030204" pitchFamily="49" charset="0"/>
              </a:rPr>
              <a:t>stdin</a:t>
            </a:r>
            <a:r>
              <a:rPr lang="en-US" sz="2200" dirty="0" smtClean="0">
                <a:latin typeface="Consolas" panose="020B0609020204030204" pitchFamily="49" charset="0"/>
              </a:rPr>
              <a:t>) != </a:t>
            </a:r>
            <a:r>
              <a:rPr lang="en-US" sz="2200" dirty="0" err="1" smtClean="0">
                <a:latin typeface="Consolas" panose="020B0609020204030204" pitchFamily="49" charset="0"/>
              </a:rPr>
              <a:t>command_buf</a:t>
            </a:r>
            <a:r>
              <a:rPr lang="en-US" sz="2200" dirty="0" smtClean="0">
                <a:latin typeface="Consolas" panose="020B0609020204030204" pitchFamily="49" charset="0"/>
              </a:rPr>
              <a:t>) {</a:t>
            </a:r>
          </a:p>
          <a:p>
            <a:pPr marL="0" indent="0">
              <a:buFont typeface="Arial"/>
              <a:buNone/>
            </a:pPr>
            <a:r>
              <a:rPr lang="en-US" sz="2200" dirty="0" smtClean="0">
                <a:latin typeface="Consolas" panose="020B0609020204030204" pitchFamily="49" charset="0"/>
              </a:rPr>
              <a:t>    </a:t>
            </a:r>
            <a:r>
              <a:rPr lang="en-US" sz="22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break</a:t>
            </a:r>
            <a:r>
              <a:rPr lang="en-US" sz="2200" dirty="0" smtClean="0">
                <a:latin typeface="Consolas" panose="020B0609020204030204" pitchFamily="49" charset="0"/>
              </a:rPr>
              <a:t>;</a:t>
            </a:r>
          </a:p>
          <a:p>
            <a:pPr marL="0" indent="0">
              <a:buFont typeface="Arial"/>
              <a:buNone/>
            </a:pPr>
            <a:r>
              <a:rPr lang="en-US" sz="2200" dirty="0" smtClean="0">
                <a:latin typeface="Consolas" panose="020B0609020204030204" pitchFamily="49" charset="0"/>
              </a:rPr>
              <a:t>  }</a:t>
            </a:r>
          </a:p>
          <a:p>
            <a:pPr marL="0" indent="0">
              <a:buFont typeface="Arial"/>
              <a:buNone/>
            </a:pPr>
            <a:r>
              <a:rPr lang="en-US" sz="2200" dirty="0" smtClean="0">
                <a:latin typeface="Consolas" panose="020B0609020204030204" pitchFamily="49" charset="0"/>
              </a:rPr>
              <a:t>  </a:t>
            </a:r>
            <a:r>
              <a:rPr lang="en-US" sz="2200" dirty="0" err="1" smtClean="0">
                <a:latin typeface="Consolas" panose="020B0609020204030204" pitchFamily="49" charset="0"/>
              </a:rPr>
              <a:t>command_buf</a:t>
            </a:r>
            <a:r>
              <a:rPr lang="en-US" sz="2200" dirty="0" smtClean="0">
                <a:latin typeface="Consolas" panose="020B0609020204030204" pitchFamily="49" charset="0"/>
              </a:rPr>
              <a:t>[</a:t>
            </a:r>
            <a:r>
              <a:rPr lang="en-US" sz="2200" dirty="0" err="1" smtClean="0">
                <a:latin typeface="Consolas" panose="020B0609020204030204" pitchFamily="49" charset="0"/>
              </a:rPr>
              <a:t>strlen</a:t>
            </a:r>
            <a:r>
              <a:rPr lang="en-US" sz="2200" dirty="0" smtClean="0">
                <a:latin typeface="Consolas" panose="020B0609020204030204" pitchFamily="49" charset="0"/>
              </a:rPr>
              <a:t>(</a:t>
            </a:r>
            <a:r>
              <a:rPr lang="en-US" sz="2200" dirty="0" err="1" smtClean="0">
                <a:latin typeface="Consolas" panose="020B0609020204030204" pitchFamily="49" charset="0"/>
              </a:rPr>
              <a:t>command_buf</a:t>
            </a:r>
            <a:r>
              <a:rPr lang="en-US" sz="2200" dirty="0" smtClean="0">
                <a:latin typeface="Consolas" panose="020B0609020204030204" pitchFamily="49" charset="0"/>
              </a:rPr>
              <a:t>)-1] = </a:t>
            </a:r>
            <a:r>
              <a:rPr lang="en-US" sz="2200" dirty="0" smtClean="0">
                <a:solidFill>
                  <a:srgbClr val="A31515"/>
                </a:solidFill>
                <a:latin typeface="Consolas" panose="020B0609020204030204" pitchFamily="49" charset="0"/>
              </a:rPr>
              <a:t>'\0'</a:t>
            </a:r>
            <a:r>
              <a:rPr lang="en-US" sz="2200" dirty="0" smtClean="0">
                <a:latin typeface="Consolas" panose="020B0609020204030204" pitchFamily="49" charset="0"/>
              </a:rPr>
              <a:t>; </a:t>
            </a:r>
            <a:endParaRPr lang="en-US" sz="2200" dirty="0" smtClean="0">
              <a:solidFill>
                <a:srgbClr val="008000"/>
              </a:solidFill>
              <a:latin typeface="Consolas" panose="020B0609020204030204" pitchFamily="49" charset="0"/>
            </a:endParaRPr>
          </a:p>
          <a:p>
            <a:pPr marL="0" indent="0">
              <a:buFont typeface="Arial"/>
              <a:buNone/>
            </a:pPr>
            <a:r>
              <a:rPr lang="en-US" sz="2200" dirty="0" smtClean="0">
                <a:latin typeface="Consolas" panose="020B0609020204030204" pitchFamily="49" charset="0"/>
              </a:rPr>
              <a:t>  </a:t>
            </a:r>
            <a:r>
              <a:rPr lang="en-US" sz="22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break</a:t>
            </a:r>
            <a:r>
              <a:rPr lang="en-US" sz="2200" dirty="0" smtClean="0">
                <a:latin typeface="Consolas" panose="020B0609020204030204" pitchFamily="49" charset="0"/>
              </a:rPr>
              <a:t>;</a:t>
            </a:r>
          </a:p>
          <a:p>
            <a:pPr marL="0" indent="0">
              <a:buFont typeface="Arial"/>
              <a:buNone/>
            </a:pPr>
            <a:r>
              <a:rPr lang="en-US" sz="2200" dirty="0" smtClean="0">
                <a:latin typeface="Consolas" panose="020B0609020204030204" pitchFamily="49" charset="0"/>
              </a:rPr>
              <a:t>}</a:t>
            </a:r>
            <a:endParaRPr lang="ru-RU" sz="2200" dirty="0" smtClean="0">
              <a:latin typeface="Consolas" panose="020B0609020204030204" pitchFamily="49" charset="0"/>
            </a:endParaRPr>
          </a:p>
          <a:p>
            <a:pPr marL="0" indent="0">
              <a:buFont typeface="Arial"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708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5"/>
          <p:cNvPicPr preferRelativeResize="0"/>
          <p:nvPr/>
        </p:nvPicPr>
        <p:blipFill rotWithShape="1">
          <a:blip r:embed="rId3">
            <a:alphaModFix/>
          </a:blip>
          <a:srcRect t="55609" b="39146"/>
          <a:stretch/>
        </p:blipFill>
        <p:spPr>
          <a:xfrm rot="10800000">
            <a:off x="1500" y="6498376"/>
            <a:ext cx="9144000" cy="359624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5"/>
          <p:cNvSpPr txBox="1"/>
          <p:nvPr/>
        </p:nvSpPr>
        <p:spPr>
          <a:xfrm>
            <a:off x="684056" y="324225"/>
            <a:ext cx="8152815" cy="7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US" sz="3200" dirty="0"/>
              <a:t>CWE-20: Improper Input Validation</a:t>
            </a:r>
            <a:endParaRPr sz="3000" dirty="0"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87" name="Google Shape;87;p15"/>
          <p:cNvSpPr/>
          <p:nvPr/>
        </p:nvSpPr>
        <p:spPr>
          <a:xfrm>
            <a:off x="8341556" y="6258091"/>
            <a:ext cx="464700" cy="46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5"/>
          <p:cNvSpPr txBox="1"/>
          <p:nvPr/>
        </p:nvSpPr>
        <p:spPr>
          <a:xfrm>
            <a:off x="8372173" y="6273875"/>
            <a:ext cx="464700" cy="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600" dirty="0" smtClean="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16</a:t>
            </a:r>
            <a:endParaRPr sz="1600" dirty="0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89" name="Google Shape;89;p15"/>
          <p:cNvSpPr txBox="1"/>
          <p:nvPr/>
        </p:nvSpPr>
        <p:spPr>
          <a:xfrm>
            <a:off x="351997" y="6483591"/>
            <a:ext cx="5009100" cy="5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ru" sz="12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CoreHard.</a:t>
            </a:r>
            <a:r>
              <a:rPr lang="ru" sz="12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ru-RU" sz="1200" dirty="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Информационная безопасность и разработка ПО</a:t>
            </a:r>
            <a:endParaRPr sz="1200" dirty="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698" y="1473091"/>
            <a:ext cx="8525173" cy="1751040"/>
          </a:xfrm>
        </p:spPr>
        <p:txBody>
          <a:bodyPr/>
          <a:lstStyle/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51997" y="1127110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int c = </a:t>
            </a:r>
            <a:r>
              <a:rPr lang="en-US" sz="2200" dirty="0" err="1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getchar</a:t>
            </a:r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();</a:t>
            </a:r>
          </a:p>
          <a:p>
            <a:pPr marL="0" indent="0">
              <a:buFont typeface="Arial"/>
              <a:buNone/>
            </a:pPr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if (c &lt; 0) {</a:t>
            </a:r>
          </a:p>
          <a:p>
            <a:pPr marL="0" indent="0">
              <a:buFont typeface="Arial"/>
              <a:buNone/>
            </a:pPr>
            <a:r>
              <a:rPr lang="en-US" sz="2200" dirty="0" smtClean="0">
                <a:latin typeface="Consolas" panose="020B0609020204030204" pitchFamily="49" charset="0"/>
              </a:rPr>
              <a:t>  </a:t>
            </a:r>
            <a:r>
              <a:rPr lang="en-US" sz="22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sz="2200" dirty="0" smtClean="0">
                <a:latin typeface="Consolas" panose="020B0609020204030204" pitchFamily="49" charset="0"/>
              </a:rPr>
              <a:t> (</a:t>
            </a:r>
            <a:r>
              <a:rPr lang="en-US" sz="2200" dirty="0" err="1" smtClean="0">
                <a:latin typeface="Consolas" panose="020B0609020204030204" pitchFamily="49" charset="0"/>
              </a:rPr>
              <a:t>fgets</a:t>
            </a:r>
            <a:r>
              <a:rPr lang="en-US" sz="2200" dirty="0" smtClean="0">
                <a:latin typeface="Consolas" panose="020B0609020204030204" pitchFamily="49" charset="0"/>
              </a:rPr>
              <a:t>(</a:t>
            </a:r>
            <a:r>
              <a:rPr lang="en-US" sz="2200" dirty="0" err="1" smtClean="0">
                <a:latin typeface="Consolas" panose="020B0609020204030204" pitchFamily="49" charset="0"/>
              </a:rPr>
              <a:t>command_buf</a:t>
            </a:r>
            <a:r>
              <a:rPr lang="en-US" sz="2200" dirty="0" smtClean="0">
                <a:latin typeface="Consolas" panose="020B0609020204030204" pitchFamily="49" charset="0"/>
              </a:rPr>
              <a:t>, </a:t>
            </a:r>
            <a:r>
              <a:rPr lang="en-US" sz="2200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sizeof</a:t>
            </a:r>
            <a:r>
              <a:rPr lang="en-US" sz="2200" dirty="0" smtClean="0">
                <a:latin typeface="Consolas" panose="020B0609020204030204" pitchFamily="49" charset="0"/>
              </a:rPr>
              <a:t>(</a:t>
            </a:r>
            <a:r>
              <a:rPr lang="en-US" sz="2200" dirty="0" err="1" smtClean="0">
                <a:latin typeface="Consolas" panose="020B0609020204030204" pitchFamily="49" charset="0"/>
              </a:rPr>
              <a:t>command_buf</a:t>
            </a:r>
            <a:r>
              <a:rPr lang="en-US" sz="2200" dirty="0" smtClean="0">
                <a:latin typeface="Consolas" panose="020B0609020204030204" pitchFamily="49" charset="0"/>
              </a:rPr>
              <a:t>) - 1, </a:t>
            </a:r>
            <a:endParaRPr lang="ru-RU" sz="2200" dirty="0" smtClean="0">
              <a:latin typeface="Consolas" panose="020B0609020204030204" pitchFamily="49" charset="0"/>
            </a:endParaRPr>
          </a:p>
          <a:p>
            <a:pPr marL="0" indent="0">
              <a:buFont typeface="Arial"/>
              <a:buNone/>
            </a:pPr>
            <a:r>
              <a:rPr lang="ru-RU" sz="2200" dirty="0" smtClean="0">
                <a:solidFill>
                  <a:srgbClr val="6F008A"/>
                </a:solidFill>
                <a:latin typeface="Consolas" panose="020B0609020204030204" pitchFamily="49" charset="0"/>
              </a:rPr>
              <a:t>            </a:t>
            </a:r>
            <a:r>
              <a:rPr lang="en-US" sz="2200" dirty="0" err="1" smtClean="0">
                <a:solidFill>
                  <a:srgbClr val="6F008A"/>
                </a:solidFill>
                <a:latin typeface="Consolas" panose="020B0609020204030204" pitchFamily="49" charset="0"/>
              </a:rPr>
              <a:t>stdin</a:t>
            </a:r>
            <a:r>
              <a:rPr lang="en-US" sz="2200" dirty="0" smtClean="0">
                <a:latin typeface="Consolas" panose="020B0609020204030204" pitchFamily="49" charset="0"/>
              </a:rPr>
              <a:t>) != </a:t>
            </a:r>
            <a:r>
              <a:rPr lang="en-US" sz="2200" dirty="0" err="1" smtClean="0">
                <a:latin typeface="Consolas" panose="020B0609020204030204" pitchFamily="49" charset="0"/>
              </a:rPr>
              <a:t>command_buf</a:t>
            </a:r>
            <a:r>
              <a:rPr lang="en-US" sz="2200" dirty="0" smtClean="0">
                <a:latin typeface="Consolas" panose="020B0609020204030204" pitchFamily="49" charset="0"/>
              </a:rPr>
              <a:t>) {</a:t>
            </a:r>
          </a:p>
          <a:p>
            <a:pPr marL="0" indent="0">
              <a:buFont typeface="Arial"/>
              <a:buNone/>
            </a:pPr>
            <a:r>
              <a:rPr lang="en-US" sz="2200" dirty="0" smtClean="0">
                <a:latin typeface="Consolas" panose="020B0609020204030204" pitchFamily="49" charset="0"/>
              </a:rPr>
              <a:t>    </a:t>
            </a:r>
            <a:r>
              <a:rPr lang="en-US" sz="22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break</a:t>
            </a:r>
            <a:r>
              <a:rPr lang="en-US" sz="2200" dirty="0" smtClean="0">
                <a:latin typeface="Consolas" panose="020B0609020204030204" pitchFamily="49" charset="0"/>
              </a:rPr>
              <a:t>;</a:t>
            </a:r>
          </a:p>
          <a:p>
            <a:pPr marL="0" indent="0">
              <a:buFont typeface="Arial"/>
              <a:buNone/>
            </a:pPr>
            <a:r>
              <a:rPr lang="en-US" sz="2200" dirty="0" smtClean="0">
                <a:latin typeface="Consolas" panose="020B0609020204030204" pitchFamily="49" charset="0"/>
              </a:rPr>
              <a:t>  }</a:t>
            </a:r>
          </a:p>
          <a:p>
            <a:pPr marL="0" indent="0">
              <a:buFont typeface="Arial"/>
              <a:buNone/>
            </a:pPr>
            <a:r>
              <a:rPr lang="en-US" sz="2200" dirty="0" smtClean="0">
                <a:latin typeface="Consolas" panose="020B0609020204030204" pitchFamily="49" charset="0"/>
              </a:rPr>
              <a:t>  </a:t>
            </a:r>
            <a:r>
              <a:rPr lang="en-US" sz="2200" dirty="0" err="1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command_buf</a:t>
            </a:r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[</a:t>
            </a:r>
            <a:r>
              <a:rPr lang="en-US" sz="2200" dirty="0" err="1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strlen</a:t>
            </a:r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(</a:t>
            </a:r>
            <a:r>
              <a:rPr lang="en-US" sz="2200" dirty="0" err="1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command_buf</a:t>
            </a:r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)-1] = '\0';</a:t>
            </a:r>
          </a:p>
          <a:p>
            <a:pPr marL="0" indent="0">
              <a:buFont typeface="Arial"/>
              <a:buNone/>
            </a:pPr>
            <a:r>
              <a:rPr lang="en-US" sz="22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 break;</a:t>
            </a:r>
          </a:p>
          <a:p>
            <a:pPr marL="0" indent="0">
              <a:buFont typeface="Arial"/>
              <a:buNone/>
            </a:pPr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}</a:t>
            </a:r>
            <a:endParaRPr lang="ru-RU" sz="2200" dirty="0" smtClean="0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</a:endParaRPr>
          </a:p>
          <a:p>
            <a:pPr marL="0" indent="0">
              <a:buFont typeface="Arial"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635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5"/>
          <p:cNvPicPr preferRelativeResize="0"/>
          <p:nvPr/>
        </p:nvPicPr>
        <p:blipFill rotWithShape="1">
          <a:blip r:embed="rId3">
            <a:alphaModFix/>
          </a:blip>
          <a:srcRect t="55609" b="39146"/>
          <a:stretch/>
        </p:blipFill>
        <p:spPr>
          <a:xfrm rot="10800000">
            <a:off x="1500" y="6498376"/>
            <a:ext cx="9144000" cy="359624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5"/>
          <p:cNvSpPr txBox="1"/>
          <p:nvPr/>
        </p:nvSpPr>
        <p:spPr>
          <a:xfrm>
            <a:off x="684056" y="324225"/>
            <a:ext cx="8152815" cy="7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US" sz="3200" dirty="0"/>
              <a:t>CWE-20: Improper Input Validation</a:t>
            </a:r>
            <a:endParaRPr sz="3000" dirty="0"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87" name="Google Shape;87;p15"/>
          <p:cNvSpPr/>
          <p:nvPr/>
        </p:nvSpPr>
        <p:spPr>
          <a:xfrm>
            <a:off x="8341556" y="6258091"/>
            <a:ext cx="464700" cy="46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5"/>
          <p:cNvSpPr txBox="1"/>
          <p:nvPr/>
        </p:nvSpPr>
        <p:spPr>
          <a:xfrm>
            <a:off x="8372173" y="6273875"/>
            <a:ext cx="464700" cy="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600" dirty="0" smtClean="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17</a:t>
            </a:r>
            <a:endParaRPr sz="1600" dirty="0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89" name="Google Shape;89;p15"/>
          <p:cNvSpPr txBox="1"/>
          <p:nvPr/>
        </p:nvSpPr>
        <p:spPr>
          <a:xfrm>
            <a:off x="351997" y="6483591"/>
            <a:ext cx="5009100" cy="5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ru" sz="12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CoreHard.</a:t>
            </a:r>
            <a:r>
              <a:rPr lang="ru" sz="12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ru-RU" sz="1200" dirty="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Информационная безопасность и разработка ПО</a:t>
            </a:r>
            <a:endParaRPr sz="1200" dirty="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698" y="1473091"/>
            <a:ext cx="8525173" cy="1751040"/>
          </a:xfrm>
        </p:spPr>
        <p:txBody>
          <a:bodyPr/>
          <a:lstStyle/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51997" y="1127110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int c = </a:t>
            </a:r>
            <a:r>
              <a:rPr lang="en-US" sz="2200" dirty="0" err="1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getchar</a:t>
            </a:r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();</a:t>
            </a:r>
          </a:p>
          <a:p>
            <a:pPr marL="0" indent="0">
              <a:buFont typeface="Arial"/>
              <a:buNone/>
            </a:pPr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if (c &lt; 0) {</a:t>
            </a:r>
          </a:p>
          <a:p>
            <a:pPr marL="0" indent="0">
              <a:buFont typeface="Arial"/>
              <a:buNone/>
            </a:pPr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  if (</a:t>
            </a:r>
            <a:r>
              <a:rPr lang="en-US" sz="2200" dirty="0" err="1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fgets</a:t>
            </a:r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(</a:t>
            </a:r>
            <a:r>
              <a:rPr lang="en-US" sz="2200" dirty="0" err="1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command_buf</a:t>
            </a:r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sz="2200" dirty="0" err="1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sizeof</a:t>
            </a:r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(</a:t>
            </a:r>
            <a:r>
              <a:rPr lang="en-US" sz="2200" dirty="0" err="1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command_buf</a:t>
            </a:r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) - 1, </a:t>
            </a:r>
            <a:endParaRPr lang="ru-RU" sz="2200" dirty="0" smtClean="0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</a:endParaRPr>
          </a:p>
          <a:p>
            <a:pPr marL="0" indent="0">
              <a:buFont typeface="Arial"/>
              <a:buNone/>
            </a:pPr>
            <a:r>
              <a:rPr lang="ru-RU" sz="2200" dirty="0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            </a:t>
            </a:r>
            <a:r>
              <a:rPr lang="en-US" sz="2200" dirty="0" err="1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stdin</a:t>
            </a:r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) != </a:t>
            </a:r>
            <a:r>
              <a:rPr lang="en-US" sz="2200" dirty="0" err="1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command_buf</a:t>
            </a:r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) {</a:t>
            </a:r>
          </a:p>
          <a:p>
            <a:pPr marL="0" indent="0">
              <a:buFont typeface="Arial"/>
              <a:buNone/>
            </a:pPr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    break;</a:t>
            </a:r>
          </a:p>
          <a:p>
            <a:pPr marL="0" indent="0">
              <a:buFont typeface="Arial"/>
              <a:buNone/>
            </a:pPr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  }</a:t>
            </a:r>
          </a:p>
          <a:p>
            <a:pPr marL="0" indent="0">
              <a:buFont typeface="Arial"/>
              <a:buNone/>
            </a:pPr>
            <a:r>
              <a:rPr lang="en-US" sz="2200" dirty="0" smtClean="0">
                <a:latin typeface="Consolas" panose="020B0609020204030204" pitchFamily="49" charset="0"/>
              </a:rPr>
              <a:t>  </a:t>
            </a:r>
            <a:r>
              <a:rPr lang="en-US" sz="2200" dirty="0" err="1" smtClean="0">
                <a:latin typeface="Consolas" panose="020B0609020204030204" pitchFamily="49" charset="0"/>
              </a:rPr>
              <a:t>command_buf</a:t>
            </a:r>
            <a:r>
              <a:rPr lang="en-US" sz="2200" dirty="0" smtClean="0">
                <a:latin typeface="Consolas" panose="020B0609020204030204" pitchFamily="49" charset="0"/>
              </a:rPr>
              <a:t>[</a:t>
            </a:r>
            <a:r>
              <a:rPr lang="en-US" sz="2200" dirty="0" err="1" smtClean="0">
                <a:latin typeface="Consolas" panose="020B0609020204030204" pitchFamily="49" charset="0"/>
              </a:rPr>
              <a:t>strlen</a:t>
            </a:r>
            <a:r>
              <a:rPr lang="en-US" sz="2200" dirty="0" smtClean="0">
                <a:latin typeface="Consolas" panose="020B0609020204030204" pitchFamily="49" charset="0"/>
              </a:rPr>
              <a:t>(</a:t>
            </a:r>
            <a:r>
              <a:rPr lang="en-US" sz="2200" dirty="0" err="1" smtClean="0">
                <a:latin typeface="Consolas" panose="020B0609020204030204" pitchFamily="49" charset="0"/>
              </a:rPr>
              <a:t>command_buf</a:t>
            </a:r>
            <a:r>
              <a:rPr lang="en-US" sz="2200" dirty="0" smtClean="0">
                <a:latin typeface="Consolas" panose="020B0609020204030204" pitchFamily="49" charset="0"/>
              </a:rPr>
              <a:t>)-1] = </a:t>
            </a:r>
            <a:r>
              <a:rPr lang="en-US" sz="2200" dirty="0" smtClean="0">
                <a:solidFill>
                  <a:srgbClr val="A31515"/>
                </a:solidFill>
                <a:latin typeface="Consolas" panose="020B0609020204030204" pitchFamily="49" charset="0"/>
              </a:rPr>
              <a:t>'\0'</a:t>
            </a:r>
            <a:r>
              <a:rPr lang="en-US" sz="2200" dirty="0" smtClean="0">
                <a:latin typeface="Consolas" panose="020B0609020204030204" pitchFamily="49" charset="0"/>
              </a:rPr>
              <a:t>; </a:t>
            </a:r>
            <a:endParaRPr lang="en-US" sz="2200" dirty="0" smtClean="0">
              <a:solidFill>
                <a:srgbClr val="008000"/>
              </a:solidFill>
              <a:latin typeface="Consolas" panose="020B0609020204030204" pitchFamily="49" charset="0"/>
            </a:endParaRPr>
          </a:p>
          <a:p>
            <a:pPr marL="0" indent="0">
              <a:buFont typeface="Arial"/>
              <a:buNone/>
            </a:pPr>
            <a:r>
              <a:rPr lang="en-US" sz="2200" dirty="0" smtClean="0">
                <a:latin typeface="Consolas" panose="020B0609020204030204" pitchFamily="49" charset="0"/>
              </a:rPr>
              <a:t>  </a:t>
            </a:r>
            <a:r>
              <a:rPr lang="en-US" sz="22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break</a:t>
            </a:r>
            <a:r>
              <a:rPr lang="en-US" sz="2200" dirty="0" smtClean="0">
                <a:latin typeface="Consolas" panose="020B0609020204030204" pitchFamily="49" charset="0"/>
              </a:rPr>
              <a:t>;</a:t>
            </a:r>
          </a:p>
          <a:p>
            <a:pPr marL="0" indent="0">
              <a:buFont typeface="Arial"/>
              <a:buNone/>
            </a:pPr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}</a:t>
            </a:r>
            <a:endParaRPr lang="ru-RU" sz="2200" dirty="0" smtClean="0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</a:endParaRPr>
          </a:p>
          <a:p>
            <a:pPr marL="0" indent="0">
              <a:buFont typeface="Arial"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276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5"/>
          <p:cNvPicPr preferRelativeResize="0"/>
          <p:nvPr/>
        </p:nvPicPr>
        <p:blipFill rotWithShape="1">
          <a:blip r:embed="rId3">
            <a:alphaModFix/>
          </a:blip>
          <a:srcRect t="55609" b="39146"/>
          <a:stretch/>
        </p:blipFill>
        <p:spPr>
          <a:xfrm rot="10800000">
            <a:off x="1500" y="6498376"/>
            <a:ext cx="9144000" cy="359624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5"/>
          <p:cNvSpPr txBox="1"/>
          <p:nvPr/>
        </p:nvSpPr>
        <p:spPr>
          <a:xfrm>
            <a:off x="684056" y="324225"/>
            <a:ext cx="8152815" cy="7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US" sz="3200" dirty="0"/>
              <a:t>CWE-20: Improper Input Validation</a:t>
            </a:r>
            <a:endParaRPr sz="3000" dirty="0"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87" name="Google Shape;87;p15"/>
          <p:cNvSpPr/>
          <p:nvPr/>
        </p:nvSpPr>
        <p:spPr>
          <a:xfrm>
            <a:off x="8341556" y="6258091"/>
            <a:ext cx="464700" cy="46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5"/>
          <p:cNvSpPr txBox="1"/>
          <p:nvPr/>
        </p:nvSpPr>
        <p:spPr>
          <a:xfrm>
            <a:off x="8372173" y="6273875"/>
            <a:ext cx="464700" cy="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600" dirty="0" smtClean="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18</a:t>
            </a:r>
            <a:endParaRPr sz="1600" dirty="0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89" name="Google Shape;89;p15"/>
          <p:cNvSpPr txBox="1"/>
          <p:nvPr/>
        </p:nvSpPr>
        <p:spPr>
          <a:xfrm>
            <a:off x="351997" y="6483591"/>
            <a:ext cx="5009100" cy="5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ru" sz="12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CoreHard.</a:t>
            </a:r>
            <a:r>
              <a:rPr lang="ru" sz="12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ru-RU" sz="1200" dirty="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Информационная безопасность и разработка ПО</a:t>
            </a:r>
            <a:endParaRPr sz="1200" dirty="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698" y="1473091"/>
            <a:ext cx="8525173" cy="1751040"/>
          </a:xfrm>
        </p:spPr>
        <p:txBody>
          <a:bodyPr/>
          <a:lstStyle/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51997" y="1127110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int c = </a:t>
            </a:r>
            <a:r>
              <a:rPr lang="en-US" sz="2200" dirty="0" err="1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getchar</a:t>
            </a:r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();</a:t>
            </a:r>
          </a:p>
          <a:p>
            <a:pPr marL="0" indent="0">
              <a:buFont typeface="Arial"/>
              <a:buNone/>
            </a:pPr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if (c &lt; 0) {</a:t>
            </a:r>
          </a:p>
          <a:p>
            <a:pPr marL="0" indent="0">
              <a:buFont typeface="Arial"/>
              <a:buNone/>
            </a:pPr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  if (</a:t>
            </a:r>
            <a:r>
              <a:rPr lang="en-US" sz="2200" dirty="0" err="1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fgets</a:t>
            </a:r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(</a:t>
            </a:r>
            <a:r>
              <a:rPr lang="en-US" sz="2200" dirty="0" err="1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command_buf</a:t>
            </a:r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sz="2200" dirty="0" err="1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sizeof</a:t>
            </a:r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(</a:t>
            </a:r>
            <a:r>
              <a:rPr lang="en-US" sz="2200" dirty="0" err="1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command_buf</a:t>
            </a:r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) - 1, </a:t>
            </a:r>
            <a:endParaRPr lang="ru-RU" sz="2200" dirty="0" smtClean="0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</a:endParaRPr>
          </a:p>
          <a:p>
            <a:pPr marL="0" indent="0">
              <a:buFont typeface="Arial"/>
              <a:buNone/>
            </a:pPr>
            <a:r>
              <a:rPr lang="ru-RU" sz="2200" dirty="0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            </a:t>
            </a:r>
            <a:r>
              <a:rPr lang="en-US" sz="2200" dirty="0" err="1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stdin</a:t>
            </a:r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) != </a:t>
            </a:r>
            <a:r>
              <a:rPr lang="en-US" sz="2200" dirty="0" err="1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command_buf</a:t>
            </a:r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) {</a:t>
            </a:r>
          </a:p>
          <a:p>
            <a:pPr marL="0" indent="0">
              <a:buFont typeface="Arial"/>
              <a:buNone/>
            </a:pPr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    break;</a:t>
            </a:r>
          </a:p>
          <a:p>
            <a:pPr marL="0" indent="0">
              <a:buFont typeface="Arial"/>
              <a:buNone/>
            </a:pPr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  }</a:t>
            </a:r>
          </a:p>
          <a:p>
            <a:pPr marL="0" indent="0">
              <a:buFont typeface="Arial"/>
              <a:buNone/>
            </a:pPr>
            <a:r>
              <a:rPr lang="en-US" sz="2200" dirty="0" smtClean="0">
                <a:latin typeface="Consolas" panose="020B0609020204030204" pitchFamily="49" charset="0"/>
              </a:rPr>
              <a:t>  </a:t>
            </a:r>
            <a:r>
              <a:rPr lang="en-US" sz="2200" dirty="0" err="1" smtClean="0">
                <a:latin typeface="Consolas" panose="020B0609020204030204" pitchFamily="49" charset="0"/>
              </a:rPr>
              <a:t>command_buf</a:t>
            </a:r>
            <a:r>
              <a:rPr lang="en-US" sz="2200" dirty="0" smtClean="0">
                <a:latin typeface="Consolas" panose="020B0609020204030204" pitchFamily="49" charset="0"/>
              </a:rPr>
              <a:t>[</a:t>
            </a:r>
            <a:r>
              <a:rPr lang="en-US" sz="2200" dirty="0" err="1" smtClean="0">
                <a:latin typeface="Consolas" panose="020B0609020204030204" pitchFamily="49" charset="0"/>
              </a:rPr>
              <a:t>strlen</a:t>
            </a:r>
            <a:r>
              <a:rPr lang="en-US" sz="2200" dirty="0" smtClean="0">
                <a:latin typeface="Consolas" panose="020B0609020204030204" pitchFamily="49" charset="0"/>
              </a:rPr>
              <a:t>(</a:t>
            </a:r>
            <a:r>
              <a:rPr lang="en-US" sz="2200" dirty="0" err="1" smtClean="0">
                <a:latin typeface="Consolas" panose="020B0609020204030204" pitchFamily="49" charset="0"/>
              </a:rPr>
              <a:t>command_buf</a:t>
            </a:r>
            <a:r>
              <a:rPr lang="en-US" sz="2200" dirty="0" smtClean="0">
                <a:latin typeface="Consolas" panose="020B0609020204030204" pitchFamily="49" charset="0"/>
              </a:rPr>
              <a:t>)-1] = </a:t>
            </a:r>
            <a:r>
              <a:rPr lang="en-US" sz="2200" dirty="0" smtClean="0">
                <a:solidFill>
                  <a:srgbClr val="A31515"/>
                </a:solidFill>
                <a:latin typeface="Consolas" panose="020B0609020204030204" pitchFamily="49" charset="0"/>
              </a:rPr>
              <a:t>'\0'</a:t>
            </a:r>
            <a:r>
              <a:rPr lang="en-US" sz="2200" dirty="0" smtClean="0">
                <a:latin typeface="Consolas" panose="020B0609020204030204" pitchFamily="49" charset="0"/>
              </a:rPr>
              <a:t>; </a:t>
            </a:r>
            <a:endParaRPr lang="en-US" sz="2200" dirty="0" smtClean="0">
              <a:solidFill>
                <a:srgbClr val="008000"/>
              </a:solidFill>
              <a:latin typeface="Consolas" panose="020B0609020204030204" pitchFamily="49" charset="0"/>
            </a:endParaRPr>
          </a:p>
          <a:p>
            <a:pPr marL="0" indent="0">
              <a:buFont typeface="Arial"/>
              <a:buNone/>
            </a:pPr>
            <a:r>
              <a:rPr lang="en-US" sz="2200" dirty="0" smtClean="0">
                <a:latin typeface="Consolas" panose="020B0609020204030204" pitchFamily="49" charset="0"/>
              </a:rPr>
              <a:t>  </a:t>
            </a:r>
            <a:r>
              <a:rPr lang="en-US" sz="22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break</a:t>
            </a:r>
            <a:r>
              <a:rPr lang="en-US" sz="2200" dirty="0" smtClean="0">
                <a:latin typeface="Consolas" panose="020B0609020204030204" pitchFamily="49" charset="0"/>
              </a:rPr>
              <a:t>;</a:t>
            </a:r>
          </a:p>
          <a:p>
            <a:pPr marL="0" indent="0">
              <a:buFont typeface="Arial"/>
              <a:buNone/>
            </a:pPr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}</a:t>
            </a:r>
            <a:endParaRPr lang="ru-RU" sz="2200" dirty="0" smtClean="0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</a:endParaRPr>
          </a:p>
          <a:p>
            <a:pPr marL="0" indent="0">
              <a:buFont typeface="Arial"/>
              <a:buNone/>
            </a:pPr>
            <a:endParaRPr lang="ru-RU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3532298" y="1523596"/>
            <a:ext cx="1828799" cy="46551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361097" y="1240684"/>
            <a:ext cx="80663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rgbClr val="A31515"/>
                </a:solidFill>
                <a:latin typeface="Consolas" panose="020B0609020204030204" pitchFamily="49" charset="0"/>
              </a:rPr>
              <a:t>'\0'</a:t>
            </a:r>
            <a:endParaRPr lang="ru-RU" sz="2200" dirty="0"/>
          </a:p>
        </p:txBody>
      </p:sp>
      <p:sp>
        <p:nvSpPr>
          <p:cNvPr id="12" name="Left Brace 11"/>
          <p:cNvSpPr/>
          <p:nvPr/>
        </p:nvSpPr>
        <p:spPr>
          <a:xfrm rot="16200000">
            <a:off x="3989501" y="2490851"/>
            <a:ext cx="349134" cy="3225339"/>
          </a:xfrm>
          <a:prstGeom prst="leftBrace">
            <a:avLst>
              <a:gd name="adj1" fmla="val 121666"/>
              <a:gd name="adj2" fmla="val 49711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Left Brace 12"/>
          <p:cNvSpPr/>
          <p:nvPr/>
        </p:nvSpPr>
        <p:spPr>
          <a:xfrm rot="5400000">
            <a:off x="3809298" y="2070557"/>
            <a:ext cx="293899" cy="2809699"/>
          </a:xfrm>
          <a:prstGeom prst="leftBrace">
            <a:avLst>
              <a:gd name="adj1" fmla="val 81018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3794481" y="2856005"/>
            <a:ext cx="34015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>
                <a:latin typeface="Consolas" panose="020B0609020204030204" pitchFamily="49" charset="0"/>
              </a:rPr>
              <a:t>0</a:t>
            </a:r>
            <a:endParaRPr lang="ru-RU" sz="2200" dirty="0"/>
          </a:p>
        </p:txBody>
      </p:sp>
      <p:sp>
        <p:nvSpPr>
          <p:cNvPr id="15" name="Rectangle 14"/>
          <p:cNvSpPr/>
          <p:nvPr/>
        </p:nvSpPr>
        <p:spPr>
          <a:xfrm>
            <a:off x="3886814" y="4368309"/>
            <a:ext cx="49564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 smtClean="0">
                <a:latin typeface="Consolas" panose="020B0609020204030204" pitchFamily="49" charset="0"/>
              </a:rPr>
              <a:t>-1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426615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5"/>
          <p:cNvPicPr preferRelativeResize="0"/>
          <p:nvPr/>
        </p:nvPicPr>
        <p:blipFill rotWithShape="1">
          <a:blip r:embed="rId3">
            <a:alphaModFix/>
          </a:blip>
          <a:srcRect t="55609" b="39146"/>
          <a:stretch/>
        </p:blipFill>
        <p:spPr>
          <a:xfrm rot="10800000">
            <a:off x="1500" y="6498376"/>
            <a:ext cx="9144000" cy="359624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5"/>
          <p:cNvSpPr txBox="1"/>
          <p:nvPr/>
        </p:nvSpPr>
        <p:spPr>
          <a:xfrm>
            <a:off x="786024" y="346591"/>
            <a:ext cx="8050847" cy="7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US" sz="2800" b="1" dirty="0"/>
              <a:t>CVE: Common Vulnerabilities and Exposures</a:t>
            </a:r>
            <a:endParaRPr sz="2800" dirty="0"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87" name="Google Shape;87;p15"/>
          <p:cNvSpPr/>
          <p:nvPr/>
        </p:nvSpPr>
        <p:spPr>
          <a:xfrm>
            <a:off x="8341556" y="6258091"/>
            <a:ext cx="464700" cy="46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5"/>
          <p:cNvSpPr txBox="1"/>
          <p:nvPr/>
        </p:nvSpPr>
        <p:spPr>
          <a:xfrm>
            <a:off x="8372173" y="6273875"/>
            <a:ext cx="464700" cy="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600" dirty="0" smtClean="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19</a:t>
            </a:r>
            <a:endParaRPr sz="1600" dirty="0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89" name="Google Shape;89;p15"/>
          <p:cNvSpPr txBox="1"/>
          <p:nvPr/>
        </p:nvSpPr>
        <p:spPr>
          <a:xfrm>
            <a:off x="351997" y="6483591"/>
            <a:ext cx="5009100" cy="5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ru" sz="12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CoreHard.</a:t>
            </a:r>
            <a:r>
              <a:rPr lang="ru" sz="12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ru-RU" sz="1200" dirty="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Информационная безопасность и разработка ПО</a:t>
            </a:r>
            <a:endParaRPr sz="1200" dirty="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699" y="1536633"/>
            <a:ext cx="8525173" cy="1751040"/>
          </a:xfrm>
        </p:spPr>
        <p:txBody>
          <a:bodyPr/>
          <a:lstStyle/>
          <a:p>
            <a:r>
              <a:rPr lang="en-US" sz="2400" dirty="0"/>
              <a:t>CVE - </a:t>
            </a:r>
            <a:r>
              <a:rPr lang="ru-RU" sz="2400" i="1" dirty="0"/>
              <a:t>реальные</a:t>
            </a:r>
            <a:r>
              <a:rPr lang="ru-RU" sz="2400" dirty="0"/>
              <a:t> уязвимости, найденные в приложениях</a:t>
            </a:r>
            <a:r>
              <a:rPr lang="en-US" sz="2400" dirty="0"/>
              <a:t>.</a:t>
            </a:r>
          </a:p>
          <a:p>
            <a:r>
              <a:rPr lang="ru-RU" sz="2400" dirty="0"/>
              <a:t>Основной сайт: </a:t>
            </a:r>
            <a:r>
              <a:rPr lang="en-US" sz="2400" dirty="0">
                <a:hlinkClick r:id="rId4"/>
              </a:rPr>
              <a:t>https://cve.mitre.org/</a:t>
            </a:r>
            <a:endParaRPr lang="ru-RU" sz="2400" dirty="0"/>
          </a:p>
          <a:p>
            <a:r>
              <a:rPr lang="en-US" sz="2400" dirty="0"/>
              <a:t>Total CVE Entries: 108 581</a:t>
            </a:r>
          </a:p>
          <a:p>
            <a:r>
              <a:rPr lang="ru-RU" sz="2400" dirty="0"/>
              <a:t>Также интересно: </a:t>
            </a:r>
            <a:r>
              <a:rPr lang="en-US" sz="2400" dirty="0">
                <a:hlinkClick r:id="rId5"/>
              </a:rPr>
              <a:t>https://www.cvedetails.com/</a:t>
            </a:r>
            <a:endParaRPr lang="en-US" sz="2400" dirty="0"/>
          </a:p>
          <a:p>
            <a:r>
              <a:rPr lang="ru-RU" sz="2400" dirty="0"/>
              <a:t>Для маньяков: </a:t>
            </a:r>
            <a:r>
              <a:rPr lang="en-US" sz="2400" dirty="0">
                <a:hlinkClick r:id="rId6"/>
              </a:rPr>
              <a:t>https://twitter.com/CVEnew</a:t>
            </a:r>
            <a:endParaRPr lang="ru-RU" sz="2400" dirty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8" name="Picture 2" descr="CV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506" y="4791718"/>
            <a:ext cx="2605957" cy="1233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738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4"/>
          <p:cNvPicPr preferRelativeResize="0"/>
          <p:nvPr/>
        </p:nvPicPr>
        <p:blipFill rotWithShape="1">
          <a:blip r:embed="rId3">
            <a:alphaModFix/>
          </a:blip>
          <a:srcRect t="55609" b="39146"/>
          <a:stretch/>
        </p:blipFill>
        <p:spPr>
          <a:xfrm rot="10800000">
            <a:off x="1500" y="6498376"/>
            <a:ext cx="9144000" cy="359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 rotWithShape="1">
          <a:blip r:embed="rId3">
            <a:alphaModFix/>
          </a:blip>
          <a:srcRect t="55610" b="23902"/>
          <a:stretch/>
        </p:blipFill>
        <p:spPr>
          <a:xfrm rot="10800000">
            <a:off x="0" y="0"/>
            <a:ext cx="9144000" cy="1405051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4"/>
          <p:cNvSpPr txBox="1"/>
          <p:nvPr/>
        </p:nvSpPr>
        <p:spPr>
          <a:xfrm>
            <a:off x="1237650" y="116843"/>
            <a:ext cx="6668700" cy="12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4200" dirty="0" smtClean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Кто я?</a:t>
            </a:r>
            <a:endParaRPr sz="4200" dirty="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71" name="Google Shape;71;p14"/>
          <p:cNvSpPr txBox="1"/>
          <p:nvPr/>
        </p:nvSpPr>
        <p:spPr>
          <a:xfrm>
            <a:off x="4178998" y="2289696"/>
            <a:ext cx="3559200" cy="13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3200" dirty="0" smtClean="0">
                <a:latin typeface="Roboto Black"/>
                <a:ea typeface="Roboto Black"/>
                <a:cs typeface="Roboto Black"/>
                <a:sym typeface="Roboto Black"/>
              </a:rPr>
              <a:t>Евгений Рыжков</a:t>
            </a:r>
            <a:endParaRPr sz="3200" dirty="0"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72" name="Google Shape;72;p14"/>
          <p:cNvSpPr txBox="1"/>
          <p:nvPr/>
        </p:nvSpPr>
        <p:spPr>
          <a:xfrm>
            <a:off x="4399103" y="3447556"/>
            <a:ext cx="4567476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Руководитель и </a:t>
            </a:r>
            <a:r>
              <a:rPr lang="ru-RU" sz="1600" dirty="0" err="1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сооснователь</a:t>
            </a:r>
            <a:r>
              <a:rPr lang="ru-RU" sz="1600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600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PVS-Studio;</a:t>
            </a:r>
          </a:p>
          <a:p>
            <a:pPr marL="285750" lvl="0" indent="-2857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dk1"/>
                </a:solidFill>
                <a:latin typeface="Roboto"/>
                <a:ea typeface="Roboto"/>
                <a:cs typeface="Roboto Medium"/>
                <a:sym typeface="Roboto"/>
              </a:rPr>
              <a:t>PVS-Studio – </a:t>
            </a:r>
            <a:r>
              <a:rPr lang="ru-RU" sz="1600" dirty="0" smtClean="0">
                <a:solidFill>
                  <a:schemeClr val="dk1"/>
                </a:solidFill>
                <a:latin typeface="Roboto"/>
                <a:ea typeface="Roboto"/>
                <a:cs typeface="Roboto Medium"/>
                <a:sym typeface="Roboto"/>
              </a:rPr>
              <a:t>статический анализатор кода для</a:t>
            </a:r>
            <a:r>
              <a:rPr lang="en-US" sz="1600" dirty="0" smtClean="0">
                <a:solidFill>
                  <a:schemeClr val="dk1"/>
                </a:solidFill>
                <a:latin typeface="Roboto"/>
                <a:ea typeface="Roboto"/>
                <a:cs typeface="Roboto Medium"/>
                <a:sym typeface="Roboto"/>
              </a:rPr>
              <a:t> C, C++, C#</a:t>
            </a:r>
            <a:r>
              <a:rPr lang="ru-RU" sz="1600" dirty="0" smtClean="0">
                <a:solidFill>
                  <a:schemeClr val="dk1"/>
                </a:solidFill>
                <a:latin typeface="Roboto"/>
                <a:ea typeface="Roboto"/>
                <a:cs typeface="Roboto Medium"/>
                <a:sym typeface="Roboto"/>
              </a:rPr>
              <a:t> и </a:t>
            </a:r>
            <a:r>
              <a:rPr lang="en-US" sz="1600" b="1" dirty="0" smtClean="0">
                <a:solidFill>
                  <a:schemeClr val="dk1"/>
                </a:solidFill>
                <a:latin typeface="Roboto"/>
                <a:ea typeface="Roboto"/>
                <a:cs typeface="Roboto Medium"/>
                <a:sym typeface="Roboto"/>
              </a:rPr>
              <a:t>Java</a:t>
            </a:r>
            <a:r>
              <a:rPr lang="en-US" sz="1600" dirty="0" smtClean="0">
                <a:solidFill>
                  <a:schemeClr val="dk1"/>
                </a:solidFill>
                <a:latin typeface="Roboto"/>
                <a:ea typeface="Roboto"/>
                <a:cs typeface="Roboto Medium"/>
                <a:sym typeface="Roboto"/>
              </a:rPr>
              <a:t>;</a:t>
            </a:r>
          </a:p>
          <a:p>
            <a:pPr marL="285750" lvl="0" indent="-2857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dk1"/>
                </a:solidFill>
                <a:latin typeface="Roboto"/>
                <a:ea typeface="Roboto"/>
                <a:cs typeface="Roboto Medium"/>
                <a:sym typeface="Roboto"/>
              </a:rPr>
              <a:t>Работаем на </a:t>
            </a:r>
            <a:r>
              <a:rPr lang="en-US" sz="1600" dirty="0" smtClean="0">
                <a:solidFill>
                  <a:schemeClr val="dk1"/>
                </a:solidFill>
                <a:latin typeface="Roboto"/>
                <a:ea typeface="Roboto"/>
                <a:cs typeface="Roboto Medium"/>
                <a:sym typeface="Roboto"/>
              </a:rPr>
              <a:t>Windows, Linux</a:t>
            </a:r>
            <a:r>
              <a:rPr lang="ru-RU" sz="1600" dirty="0" smtClean="0">
                <a:solidFill>
                  <a:schemeClr val="dk1"/>
                </a:solidFill>
                <a:latin typeface="Roboto"/>
                <a:ea typeface="Roboto"/>
                <a:cs typeface="Roboto Medium"/>
                <a:sym typeface="Roboto"/>
              </a:rPr>
              <a:t> и </a:t>
            </a:r>
            <a:r>
              <a:rPr lang="en-US" sz="1600" dirty="0" err="1" smtClean="0">
                <a:solidFill>
                  <a:schemeClr val="dk1"/>
                </a:solidFill>
                <a:latin typeface="Roboto"/>
                <a:ea typeface="Roboto"/>
                <a:cs typeface="Roboto Medium"/>
                <a:sym typeface="Roboto"/>
              </a:rPr>
              <a:t>macOS</a:t>
            </a:r>
            <a:r>
              <a:rPr lang="en-US" sz="1600" dirty="0" smtClean="0">
                <a:solidFill>
                  <a:schemeClr val="dk1"/>
                </a:solidFill>
                <a:latin typeface="Roboto"/>
                <a:ea typeface="Roboto"/>
                <a:cs typeface="Roboto Medium"/>
                <a:sym typeface="Roboto"/>
              </a:rPr>
              <a:t>.</a:t>
            </a:r>
            <a:endParaRPr sz="1800" dirty="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73" name="Google Shape;73;p14"/>
          <p:cNvSpPr txBox="1"/>
          <p:nvPr/>
        </p:nvSpPr>
        <p:spPr>
          <a:xfrm>
            <a:off x="4416745" y="4465763"/>
            <a:ext cx="24276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 dirty="0" smtClean="0">
                <a:solidFill>
                  <a:srgbClr val="AFBF1B"/>
                </a:solidFill>
                <a:latin typeface="Roboto"/>
                <a:ea typeface="Roboto"/>
                <a:cs typeface="Roboto"/>
                <a:sym typeface="Roboto"/>
              </a:rPr>
              <a:t>viva64.com</a:t>
            </a:r>
            <a:endParaRPr sz="1800" u="sng" dirty="0">
              <a:solidFill>
                <a:srgbClr val="AFBF1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5" name="Google Shape;75;p14"/>
          <p:cNvSpPr/>
          <p:nvPr/>
        </p:nvSpPr>
        <p:spPr>
          <a:xfrm>
            <a:off x="8341556" y="6258091"/>
            <a:ext cx="464700" cy="46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4"/>
          <p:cNvSpPr txBox="1"/>
          <p:nvPr/>
        </p:nvSpPr>
        <p:spPr>
          <a:xfrm>
            <a:off x="8372173" y="6273875"/>
            <a:ext cx="464700" cy="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600" dirty="0" smtClean="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02</a:t>
            </a:r>
            <a:endParaRPr sz="1600" dirty="0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77" name="Google Shape;77;p14"/>
          <p:cNvSpPr txBox="1"/>
          <p:nvPr/>
        </p:nvSpPr>
        <p:spPr>
          <a:xfrm>
            <a:off x="351997" y="6483591"/>
            <a:ext cx="5009100" cy="5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ru" sz="12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CoreHard.</a:t>
            </a:r>
            <a:r>
              <a:rPr lang="ru" sz="12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ru-RU" sz="1200" dirty="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Информационная безопасность и разработка ПО</a:t>
            </a:r>
            <a:endParaRPr sz="1200" dirty="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13" name="Content Placeholder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21" y="1848631"/>
            <a:ext cx="2795786" cy="42210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5"/>
          <p:cNvPicPr preferRelativeResize="0"/>
          <p:nvPr/>
        </p:nvPicPr>
        <p:blipFill rotWithShape="1">
          <a:blip r:embed="rId3">
            <a:alphaModFix/>
          </a:blip>
          <a:srcRect t="55609" b="39146"/>
          <a:stretch/>
        </p:blipFill>
        <p:spPr>
          <a:xfrm rot="10800000">
            <a:off x="1500" y="6498376"/>
            <a:ext cx="9144000" cy="359624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5"/>
          <p:cNvSpPr txBox="1"/>
          <p:nvPr/>
        </p:nvSpPr>
        <p:spPr>
          <a:xfrm>
            <a:off x="786024" y="346591"/>
            <a:ext cx="8050847" cy="7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US" sz="3200" dirty="0"/>
              <a:t>CVE-2017-15232</a:t>
            </a:r>
            <a:endParaRPr sz="3200" dirty="0"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87" name="Google Shape;87;p15"/>
          <p:cNvSpPr/>
          <p:nvPr/>
        </p:nvSpPr>
        <p:spPr>
          <a:xfrm>
            <a:off x="8341556" y="6258091"/>
            <a:ext cx="464700" cy="46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5"/>
          <p:cNvSpPr txBox="1"/>
          <p:nvPr/>
        </p:nvSpPr>
        <p:spPr>
          <a:xfrm>
            <a:off x="8372173" y="6273875"/>
            <a:ext cx="464700" cy="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600" dirty="0" smtClean="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20</a:t>
            </a:r>
            <a:endParaRPr sz="1600" dirty="0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89" name="Google Shape;89;p15"/>
          <p:cNvSpPr txBox="1"/>
          <p:nvPr/>
        </p:nvSpPr>
        <p:spPr>
          <a:xfrm>
            <a:off x="351997" y="6483591"/>
            <a:ext cx="5009100" cy="5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ru" sz="12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CoreHard.</a:t>
            </a:r>
            <a:r>
              <a:rPr lang="ru" sz="12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ru-RU" sz="1200" dirty="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Информационная безопасность и разработка ПО</a:t>
            </a:r>
            <a:endParaRPr sz="1200" dirty="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type="body" idx="1"/>
          </p:nvPr>
        </p:nvSpPr>
        <p:spPr>
          <a:xfrm>
            <a:off x="351997" y="1580238"/>
            <a:ext cx="8521700" cy="3417888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>
                <a:solidFill>
                  <a:srgbClr val="6F008A"/>
                </a:solidFill>
                <a:latin typeface="Consolas" panose="020B0609020204030204" pitchFamily="49" charset="0"/>
              </a:rPr>
              <a:t>METHODDEF</a:t>
            </a:r>
            <a:r>
              <a:rPr lang="en-US" sz="2000" dirty="0" smtClean="0">
                <a:latin typeface="Consolas" panose="020B0609020204030204" pitchFamily="49" charset="0"/>
              </a:rPr>
              <a:t>(</a:t>
            </a:r>
            <a:r>
              <a:rPr lang="en-US" sz="20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2000" dirty="0" smtClean="0">
                <a:latin typeface="Consolas" panose="020B0609020204030204" pitchFamily="49" charset="0"/>
              </a:rPr>
              <a:t>) </a:t>
            </a:r>
            <a:r>
              <a:rPr lang="en-US" sz="2000" dirty="0" err="1" smtClean="0">
                <a:latin typeface="Consolas" panose="020B0609020204030204" pitchFamily="49" charset="0"/>
              </a:rPr>
              <a:t>quantize_ord_dither</a:t>
            </a:r>
            <a:r>
              <a:rPr lang="en-US" sz="2000" dirty="0" smtClean="0">
                <a:latin typeface="Consolas" panose="020B0609020204030204" pitchFamily="49" charset="0"/>
              </a:rPr>
              <a:t> (...., </a:t>
            </a:r>
            <a:br>
              <a:rPr lang="en-US" sz="2000" dirty="0" smtClean="0">
                <a:latin typeface="Consolas" panose="020B0609020204030204" pitchFamily="49" charset="0"/>
              </a:rPr>
            </a:br>
            <a:r>
              <a:rPr lang="en-US" sz="2000" dirty="0" smtClean="0">
                <a:latin typeface="Consolas" panose="020B0609020204030204" pitchFamily="49" charset="0"/>
              </a:rPr>
              <a:t>                                     </a:t>
            </a:r>
            <a:r>
              <a:rPr lang="en-US" sz="2000" dirty="0" smtClean="0">
                <a:solidFill>
                  <a:srgbClr val="6F008A"/>
                </a:solidFill>
                <a:latin typeface="Consolas" panose="020B0609020204030204" pitchFamily="49" charset="0"/>
              </a:rPr>
              <a:t>JSAMPARRAY</a:t>
            </a:r>
            <a:r>
              <a:rPr lang="en-US" sz="2000" dirty="0" smtClean="0">
                <a:latin typeface="Consolas" panose="020B0609020204030204" pitchFamily="49" charset="0"/>
              </a:rPr>
              <a:t> </a:t>
            </a:r>
            <a:r>
              <a:rPr lang="en-US" sz="2000" dirty="0" err="1" smtClean="0">
                <a:latin typeface="Consolas" panose="020B0609020204030204" pitchFamily="49" charset="0"/>
              </a:rPr>
              <a:t>output_buf</a:t>
            </a:r>
            <a:r>
              <a:rPr lang="en-US" sz="2000" dirty="0" smtClean="0">
                <a:latin typeface="Consolas" panose="020B0609020204030204" pitchFamily="49" charset="0"/>
              </a:rPr>
              <a:t>,</a:t>
            </a:r>
            <a:br>
              <a:rPr lang="en-US" sz="2000" dirty="0" smtClean="0">
                <a:latin typeface="Consolas" panose="020B0609020204030204" pitchFamily="49" charset="0"/>
              </a:rPr>
            </a:br>
            <a:r>
              <a:rPr lang="en-US" sz="2000" dirty="0" smtClean="0">
                <a:latin typeface="Consolas" panose="020B0609020204030204" pitchFamily="49" charset="0"/>
              </a:rPr>
              <a:t>                                     </a:t>
            </a:r>
            <a:r>
              <a:rPr lang="en-US" sz="20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2000" dirty="0" smtClean="0">
                <a:latin typeface="Consolas" panose="020B0609020204030204" pitchFamily="49" charset="0"/>
              </a:rPr>
              <a:t> </a:t>
            </a:r>
            <a:r>
              <a:rPr lang="en-US" sz="2000" dirty="0" err="1" smtClean="0">
                <a:latin typeface="Consolas" panose="020B0609020204030204" pitchFamily="49" charset="0"/>
              </a:rPr>
              <a:t>num_rows</a:t>
            </a:r>
            <a:r>
              <a:rPr lang="en-US" sz="2000" dirty="0" smtClean="0"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000" dirty="0" smtClean="0">
                <a:latin typeface="Consolas" panose="020B0609020204030204" pitchFamily="49" charset="0"/>
              </a:rPr>
              <a:t>  ....</a:t>
            </a:r>
          </a:p>
          <a:p>
            <a:pPr marL="0" indent="0">
              <a:buNone/>
            </a:pPr>
            <a:r>
              <a:rPr lang="en-US" sz="2000" dirty="0" smtClean="0">
                <a:latin typeface="Consolas" panose="020B0609020204030204" pitchFamily="49" charset="0"/>
              </a:rPr>
              <a:t>  </a:t>
            </a:r>
            <a:r>
              <a:rPr lang="en-US" sz="20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en-US" sz="2000" dirty="0" smtClean="0">
                <a:latin typeface="Consolas" panose="020B0609020204030204" pitchFamily="49" charset="0"/>
              </a:rPr>
              <a:t> (row = 0; row &lt; </a:t>
            </a:r>
            <a:r>
              <a:rPr lang="en-US" sz="2000" dirty="0" err="1" smtClean="0">
                <a:latin typeface="Consolas" panose="020B0609020204030204" pitchFamily="49" charset="0"/>
              </a:rPr>
              <a:t>num_rows</a:t>
            </a:r>
            <a:r>
              <a:rPr lang="en-US" sz="2000" dirty="0" smtClean="0">
                <a:latin typeface="Consolas" panose="020B0609020204030204" pitchFamily="49" charset="0"/>
              </a:rPr>
              <a:t>; row++) {</a:t>
            </a:r>
          </a:p>
          <a:p>
            <a:pPr marL="0" indent="0">
              <a:buNone/>
            </a:pPr>
            <a:r>
              <a:rPr lang="en-US" sz="2000" dirty="0" smtClean="0">
                <a:latin typeface="Consolas" panose="020B0609020204030204" pitchFamily="49" charset="0"/>
              </a:rPr>
              <a:t>    </a:t>
            </a:r>
            <a:r>
              <a:rPr lang="en-US" sz="2000" dirty="0" err="1" smtClean="0">
                <a:latin typeface="Consolas" panose="020B0609020204030204" pitchFamily="49" charset="0"/>
              </a:rPr>
              <a:t>jzero_far</a:t>
            </a:r>
            <a:r>
              <a:rPr lang="en-US" sz="2000" dirty="0" smtClean="0">
                <a:latin typeface="Consolas" panose="020B0609020204030204" pitchFamily="49" charset="0"/>
              </a:rPr>
              <a:t>((</a:t>
            </a:r>
            <a:r>
              <a:rPr lang="en-US" sz="20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2000" dirty="0" smtClean="0">
                <a:latin typeface="Consolas" panose="020B0609020204030204" pitchFamily="49" charset="0"/>
              </a:rPr>
              <a:t> *) </a:t>
            </a:r>
            <a:r>
              <a:rPr lang="en-US" sz="2000" dirty="0" err="1" smtClean="0">
                <a:latin typeface="Consolas" panose="020B0609020204030204" pitchFamily="49" charset="0"/>
              </a:rPr>
              <a:t>output_buf</a:t>
            </a:r>
            <a:r>
              <a:rPr lang="en-US" sz="2000" dirty="0" smtClean="0">
                <a:latin typeface="Consolas" panose="020B0609020204030204" pitchFamily="49" charset="0"/>
              </a:rPr>
              <a:t>[row], </a:t>
            </a:r>
            <a:br>
              <a:rPr lang="en-US" sz="2000" dirty="0" smtClean="0">
                <a:latin typeface="Consolas" panose="020B0609020204030204" pitchFamily="49" charset="0"/>
              </a:rPr>
            </a:br>
            <a:r>
              <a:rPr lang="en-US" sz="2000" dirty="0" smtClean="0">
                <a:latin typeface="Consolas" panose="020B0609020204030204" pitchFamily="49" charset="0"/>
              </a:rPr>
              <a:t>              (</a:t>
            </a:r>
            <a:r>
              <a:rPr lang="en-US" sz="2000" dirty="0" err="1" smtClean="0">
                <a:solidFill>
                  <a:srgbClr val="2B91AF"/>
                </a:solidFill>
                <a:latin typeface="Consolas" panose="020B0609020204030204" pitchFamily="49" charset="0"/>
              </a:rPr>
              <a:t>size_t</a:t>
            </a:r>
            <a:r>
              <a:rPr lang="en-US" sz="2000" dirty="0" smtClean="0">
                <a:latin typeface="Consolas" panose="020B0609020204030204" pitchFamily="49" charset="0"/>
              </a:rPr>
              <a:t>) (width * </a:t>
            </a:r>
            <a:r>
              <a:rPr lang="en-US" sz="2000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sizeof</a:t>
            </a:r>
            <a:r>
              <a:rPr lang="en-US" sz="2000" dirty="0" smtClean="0">
                <a:latin typeface="Consolas" panose="020B0609020204030204" pitchFamily="49" charset="0"/>
              </a:rPr>
              <a:t>(</a:t>
            </a:r>
            <a:r>
              <a:rPr lang="en-US" sz="2000" dirty="0" smtClean="0">
                <a:solidFill>
                  <a:srgbClr val="6F008A"/>
                </a:solidFill>
                <a:latin typeface="Consolas" panose="020B0609020204030204" pitchFamily="49" charset="0"/>
              </a:rPr>
              <a:t>JSAMPLE</a:t>
            </a:r>
            <a:r>
              <a:rPr lang="en-US" sz="2000" dirty="0" smtClean="0">
                <a:latin typeface="Consolas" panose="020B0609020204030204" pitchFamily="49" charset="0"/>
              </a:rPr>
              <a:t>)));</a:t>
            </a:r>
          </a:p>
          <a:p>
            <a:pPr marL="0" indent="0">
              <a:buNone/>
            </a:pPr>
            <a:r>
              <a:rPr lang="en-US" sz="2000" dirty="0" smtClean="0">
                <a:latin typeface="Consolas" panose="020B0609020204030204" pitchFamily="49" charset="0"/>
              </a:rPr>
              <a:t>    .... 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 smtClean="0">
                <a:latin typeface="Consolas" panose="020B0609020204030204" pitchFamily="49" charset="0"/>
              </a:rPr>
              <a:t> }</a:t>
            </a:r>
          </a:p>
          <a:p>
            <a:pPr marL="0" indent="0">
              <a:buNone/>
            </a:pPr>
            <a:r>
              <a:rPr lang="en-US" sz="2000" dirty="0" smtClean="0">
                <a:latin typeface="Consolas" panose="020B0609020204030204" pitchFamily="49" charset="0"/>
              </a:rPr>
              <a:t>  ....</a:t>
            </a:r>
          </a:p>
          <a:p>
            <a:pPr marL="0" indent="0">
              <a:buNone/>
            </a:pPr>
            <a:r>
              <a:rPr lang="en-US" sz="2000" dirty="0" smtClean="0">
                <a:latin typeface="Consolas" panose="020B0609020204030204" pitchFamily="49" charset="0"/>
              </a:rPr>
              <a:t>}</a:t>
            </a:r>
            <a:endParaRPr lang="ru-RU" sz="20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84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5"/>
          <p:cNvPicPr preferRelativeResize="0"/>
          <p:nvPr/>
        </p:nvPicPr>
        <p:blipFill rotWithShape="1">
          <a:blip r:embed="rId3">
            <a:alphaModFix/>
          </a:blip>
          <a:srcRect t="55609" b="39146"/>
          <a:stretch/>
        </p:blipFill>
        <p:spPr>
          <a:xfrm rot="10800000">
            <a:off x="1500" y="6498376"/>
            <a:ext cx="9144000" cy="359624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5"/>
          <p:cNvSpPr txBox="1"/>
          <p:nvPr/>
        </p:nvSpPr>
        <p:spPr>
          <a:xfrm>
            <a:off x="786024" y="346591"/>
            <a:ext cx="8050847" cy="7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US" sz="3200" dirty="0"/>
              <a:t>CVE-2017-15232</a:t>
            </a:r>
            <a:endParaRPr sz="3200" dirty="0"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87" name="Google Shape;87;p15"/>
          <p:cNvSpPr/>
          <p:nvPr/>
        </p:nvSpPr>
        <p:spPr>
          <a:xfrm>
            <a:off x="8341556" y="6258091"/>
            <a:ext cx="464700" cy="46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5"/>
          <p:cNvSpPr txBox="1"/>
          <p:nvPr/>
        </p:nvSpPr>
        <p:spPr>
          <a:xfrm>
            <a:off x="8372173" y="6273875"/>
            <a:ext cx="464700" cy="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600" dirty="0" smtClean="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21</a:t>
            </a:r>
            <a:endParaRPr sz="1600" dirty="0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89" name="Google Shape;89;p15"/>
          <p:cNvSpPr txBox="1"/>
          <p:nvPr/>
        </p:nvSpPr>
        <p:spPr>
          <a:xfrm>
            <a:off x="351997" y="6483591"/>
            <a:ext cx="5009100" cy="5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ru" sz="12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CoreHard.</a:t>
            </a:r>
            <a:r>
              <a:rPr lang="ru" sz="12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ru-RU" sz="1200" dirty="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Информационная безопасность и разработка ПО</a:t>
            </a:r>
            <a:endParaRPr sz="1200" dirty="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51997" y="1542262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000" dirty="0" smtClean="0">
                <a:solidFill>
                  <a:srgbClr val="6F008A"/>
                </a:solidFill>
                <a:latin typeface="Consolas" panose="020B0609020204030204" pitchFamily="49" charset="0"/>
              </a:rPr>
              <a:t>METHODDEF</a:t>
            </a:r>
            <a:r>
              <a:rPr lang="en-US" sz="2000" dirty="0" smtClean="0">
                <a:latin typeface="Consolas" panose="020B0609020204030204" pitchFamily="49" charset="0"/>
              </a:rPr>
              <a:t>(</a:t>
            </a:r>
            <a:r>
              <a:rPr lang="en-US" sz="20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2000" dirty="0" smtClean="0">
                <a:latin typeface="Consolas" panose="020B0609020204030204" pitchFamily="49" charset="0"/>
              </a:rPr>
              <a:t>) </a:t>
            </a:r>
            <a:r>
              <a:rPr lang="en-US" sz="2000" dirty="0" err="1" smtClean="0">
                <a:latin typeface="Consolas" panose="020B0609020204030204" pitchFamily="49" charset="0"/>
              </a:rPr>
              <a:t>quantize_ord_dither</a:t>
            </a:r>
            <a:r>
              <a:rPr lang="en-US" sz="2000" dirty="0" smtClean="0">
                <a:latin typeface="Consolas" panose="020B0609020204030204" pitchFamily="49" charset="0"/>
              </a:rPr>
              <a:t> (...., </a:t>
            </a:r>
            <a:br>
              <a:rPr lang="en-US" sz="2000" dirty="0" smtClean="0">
                <a:latin typeface="Consolas" panose="020B0609020204030204" pitchFamily="49" charset="0"/>
              </a:rPr>
            </a:br>
            <a:r>
              <a:rPr lang="en-US" sz="2000" dirty="0" smtClean="0">
                <a:latin typeface="Consolas" panose="020B0609020204030204" pitchFamily="49" charset="0"/>
              </a:rPr>
              <a:t>                                     </a:t>
            </a:r>
            <a:r>
              <a:rPr lang="en-US" sz="2000" dirty="0" smtClean="0">
                <a:solidFill>
                  <a:srgbClr val="6F008A"/>
                </a:solidFill>
                <a:latin typeface="Consolas" panose="020B0609020204030204" pitchFamily="49" charset="0"/>
              </a:rPr>
              <a:t>JSAMPARRAY</a:t>
            </a:r>
            <a:r>
              <a:rPr lang="en-US" sz="2000" dirty="0" smtClean="0">
                <a:latin typeface="Consolas" panose="020B0609020204030204" pitchFamily="49" charset="0"/>
              </a:rPr>
              <a:t> </a:t>
            </a:r>
            <a:r>
              <a:rPr lang="en-US" sz="2000" dirty="0" err="1" smtClean="0">
                <a:latin typeface="Consolas" panose="020B0609020204030204" pitchFamily="49" charset="0"/>
              </a:rPr>
              <a:t>output_buf</a:t>
            </a:r>
            <a:r>
              <a:rPr lang="en-US" sz="2000" dirty="0" smtClean="0">
                <a:latin typeface="Consolas" panose="020B0609020204030204" pitchFamily="49" charset="0"/>
              </a:rPr>
              <a:t>,</a:t>
            </a:r>
            <a:br>
              <a:rPr lang="en-US" sz="2000" dirty="0" smtClean="0">
                <a:latin typeface="Consolas" panose="020B0609020204030204" pitchFamily="49" charset="0"/>
              </a:rPr>
            </a:br>
            <a:r>
              <a:rPr lang="en-US" sz="2000" dirty="0" smtClean="0">
                <a:latin typeface="Consolas" panose="020B0609020204030204" pitchFamily="49" charset="0"/>
              </a:rPr>
              <a:t>                                     </a:t>
            </a:r>
            <a:r>
              <a:rPr lang="en-US" sz="20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2000" dirty="0" smtClean="0">
                <a:latin typeface="Consolas" panose="020B0609020204030204" pitchFamily="49" charset="0"/>
              </a:rPr>
              <a:t> </a:t>
            </a:r>
            <a:r>
              <a:rPr lang="en-US" sz="2000" dirty="0" err="1" smtClean="0">
                <a:latin typeface="Consolas" panose="020B0609020204030204" pitchFamily="49" charset="0"/>
              </a:rPr>
              <a:t>num_rows</a:t>
            </a:r>
            <a:r>
              <a:rPr lang="en-US" sz="2000" dirty="0" smtClean="0">
                <a:latin typeface="Consolas" panose="020B0609020204030204" pitchFamily="49" charset="0"/>
              </a:rPr>
              <a:t>) {</a:t>
            </a:r>
          </a:p>
          <a:p>
            <a:pPr marL="0" indent="0">
              <a:buFont typeface="Arial"/>
              <a:buNone/>
            </a:pPr>
            <a:r>
              <a:rPr lang="en-US" sz="2000" dirty="0" smtClean="0">
                <a:latin typeface="Consolas" panose="020B0609020204030204" pitchFamily="49" charset="0"/>
              </a:rPr>
              <a:t> 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....</a:t>
            </a:r>
          </a:p>
          <a:p>
            <a:pPr marL="0" indent="0">
              <a:buFont typeface="Arial"/>
              <a:buNone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  for (row = 0; row &lt; </a:t>
            </a:r>
            <a:r>
              <a:rPr lang="en-US" sz="2000" dirty="0" err="1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num_rows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; row++) {</a:t>
            </a:r>
          </a:p>
          <a:p>
            <a:pPr marL="0" indent="0">
              <a:buFont typeface="Arial"/>
              <a:buNone/>
            </a:pPr>
            <a:r>
              <a:rPr lang="en-US" sz="2000" dirty="0" smtClean="0">
                <a:latin typeface="Consolas" panose="020B0609020204030204" pitchFamily="49" charset="0"/>
              </a:rPr>
              <a:t>    </a:t>
            </a:r>
            <a:r>
              <a:rPr lang="en-US" sz="2000" dirty="0" err="1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jzero_far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((void *) </a:t>
            </a:r>
            <a:r>
              <a:rPr lang="en-US" sz="2000" dirty="0" err="1" smtClean="0">
                <a:latin typeface="Consolas" panose="020B0609020204030204" pitchFamily="49" charset="0"/>
              </a:rPr>
              <a:t>output_buf</a:t>
            </a:r>
            <a:r>
              <a:rPr lang="en-US" sz="2000" dirty="0" smtClean="0">
                <a:latin typeface="Consolas" panose="020B0609020204030204" pitchFamily="49" charset="0"/>
              </a:rPr>
              <a:t>[row], </a:t>
            </a:r>
            <a:br>
              <a:rPr lang="en-US" sz="2000" dirty="0" smtClean="0">
                <a:latin typeface="Consolas" panose="020B0609020204030204" pitchFamily="49" charset="0"/>
              </a:rPr>
            </a:br>
            <a:r>
              <a:rPr lang="en-US" sz="2000" dirty="0" smtClean="0">
                <a:latin typeface="Consolas" panose="020B0609020204030204" pitchFamily="49" charset="0"/>
              </a:rPr>
              <a:t>             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(</a:t>
            </a:r>
            <a:r>
              <a:rPr lang="en-US" sz="2000" dirty="0" err="1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size_t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) (width * </a:t>
            </a:r>
            <a:r>
              <a:rPr lang="en-US" sz="2000" dirty="0" err="1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sizeof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(JSAMPLE)));</a:t>
            </a:r>
          </a:p>
          <a:p>
            <a:pPr marL="0" indent="0">
              <a:buFont typeface="Arial"/>
              <a:buNone/>
            </a:pPr>
            <a:r>
              <a:rPr lang="en-US" sz="2000" dirty="0" smtClean="0">
                <a:latin typeface="Consolas" panose="020B0609020204030204" pitchFamily="49" charset="0"/>
              </a:rPr>
              <a:t>   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.... </a:t>
            </a:r>
          </a:p>
          <a:p>
            <a:pPr marL="0" indent="0">
              <a:buFont typeface="Arial"/>
              <a:buNone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  }</a:t>
            </a:r>
          </a:p>
          <a:p>
            <a:pPr marL="0" indent="0">
              <a:buFont typeface="Arial"/>
              <a:buNone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  ....</a:t>
            </a:r>
          </a:p>
          <a:p>
            <a:pPr marL="0" indent="0">
              <a:buFont typeface="Arial"/>
              <a:buNone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}</a:t>
            </a:r>
            <a:endParaRPr lang="ru-RU" sz="2000" dirty="0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4828703" y="3287870"/>
            <a:ext cx="2136370" cy="14962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044197" y="3006612"/>
            <a:ext cx="150791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 smtClean="0"/>
              <a:t>null pointer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57404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5"/>
          <p:cNvPicPr preferRelativeResize="0"/>
          <p:nvPr/>
        </p:nvPicPr>
        <p:blipFill rotWithShape="1">
          <a:blip r:embed="rId3">
            <a:alphaModFix/>
          </a:blip>
          <a:srcRect t="55609" b="39146"/>
          <a:stretch/>
        </p:blipFill>
        <p:spPr>
          <a:xfrm rot="10800000">
            <a:off x="1500" y="6498376"/>
            <a:ext cx="9144000" cy="359624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5"/>
          <p:cNvSpPr txBox="1"/>
          <p:nvPr/>
        </p:nvSpPr>
        <p:spPr>
          <a:xfrm>
            <a:off x="786024" y="346591"/>
            <a:ext cx="8050847" cy="7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US" sz="3200" dirty="0"/>
              <a:t>CVE-2017-15232</a:t>
            </a:r>
            <a:endParaRPr sz="3200" dirty="0"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87" name="Google Shape;87;p15"/>
          <p:cNvSpPr/>
          <p:nvPr/>
        </p:nvSpPr>
        <p:spPr>
          <a:xfrm>
            <a:off x="8341556" y="6258091"/>
            <a:ext cx="464700" cy="46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5"/>
          <p:cNvSpPr txBox="1"/>
          <p:nvPr/>
        </p:nvSpPr>
        <p:spPr>
          <a:xfrm>
            <a:off x="8372173" y="6273875"/>
            <a:ext cx="464700" cy="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600" dirty="0" smtClean="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22</a:t>
            </a:r>
            <a:endParaRPr sz="1600" dirty="0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89" name="Google Shape;89;p15"/>
          <p:cNvSpPr txBox="1"/>
          <p:nvPr/>
        </p:nvSpPr>
        <p:spPr>
          <a:xfrm>
            <a:off x="351997" y="6483591"/>
            <a:ext cx="5009100" cy="5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ru" sz="12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CoreHard.</a:t>
            </a:r>
            <a:r>
              <a:rPr lang="ru" sz="12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ru-RU" sz="1200" dirty="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Информационная безопасность и разработка ПО</a:t>
            </a:r>
            <a:endParaRPr sz="1200" dirty="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51997" y="1528614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000" dirty="0" smtClean="0">
                <a:solidFill>
                  <a:srgbClr val="6F008A"/>
                </a:solidFill>
                <a:latin typeface="Consolas" panose="020B0609020204030204" pitchFamily="49" charset="0"/>
              </a:rPr>
              <a:t>METHODDEF</a:t>
            </a:r>
            <a:r>
              <a:rPr lang="en-US" sz="2000" dirty="0" smtClean="0">
                <a:latin typeface="Consolas" panose="020B0609020204030204" pitchFamily="49" charset="0"/>
              </a:rPr>
              <a:t>(</a:t>
            </a:r>
            <a:r>
              <a:rPr lang="en-US" sz="20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2000" dirty="0" smtClean="0">
                <a:latin typeface="Consolas" panose="020B0609020204030204" pitchFamily="49" charset="0"/>
              </a:rPr>
              <a:t>) </a:t>
            </a:r>
            <a:r>
              <a:rPr lang="en-US" sz="2000" dirty="0" err="1" smtClean="0">
                <a:latin typeface="Consolas" panose="020B0609020204030204" pitchFamily="49" charset="0"/>
              </a:rPr>
              <a:t>quantize_ord_dither</a:t>
            </a:r>
            <a:r>
              <a:rPr lang="en-US" sz="2000" dirty="0" smtClean="0">
                <a:latin typeface="Consolas" panose="020B0609020204030204" pitchFamily="49" charset="0"/>
              </a:rPr>
              <a:t> (...., </a:t>
            </a:r>
            <a:br>
              <a:rPr lang="en-US" sz="2000" dirty="0" smtClean="0">
                <a:latin typeface="Consolas" panose="020B0609020204030204" pitchFamily="49" charset="0"/>
              </a:rPr>
            </a:br>
            <a:r>
              <a:rPr lang="en-US" sz="2000" dirty="0" smtClean="0">
                <a:latin typeface="Consolas" panose="020B0609020204030204" pitchFamily="49" charset="0"/>
              </a:rPr>
              <a:t>                                     </a:t>
            </a:r>
            <a:r>
              <a:rPr lang="en-US" sz="2000" dirty="0" smtClean="0">
                <a:solidFill>
                  <a:srgbClr val="6F008A"/>
                </a:solidFill>
                <a:latin typeface="Consolas" panose="020B0609020204030204" pitchFamily="49" charset="0"/>
              </a:rPr>
              <a:t>JSAMPARRAY</a:t>
            </a:r>
            <a:r>
              <a:rPr lang="en-US" sz="2000" dirty="0" smtClean="0">
                <a:latin typeface="Consolas" panose="020B0609020204030204" pitchFamily="49" charset="0"/>
              </a:rPr>
              <a:t> </a:t>
            </a:r>
            <a:r>
              <a:rPr lang="en-US" sz="2000" dirty="0" err="1" smtClean="0">
                <a:latin typeface="Consolas" panose="020B0609020204030204" pitchFamily="49" charset="0"/>
              </a:rPr>
              <a:t>output_buf</a:t>
            </a:r>
            <a:r>
              <a:rPr lang="en-US" sz="2000" dirty="0" smtClean="0">
                <a:latin typeface="Consolas" panose="020B0609020204030204" pitchFamily="49" charset="0"/>
              </a:rPr>
              <a:t>,</a:t>
            </a:r>
            <a:br>
              <a:rPr lang="en-US" sz="2000" dirty="0" smtClean="0">
                <a:latin typeface="Consolas" panose="020B0609020204030204" pitchFamily="49" charset="0"/>
              </a:rPr>
            </a:br>
            <a:r>
              <a:rPr lang="en-US" sz="2000" dirty="0" smtClean="0">
                <a:latin typeface="Consolas" panose="020B0609020204030204" pitchFamily="49" charset="0"/>
              </a:rPr>
              <a:t>                                     </a:t>
            </a:r>
            <a:r>
              <a:rPr lang="en-US" sz="20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2000" dirty="0" smtClean="0">
                <a:latin typeface="Consolas" panose="020B0609020204030204" pitchFamily="49" charset="0"/>
              </a:rPr>
              <a:t> </a:t>
            </a:r>
            <a:r>
              <a:rPr lang="en-US" sz="2000" dirty="0" err="1" smtClean="0">
                <a:latin typeface="Consolas" panose="020B0609020204030204" pitchFamily="49" charset="0"/>
              </a:rPr>
              <a:t>num_rows</a:t>
            </a:r>
            <a:r>
              <a:rPr lang="en-US" sz="2000" dirty="0" smtClean="0">
                <a:latin typeface="Consolas" panose="020B0609020204030204" pitchFamily="49" charset="0"/>
              </a:rPr>
              <a:t>) {</a:t>
            </a:r>
          </a:p>
          <a:p>
            <a:pPr marL="0" indent="0">
              <a:buFont typeface="Arial"/>
              <a:buNone/>
            </a:pPr>
            <a:r>
              <a:rPr lang="en-US" sz="2000" dirty="0" smtClean="0">
                <a:latin typeface="Consolas" panose="020B0609020204030204" pitchFamily="49" charset="0"/>
              </a:rPr>
              <a:t>  ....</a:t>
            </a:r>
          </a:p>
          <a:p>
            <a:pPr marL="0" indent="0">
              <a:buFont typeface="Arial"/>
              <a:buNone/>
            </a:pPr>
            <a:r>
              <a:rPr lang="en-US" sz="2000" dirty="0" smtClean="0">
                <a:latin typeface="Consolas" panose="020B0609020204030204" pitchFamily="49" charset="0"/>
              </a:rPr>
              <a:t>  </a:t>
            </a:r>
            <a:r>
              <a:rPr lang="en-US" sz="20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sz="2000" dirty="0" smtClean="0">
                <a:latin typeface="Consolas" panose="020B0609020204030204" pitchFamily="49" charset="0"/>
              </a:rPr>
              <a:t> (</a:t>
            </a:r>
            <a:r>
              <a:rPr lang="en-US" sz="2000" dirty="0" err="1" smtClean="0">
                <a:latin typeface="Consolas" panose="020B0609020204030204" pitchFamily="49" charset="0"/>
              </a:rPr>
              <a:t>output_buf</a:t>
            </a:r>
            <a:r>
              <a:rPr lang="en-US" sz="2000" dirty="0" smtClean="0">
                <a:latin typeface="Consolas" panose="020B0609020204030204" pitchFamily="49" charset="0"/>
              </a:rPr>
              <a:t> == </a:t>
            </a:r>
            <a:r>
              <a:rPr lang="en-US" sz="2000" dirty="0" smtClean="0">
                <a:solidFill>
                  <a:srgbClr val="6F008A"/>
                </a:solidFill>
                <a:latin typeface="Consolas" panose="020B0609020204030204" pitchFamily="49" charset="0"/>
              </a:rPr>
              <a:t>NULL</a:t>
            </a:r>
            <a:r>
              <a:rPr lang="en-US" sz="2000" dirty="0" smtClean="0">
                <a:latin typeface="Consolas" panose="020B0609020204030204" pitchFamily="49" charset="0"/>
              </a:rPr>
              <a:t> &amp;&amp; </a:t>
            </a:r>
            <a:r>
              <a:rPr lang="en-US" sz="2000" dirty="0" err="1" smtClean="0">
                <a:latin typeface="Consolas" panose="020B0609020204030204" pitchFamily="49" charset="0"/>
              </a:rPr>
              <a:t>num_rows</a:t>
            </a:r>
            <a:r>
              <a:rPr lang="en-US" sz="2000" dirty="0" smtClean="0">
                <a:latin typeface="Consolas" panose="020B0609020204030204" pitchFamily="49" charset="0"/>
              </a:rPr>
              <a:t>) {</a:t>
            </a:r>
          </a:p>
          <a:p>
            <a:pPr marL="0" indent="0">
              <a:buFont typeface="Arial"/>
              <a:buNone/>
            </a:pPr>
            <a:r>
              <a:rPr lang="en-US" sz="2000" dirty="0" smtClean="0">
                <a:latin typeface="Consolas" panose="020B0609020204030204" pitchFamily="49" charset="0"/>
              </a:rPr>
              <a:t>    </a:t>
            </a:r>
            <a:r>
              <a:rPr lang="en-US" sz="2000" dirty="0" smtClean="0">
                <a:solidFill>
                  <a:srgbClr val="6F008A"/>
                </a:solidFill>
                <a:latin typeface="Consolas" panose="020B0609020204030204" pitchFamily="49" charset="0"/>
              </a:rPr>
              <a:t>ERREXIT</a:t>
            </a:r>
            <a:r>
              <a:rPr lang="en-US" sz="2000" dirty="0" smtClean="0">
                <a:latin typeface="Consolas" panose="020B0609020204030204" pitchFamily="49" charset="0"/>
              </a:rPr>
              <a:t>(</a:t>
            </a:r>
            <a:r>
              <a:rPr lang="en-US" sz="2000" dirty="0" err="1" smtClean="0">
                <a:latin typeface="Consolas" panose="020B0609020204030204" pitchFamily="49" charset="0"/>
              </a:rPr>
              <a:t>cinfo</a:t>
            </a:r>
            <a:r>
              <a:rPr lang="en-US" sz="2000" dirty="0" smtClean="0">
                <a:latin typeface="Consolas" panose="020B0609020204030204" pitchFamily="49" charset="0"/>
              </a:rPr>
              <a:t>, </a:t>
            </a:r>
            <a:r>
              <a:rPr lang="en-US" sz="2000" dirty="0" smtClean="0">
                <a:solidFill>
                  <a:srgbClr val="6F008A"/>
                </a:solidFill>
                <a:latin typeface="Consolas" panose="020B0609020204030204" pitchFamily="49" charset="0"/>
              </a:rPr>
              <a:t>JERR_BAD_PARAM</a:t>
            </a:r>
            <a:r>
              <a:rPr lang="en-US" sz="2000" dirty="0" smtClean="0">
                <a:latin typeface="Consolas" panose="020B0609020204030204" pitchFamily="49" charset="0"/>
              </a:rPr>
              <a:t>);</a:t>
            </a:r>
          </a:p>
          <a:p>
            <a:pPr marL="0" indent="0">
              <a:buFont typeface="Arial"/>
              <a:buNone/>
            </a:pPr>
            <a:r>
              <a:rPr lang="en-US" sz="2000" dirty="0" smtClean="0">
                <a:latin typeface="Consolas" panose="020B0609020204030204" pitchFamily="49" charset="0"/>
              </a:rPr>
              <a:t>  }</a:t>
            </a:r>
          </a:p>
          <a:p>
            <a:pPr marL="0" indent="0">
              <a:buFont typeface="Arial"/>
              <a:buNone/>
            </a:pPr>
            <a:r>
              <a:rPr lang="en-US" sz="2000" dirty="0" smtClean="0">
                <a:latin typeface="Consolas" panose="020B0609020204030204" pitchFamily="49" charset="0"/>
              </a:rPr>
              <a:t> 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for (row = 0; row &lt; </a:t>
            </a:r>
            <a:r>
              <a:rPr lang="en-US" sz="2000" dirty="0" err="1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num_rows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; row++) {</a:t>
            </a:r>
          </a:p>
          <a:p>
            <a:pPr marL="0" indent="0">
              <a:buFont typeface="Arial"/>
              <a:buNone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    </a:t>
            </a:r>
            <a:r>
              <a:rPr lang="en-US" sz="2000" dirty="0" err="1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jzero_far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((void *) </a:t>
            </a:r>
            <a:r>
              <a:rPr lang="en-US" sz="2000" dirty="0" err="1" smtClean="0">
                <a:latin typeface="Consolas" panose="020B0609020204030204" pitchFamily="49" charset="0"/>
              </a:rPr>
              <a:t>output_buf</a:t>
            </a:r>
            <a:r>
              <a:rPr lang="en-US" sz="2000" dirty="0" smtClean="0">
                <a:latin typeface="Consolas" panose="020B0609020204030204" pitchFamily="49" charset="0"/>
              </a:rPr>
              <a:t>[row]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, </a:t>
            </a:r>
            <a:b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</a:b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              (</a:t>
            </a:r>
            <a:r>
              <a:rPr lang="en-US" sz="2000" dirty="0" err="1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size_t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) (width * </a:t>
            </a:r>
            <a:r>
              <a:rPr lang="en-US" sz="2000" dirty="0" err="1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sizeof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(JSAMPLE)));</a:t>
            </a:r>
          </a:p>
          <a:p>
            <a:pPr marL="0" indent="0">
              <a:buFont typeface="Arial"/>
              <a:buNone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  ....</a:t>
            </a:r>
          </a:p>
          <a:p>
            <a:pPr marL="0" indent="0">
              <a:buFont typeface="Arial"/>
              <a:buNone/>
            </a:pPr>
            <a:r>
              <a:rPr lang="en-US" sz="2000" dirty="0" smtClean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13" name="Right Brace 12"/>
          <p:cNvSpPr/>
          <p:nvPr/>
        </p:nvSpPr>
        <p:spPr>
          <a:xfrm>
            <a:off x="5919919" y="2976205"/>
            <a:ext cx="324196" cy="1022465"/>
          </a:xfrm>
          <a:prstGeom prst="rightBrace">
            <a:avLst>
              <a:gd name="adj1" fmla="val 61224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6643125" y="3483281"/>
            <a:ext cx="1729048" cy="831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8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5"/>
          <p:cNvPicPr preferRelativeResize="0"/>
          <p:nvPr/>
        </p:nvPicPr>
        <p:blipFill rotWithShape="1">
          <a:blip r:embed="rId3">
            <a:alphaModFix/>
          </a:blip>
          <a:srcRect t="55609" b="39146"/>
          <a:stretch/>
        </p:blipFill>
        <p:spPr>
          <a:xfrm rot="10800000">
            <a:off x="1500" y="6498376"/>
            <a:ext cx="9144000" cy="359624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5"/>
          <p:cNvSpPr txBox="1"/>
          <p:nvPr/>
        </p:nvSpPr>
        <p:spPr>
          <a:xfrm>
            <a:off x="786024" y="346591"/>
            <a:ext cx="8050847" cy="7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US" sz="3200" dirty="0"/>
              <a:t>CVE-2015-8617</a:t>
            </a:r>
            <a:endParaRPr sz="3200" dirty="0"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87" name="Google Shape;87;p15"/>
          <p:cNvSpPr/>
          <p:nvPr/>
        </p:nvSpPr>
        <p:spPr>
          <a:xfrm>
            <a:off x="8341556" y="6258091"/>
            <a:ext cx="464700" cy="46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5"/>
          <p:cNvSpPr txBox="1"/>
          <p:nvPr/>
        </p:nvSpPr>
        <p:spPr>
          <a:xfrm>
            <a:off x="8372173" y="6273875"/>
            <a:ext cx="464700" cy="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600" dirty="0" smtClean="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23</a:t>
            </a:r>
            <a:endParaRPr sz="1600" dirty="0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89" name="Google Shape;89;p15"/>
          <p:cNvSpPr txBox="1"/>
          <p:nvPr/>
        </p:nvSpPr>
        <p:spPr>
          <a:xfrm>
            <a:off x="351997" y="6483591"/>
            <a:ext cx="5009100" cy="5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ru" sz="12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CoreHard.</a:t>
            </a:r>
            <a:r>
              <a:rPr lang="ru" sz="12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ru-RU" sz="1200" dirty="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Информационная безопасность и разработка ПО</a:t>
            </a:r>
            <a:endParaRPr sz="1200" dirty="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51997" y="137548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0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static</a:t>
            </a:r>
            <a:r>
              <a:rPr lang="en-US" sz="2000" dirty="0" smtClean="0">
                <a:latin typeface="Consolas" panose="020B0609020204030204" pitchFamily="49" charset="0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2000" dirty="0" smtClean="0">
                <a:latin typeface="Consolas" panose="020B0609020204030204" pitchFamily="49" charset="0"/>
              </a:rPr>
              <a:t> </a:t>
            </a:r>
            <a:r>
              <a:rPr lang="en-US" sz="2000" dirty="0" err="1" smtClean="0">
                <a:latin typeface="Consolas" panose="020B0609020204030204" pitchFamily="49" charset="0"/>
              </a:rPr>
              <a:t>zend_throw_or_error</a:t>
            </a:r>
            <a:r>
              <a:rPr lang="en-US" sz="2000" dirty="0" smtClean="0">
                <a:latin typeface="Consolas" panose="020B0609020204030204" pitchFamily="49" charset="0"/>
              </a:rPr>
              <a:t>(</a:t>
            </a:r>
            <a:r>
              <a:rPr lang="en-US" sz="20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2000" dirty="0" smtClean="0">
                <a:latin typeface="Consolas" panose="020B0609020204030204" pitchFamily="49" charset="0"/>
              </a:rPr>
              <a:t> </a:t>
            </a:r>
            <a:r>
              <a:rPr lang="en-US" sz="2000" dirty="0" err="1" smtClean="0">
                <a:latin typeface="Consolas" panose="020B0609020204030204" pitchFamily="49" charset="0"/>
              </a:rPr>
              <a:t>fetch_type</a:t>
            </a:r>
            <a:r>
              <a:rPr lang="en-US" sz="2000" dirty="0" smtClean="0">
                <a:latin typeface="Consolas" panose="020B0609020204030204" pitchFamily="49" charset="0"/>
              </a:rPr>
              <a:t>,</a:t>
            </a:r>
            <a:br>
              <a:rPr lang="en-US" sz="2000" dirty="0" smtClean="0">
                <a:latin typeface="Consolas" panose="020B0609020204030204" pitchFamily="49" charset="0"/>
              </a:rPr>
            </a:br>
            <a:r>
              <a:rPr lang="en-US" sz="2000" dirty="0" smtClean="0">
                <a:latin typeface="Consolas" panose="020B0609020204030204" pitchFamily="49" charset="0"/>
              </a:rPr>
              <a:t>                              </a:t>
            </a:r>
            <a:r>
              <a:rPr lang="en-US" sz="2000" dirty="0" err="1" smtClean="0">
                <a:solidFill>
                  <a:srgbClr val="2B91AF"/>
                </a:solidFill>
                <a:latin typeface="Consolas" panose="020B0609020204030204" pitchFamily="49" charset="0"/>
              </a:rPr>
              <a:t>zend_class_entry</a:t>
            </a:r>
            <a:r>
              <a:rPr lang="en-US" sz="2000" dirty="0" smtClean="0">
                <a:latin typeface="Consolas" panose="020B0609020204030204" pitchFamily="49" charset="0"/>
              </a:rPr>
              <a:t> *</a:t>
            </a:r>
            <a:r>
              <a:rPr lang="en-US" sz="2000" dirty="0" err="1" smtClean="0">
                <a:latin typeface="Consolas" panose="020B0609020204030204" pitchFamily="49" charset="0"/>
              </a:rPr>
              <a:t>exception_ce</a:t>
            </a:r>
            <a:r>
              <a:rPr lang="en-US" sz="2000" dirty="0" smtClean="0">
                <a:latin typeface="Consolas" panose="020B0609020204030204" pitchFamily="49" charset="0"/>
              </a:rPr>
              <a:t>, </a:t>
            </a:r>
            <a:br>
              <a:rPr lang="en-US" sz="2000" dirty="0" smtClean="0">
                <a:latin typeface="Consolas" panose="020B0609020204030204" pitchFamily="49" charset="0"/>
              </a:rPr>
            </a:br>
            <a:r>
              <a:rPr lang="en-US" sz="2000" dirty="0" smtClean="0">
                <a:latin typeface="Consolas" panose="020B0609020204030204" pitchFamily="49" charset="0"/>
              </a:rPr>
              <a:t>                              </a:t>
            </a:r>
            <a:r>
              <a:rPr lang="en-US" sz="2000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sz="20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 char </a:t>
            </a:r>
            <a:r>
              <a:rPr lang="en-US" sz="2000" dirty="0" smtClean="0">
                <a:latin typeface="Consolas" panose="020B0609020204030204" pitchFamily="49" charset="0"/>
              </a:rPr>
              <a:t>*format, ...) </a:t>
            </a:r>
            <a:r>
              <a:rPr lang="ru-RU" sz="2000" dirty="0" smtClean="0">
                <a:latin typeface="Consolas" panose="020B0609020204030204" pitchFamily="49" charset="0"/>
              </a:rPr>
              <a:t>{</a:t>
            </a:r>
          </a:p>
          <a:p>
            <a:pPr marL="0" indent="0">
              <a:buFont typeface="Arial"/>
              <a:buNone/>
            </a:pPr>
            <a:r>
              <a:rPr lang="ru-RU" sz="2000" dirty="0" smtClean="0">
                <a:latin typeface="Consolas" panose="020B0609020204030204" pitchFamily="49" charset="0"/>
              </a:rPr>
              <a:t>  ....</a:t>
            </a:r>
          </a:p>
          <a:p>
            <a:pPr marL="0" indent="0">
              <a:buFont typeface="Arial"/>
              <a:buNone/>
            </a:pPr>
            <a:r>
              <a:rPr lang="en-US" sz="2000" dirty="0" smtClean="0">
                <a:latin typeface="Consolas" panose="020B0609020204030204" pitchFamily="49" charset="0"/>
              </a:rPr>
              <a:t>  </a:t>
            </a:r>
            <a:r>
              <a:rPr lang="en-US" sz="20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sz="2000" dirty="0" smtClean="0">
                <a:latin typeface="Consolas" panose="020B0609020204030204" pitchFamily="49" charset="0"/>
              </a:rPr>
              <a:t> (</a:t>
            </a:r>
            <a:r>
              <a:rPr lang="en-US" sz="2000" dirty="0" err="1" smtClean="0">
                <a:latin typeface="Consolas" panose="020B0609020204030204" pitchFamily="49" charset="0"/>
              </a:rPr>
              <a:t>fetch_type</a:t>
            </a:r>
            <a:r>
              <a:rPr lang="en-US" sz="2000" dirty="0" smtClean="0">
                <a:latin typeface="Consolas" panose="020B0609020204030204" pitchFamily="49" charset="0"/>
              </a:rPr>
              <a:t> &amp; </a:t>
            </a:r>
            <a:r>
              <a:rPr lang="en-US" sz="2000" dirty="0" smtClean="0">
                <a:solidFill>
                  <a:srgbClr val="6F008A"/>
                </a:solidFill>
                <a:latin typeface="Consolas" panose="020B0609020204030204" pitchFamily="49" charset="0"/>
              </a:rPr>
              <a:t>ZEND_FETCH_CLASS_EXCEPTION</a:t>
            </a:r>
            <a:r>
              <a:rPr lang="en-US" sz="2000" dirty="0" smtClean="0">
                <a:latin typeface="Consolas" panose="020B0609020204030204" pitchFamily="49" charset="0"/>
              </a:rPr>
              <a:t>) {</a:t>
            </a:r>
          </a:p>
          <a:p>
            <a:pPr marL="0" indent="0">
              <a:buFont typeface="Arial"/>
              <a:buNone/>
            </a:pPr>
            <a:r>
              <a:rPr lang="en-US" sz="2000" dirty="0" smtClean="0">
                <a:latin typeface="Consolas" panose="020B0609020204030204" pitchFamily="49" charset="0"/>
              </a:rPr>
              <a:t>    </a:t>
            </a:r>
            <a:r>
              <a:rPr lang="en-US" sz="2000" dirty="0" err="1" smtClean="0">
                <a:latin typeface="Consolas" panose="020B0609020204030204" pitchFamily="49" charset="0"/>
              </a:rPr>
              <a:t>zend_throw_error</a:t>
            </a:r>
            <a:r>
              <a:rPr lang="en-US" sz="2000" dirty="0" smtClean="0">
                <a:latin typeface="Consolas" panose="020B0609020204030204" pitchFamily="49" charset="0"/>
              </a:rPr>
              <a:t>(</a:t>
            </a:r>
            <a:r>
              <a:rPr lang="en-US" sz="2000" dirty="0" err="1" smtClean="0">
                <a:latin typeface="Consolas" panose="020B0609020204030204" pitchFamily="49" charset="0"/>
              </a:rPr>
              <a:t>exception_ce</a:t>
            </a:r>
            <a:r>
              <a:rPr lang="en-US" sz="2000" dirty="0" smtClean="0">
                <a:latin typeface="Consolas" panose="020B0609020204030204" pitchFamily="49" charset="0"/>
              </a:rPr>
              <a:t>, message);</a:t>
            </a:r>
          </a:p>
          <a:p>
            <a:pPr marL="0" indent="0">
              <a:buFont typeface="Arial"/>
              <a:buNone/>
            </a:pPr>
            <a:r>
              <a:rPr lang="en-US" sz="2000" dirty="0" smtClean="0">
                <a:latin typeface="Consolas" panose="020B0609020204030204" pitchFamily="49" charset="0"/>
              </a:rPr>
              <a:t>  } </a:t>
            </a:r>
            <a:r>
              <a:rPr lang="en-US" sz="20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else</a:t>
            </a:r>
            <a:r>
              <a:rPr lang="en-US" sz="2000" dirty="0" smtClean="0">
                <a:latin typeface="Consolas" panose="020B0609020204030204" pitchFamily="49" charset="0"/>
              </a:rPr>
              <a:t> {</a:t>
            </a:r>
          </a:p>
          <a:p>
            <a:pPr marL="0" indent="0">
              <a:buFont typeface="Arial"/>
              <a:buNone/>
            </a:pPr>
            <a:r>
              <a:rPr lang="en-US" sz="2000" dirty="0" smtClean="0">
                <a:latin typeface="Consolas" panose="020B0609020204030204" pitchFamily="49" charset="0"/>
              </a:rPr>
              <a:t>    </a:t>
            </a:r>
            <a:r>
              <a:rPr lang="en-US" sz="2000" dirty="0" err="1" smtClean="0">
                <a:latin typeface="Consolas" panose="020B0609020204030204" pitchFamily="49" charset="0"/>
              </a:rPr>
              <a:t>zend_error</a:t>
            </a:r>
            <a:r>
              <a:rPr lang="en-US" sz="2000" dirty="0" smtClean="0">
                <a:latin typeface="Consolas" panose="020B0609020204030204" pitchFamily="49" charset="0"/>
              </a:rPr>
              <a:t>(</a:t>
            </a:r>
            <a:r>
              <a:rPr lang="en-US" sz="2000" dirty="0" smtClean="0">
                <a:solidFill>
                  <a:srgbClr val="6F008A"/>
                </a:solidFill>
                <a:latin typeface="Consolas" panose="020B0609020204030204" pitchFamily="49" charset="0"/>
              </a:rPr>
              <a:t>E_ERROR</a:t>
            </a:r>
            <a:r>
              <a:rPr lang="en-US" sz="2000" dirty="0" smtClean="0">
                <a:latin typeface="Consolas" panose="020B0609020204030204" pitchFamily="49" charset="0"/>
              </a:rPr>
              <a:t>, </a:t>
            </a:r>
            <a:r>
              <a:rPr lang="en-US" sz="2000" dirty="0" smtClean="0">
                <a:solidFill>
                  <a:srgbClr val="A31515"/>
                </a:solidFill>
                <a:latin typeface="Consolas" panose="020B0609020204030204" pitchFamily="49" charset="0"/>
              </a:rPr>
              <a:t>"%s"</a:t>
            </a:r>
            <a:r>
              <a:rPr lang="en-US" sz="2000" dirty="0" smtClean="0">
                <a:latin typeface="Consolas" panose="020B0609020204030204" pitchFamily="49" charset="0"/>
              </a:rPr>
              <a:t>, message);</a:t>
            </a:r>
          </a:p>
          <a:p>
            <a:pPr marL="0" indent="0">
              <a:buFont typeface="Arial"/>
              <a:buNone/>
            </a:pPr>
            <a:r>
              <a:rPr lang="ru-RU" sz="2000" dirty="0" smtClean="0">
                <a:latin typeface="Consolas" panose="020B0609020204030204" pitchFamily="49" charset="0"/>
              </a:rPr>
              <a:t>  }</a:t>
            </a:r>
          </a:p>
          <a:p>
            <a:pPr marL="0" indent="0">
              <a:buFont typeface="Arial"/>
              <a:buNone/>
            </a:pPr>
            <a:r>
              <a:rPr lang="ru-RU" sz="2000" dirty="0" smtClean="0">
                <a:latin typeface="Consolas" panose="020B0609020204030204" pitchFamily="49" charset="0"/>
              </a:rPr>
              <a:t>  ....</a:t>
            </a:r>
          </a:p>
          <a:p>
            <a:pPr marL="0" indent="0">
              <a:buFont typeface="Arial"/>
              <a:buNone/>
            </a:pPr>
            <a:r>
              <a:rPr lang="ru-RU" sz="2000" dirty="0" smtClean="0">
                <a:latin typeface="Consolas" panose="020B0609020204030204" pitchFamily="49" charset="0"/>
              </a:rPr>
              <a:t>}</a:t>
            </a:r>
            <a:endParaRPr lang="ru-RU" sz="20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2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5"/>
          <p:cNvPicPr preferRelativeResize="0"/>
          <p:nvPr/>
        </p:nvPicPr>
        <p:blipFill rotWithShape="1">
          <a:blip r:embed="rId3">
            <a:alphaModFix/>
          </a:blip>
          <a:srcRect t="55609" b="39146"/>
          <a:stretch/>
        </p:blipFill>
        <p:spPr>
          <a:xfrm rot="10800000">
            <a:off x="1500" y="6498376"/>
            <a:ext cx="9144000" cy="359624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5"/>
          <p:cNvSpPr txBox="1"/>
          <p:nvPr/>
        </p:nvSpPr>
        <p:spPr>
          <a:xfrm>
            <a:off x="786024" y="346591"/>
            <a:ext cx="8050847" cy="7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US" sz="3200" dirty="0"/>
              <a:t>CVE-2015-8617</a:t>
            </a:r>
            <a:endParaRPr sz="3200" dirty="0"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87" name="Google Shape;87;p15"/>
          <p:cNvSpPr/>
          <p:nvPr/>
        </p:nvSpPr>
        <p:spPr>
          <a:xfrm>
            <a:off x="8341556" y="6258091"/>
            <a:ext cx="464700" cy="46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5"/>
          <p:cNvSpPr txBox="1"/>
          <p:nvPr/>
        </p:nvSpPr>
        <p:spPr>
          <a:xfrm>
            <a:off x="8372173" y="6273875"/>
            <a:ext cx="464700" cy="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600" dirty="0" smtClean="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24</a:t>
            </a:r>
            <a:endParaRPr sz="1600" dirty="0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89" name="Google Shape;89;p15"/>
          <p:cNvSpPr txBox="1"/>
          <p:nvPr/>
        </p:nvSpPr>
        <p:spPr>
          <a:xfrm>
            <a:off x="351997" y="6483591"/>
            <a:ext cx="5009100" cy="5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ru" sz="12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CoreHard.</a:t>
            </a:r>
            <a:r>
              <a:rPr lang="ru" sz="12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ru-RU" sz="1200" dirty="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Информационная безопасность и разработка ПО</a:t>
            </a:r>
            <a:endParaRPr sz="1200" dirty="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51997" y="1359192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0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static</a:t>
            </a:r>
            <a:r>
              <a:rPr lang="en-US" sz="2000" dirty="0" smtClean="0">
                <a:latin typeface="Consolas" panose="020B0609020204030204" pitchFamily="49" charset="0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2000" dirty="0" smtClean="0">
                <a:latin typeface="Consolas" panose="020B0609020204030204" pitchFamily="49" charset="0"/>
              </a:rPr>
              <a:t> </a:t>
            </a:r>
            <a:r>
              <a:rPr lang="en-US" sz="2000" dirty="0" err="1" smtClean="0">
                <a:latin typeface="Consolas" panose="020B0609020204030204" pitchFamily="49" charset="0"/>
              </a:rPr>
              <a:t>zend_throw_or_error</a:t>
            </a:r>
            <a:r>
              <a:rPr lang="en-US" sz="2000" dirty="0" smtClean="0">
                <a:latin typeface="Consolas" panose="020B0609020204030204" pitchFamily="49" charset="0"/>
              </a:rPr>
              <a:t>(</a:t>
            </a:r>
            <a:r>
              <a:rPr lang="en-US" sz="20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2000" dirty="0" smtClean="0">
                <a:latin typeface="Consolas" panose="020B0609020204030204" pitchFamily="49" charset="0"/>
              </a:rPr>
              <a:t> </a:t>
            </a:r>
            <a:r>
              <a:rPr lang="en-US" sz="2000" dirty="0" err="1" smtClean="0">
                <a:latin typeface="Consolas" panose="020B0609020204030204" pitchFamily="49" charset="0"/>
              </a:rPr>
              <a:t>fetch_type</a:t>
            </a:r>
            <a:r>
              <a:rPr lang="en-US" sz="2000" dirty="0" smtClean="0">
                <a:latin typeface="Consolas" panose="020B0609020204030204" pitchFamily="49" charset="0"/>
              </a:rPr>
              <a:t>,</a:t>
            </a:r>
            <a:br>
              <a:rPr lang="en-US" sz="2000" dirty="0" smtClean="0">
                <a:latin typeface="Consolas" panose="020B0609020204030204" pitchFamily="49" charset="0"/>
              </a:rPr>
            </a:br>
            <a:r>
              <a:rPr lang="en-US" sz="2000" dirty="0" smtClean="0">
                <a:latin typeface="Consolas" panose="020B0609020204030204" pitchFamily="49" charset="0"/>
              </a:rPr>
              <a:t>                              </a:t>
            </a:r>
            <a:r>
              <a:rPr lang="en-US" sz="2000" dirty="0" err="1" smtClean="0">
                <a:solidFill>
                  <a:srgbClr val="2B91AF"/>
                </a:solidFill>
                <a:latin typeface="Consolas" panose="020B0609020204030204" pitchFamily="49" charset="0"/>
              </a:rPr>
              <a:t>zend_class_entry</a:t>
            </a:r>
            <a:r>
              <a:rPr lang="en-US" sz="2000" dirty="0" smtClean="0">
                <a:latin typeface="Consolas" panose="020B0609020204030204" pitchFamily="49" charset="0"/>
              </a:rPr>
              <a:t> *</a:t>
            </a:r>
            <a:r>
              <a:rPr lang="en-US" sz="2000" dirty="0" err="1" smtClean="0">
                <a:latin typeface="Consolas" panose="020B0609020204030204" pitchFamily="49" charset="0"/>
              </a:rPr>
              <a:t>exception_ce</a:t>
            </a:r>
            <a:r>
              <a:rPr lang="en-US" sz="2000" dirty="0" smtClean="0">
                <a:latin typeface="Consolas" panose="020B0609020204030204" pitchFamily="49" charset="0"/>
              </a:rPr>
              <a:t>, </a:t>
            </a:r>
            <a:br>
              <a:rPr lang="en-US" sz="2000" dirty="0" smtClean="0">
                <a:latin typeface="Consolas" panose="020B0609020204030204" pitchFamily="49" charset="0"/>
              </a:rPr>
            </a:br>
            <a:r>
              <a:rPr lang="en-US" sz="2000" dirty="0" smtClean="0">
                <a:latin typeface="Consolas" panose="020B0609020204030204" pitchFamily="49" charset="0"/>
              </a:rPr>
              <a:t>                              </a:t>
            </a:r>
            <a:r>
              <a:rPr lang="en-US" sz="2000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sz="20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 char </a:t>
            </a:r>
            <a:r>
              <a:rPr lang="en-US" sz="2000" dirty="0" smtClean="0">
                <a:latin typeface="Consolas" panose="020B0609020204030204" pitchFamily="49" charset="0"/>
              </a:rPr>
              <a:t>*format, ...) </a:t>
            </a:r>
            <a:r>
              <a:rPr lang="ru-RU" sz="2000" dirty="0" smtClean="0">
                <a:latin typeface="Consolas" panose="020B0609020204030204" pitchFamily="49" charset="0"/>
              </a:rPr>
              <a:t>{</a:t>
            </a:r>
          </a:p>
          <a:p>
            <a:pPr marL="0" indent="0">
              <a:buFont typeface="Arial"/>
              <a:buNone/>
            </a:pPr>
            <a:r>
              <a:rPr lang="ru-RU" sz="2000" dirty="0" smtClean="0">
                <a:latin typeface="Consolas" panose="020B0609020204030204" pitchFamily="49" charset="0"/>
              </a:rPr>
              <a:t>  ....</a:t>
            </a:r>
          </a:p>
          <a:p>
            <a:pPr marL="0" indent="0">
              <a:buFont typeface="Arial"/>
              <a:buNone/>
            </a:pPr>
            <a:r>
              <a:rPr lang="en-US" sz="2000" dirty="0" smtClean="0">
                <a:latin typeface="Consolas" panose="020B0609020204030204" pitchFamily="49" charset="0"/>
              </a:rPr>
              <a:t> 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if (</a:t>
            </a:r>
            <a:r>
              <a:rPr lang="en-US" sz="2000" dirty="0" err="1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fetch_type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 &amp; ZEND_FETCH_CLASS_EXCEPTION) {</a:t>
            </a:r>
          </a:p>
          <a:p>
            <a:pPr marL="0" indent="0">
              <a:buFont typeface="Arial"/>
              <a:buNone/>
            </a:pPr>
            <a:r>
              <a:rPr lang="en-US" sz="2000" dirty="0" smtClean="0">
                <a:latin typeface="Consolas" panose="020B0609020204030204" pitchFamily="49" charset="0"/>
              </a:rPr>
              <a:t>    </a:t>
            </a:r>
            <a:r>
              <a:rPr lang="en-US" sz="2000" dirty="0" err="1" smtClean="0">
                <a:latin typeface="Consolas" panose="020B0609020204030204" pitchFamily="49" charset="0"/>
              </a:rPr>
              <a:t>zend_throw_error</a:t>
            </a:r>
            <a:r>
              <a:rPr lang="en-US" sz="2000" dirty="0" smtClean="0">
                <a:latin typeface="Consolas" panose="020B0609020204030204" pitchFamily="49" charset="0"/>
              </a:rPr>
              <a:t>(</a:t>
            </a:r>
            <a:r>
              <a:rPr lang="en-US" sz="2000" dirty="0" err="1" smtClean="0">
                <a:latin typeface="Consolas" panose="020B0609020204030204" pitchFamily="49" charset="0"/>
              </a:rPr>
              <a:t>exception_ce</a:t>
            </a:r>
            <a:r>
              <a:rPr lang="en-US" sz="2000" dirty="0" smtClean="0">
                <a:latin typeface="Consolas" panose="020B0609020204030204" pitchFamily="49" charset="0"/>
              </a:rPr>
              <a:t>, </a:t>
            </a:r>
            <a:r>
              <a:rPr lang="en-US" sz="2000" dirty="0" smtClean="0">
                <a:solidFill>
                  <a:srgbClr val="A31515"/>
                </a:solidFill>
                <a:latin typeface="Consolas" panose="020B0609020204030204" pitchFamily="49" charset="0"/>
              </a:rPr>
              <a:t>"%s"</a:t>
            </a:r>
            <a:r>
              <a:rPr lang="en-US" sz="2000" dirty="0" smtClean="0">
                <a:latin typeface="Consolas" panose="020B0609020204030204" pitchFamily="49" charset="0"/>
              </a:rPr>
              <a:t>, message);</a:t>
            </a:r>
          </a:p>
          <a:p>
            <a:pPr marL="0" indent="0">
              <a:buFont typeface="Arial"/>
              <a:buNone/>
            </a:pPr>
            <a:r>
              <a:rPr lang="en-US" sz="2000" dirty="0" smtClean="0">
                <a:latin typeface="Consolas" panose="020B0609020204030204" pitchFamily="49" charset="0"/>
              </a:rPr>
              <a:t> 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}</a:t>
            </a:r>
            <a:r>
              <a:rPr lang="en-US" sz="2000" dirty="0" smtClean="0">
                <a:latin typeface="Consolas" panose="020B0609020204030204" pitchFamily="49" charset="0"/>
              </a:rPr>
              <a:t>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else {</a:t>
            </a:r>
          </a:p>
          <a:p>
            <a:pPr marL="0" indent="0">
              <a:buFont typeface="Arial"/>
              <a:buNone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    </a:t>
            </a:r>
            <a:r>
              <a:rPr lang="en-US" sz="2000" dirty="0" err="1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zend_error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(E_ERROR, "%s", message);</a:t>
            </a:r>
          </a:p>
          <a:p>
            <a:pPr marL="0" indent="0">
              <a:buFont typeface="Arial"/>
              <a:buNone/>
            </a:pPr>
            <a:r>
              <a:rPr lang="ru-RU" sz="2000" dirty="0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  }</a:t>
            </a:r>
          </a:p>
          <a:p>
            <a:pPr marL="0" indent="0">
              <a:buFont typeface="Arial"/>
              <a:buNone/>
            </a:pPr>
            <a:r>
              <a:rPr lang="ru-RU" sz="2000" dirty="0" smtClean="0">
                <a:latin typeface="Consolas" panose="020B0609020204030204" pitchFamily="49" charset="0"/>
              </a:rPr>
              <a:t>  ....</a:t>
            </a:r>
          </a:p>
          <a:p>
            <a:pPr marL="0" indent="0">
              <a:buFont typeface="Arial"/>
              <a:buNone/>
            </a:pPr>
            <a:r>
              <a:rPr lang="ru-RU" sz="2000" dirty="0" smtClean="0">
                <a:latin typeface="Consolas" panose="020B0609020204030204" pitchFamily="49" charset="0"/>
              </a:rPr>
              <a:t>}</a:t>
            </a:r>
            <a:endParaRPr lang="ru-RU" sz="2000" dirty="0">
              <a:latin typeface="Consolas" panose="020B0609020204030204" pitchFamily="49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5609797" y="3534861"/>
            <a:ext cx="1687483" cy="86452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454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5"/>
          <p:cNvPicPr preferRelativeResize="0"/>
          <p:nvPr/>
        </p:nvPicPr>
        <p:blipFill rotWithShape="1">
          <a:blip r:embed="rId3">
            <a:alphaModFix/>
          </a:blip>
          <a:srcRect t="55609" b="39146"/>
          <a:stretch/>
        </p:blipFill>
        <p:spPr>
          <a:xfrm rot="10800000">
            <a:off x="1500" y="6498376"/>
            <a:ext cx="9144000" cy="359624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5"/>
          <p:cNvSpPr txBox="1"/>
          <p:nvPr/>
        </p:nvSpPr>
        <p:spPr>
          <a:xfrm>
            <a:off x="786024" y="346591"/>
            <a:ext cx="8050847" cy="7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US" sz="3200" dirty="0"/>
              <a:t>CVE-2017-15025</a:t>
            </a:r>
            <a:endParaRPr sz="3200" dirty="0"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87" name="Google Shape;87;p15"/>
          <p:cNvSpPr/>
          <p:nvPr/>
        </p:nvSpPr>
        <p:spPr>
          <a:xfrm>
            <a:off x="8341556" y="6258091"/>
            <a:ext cx="464700" cy="46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5"/>
          <p:cNvSpPr txBox="1"/>
          <p:nvPr/>
        </p:nvSpPr>
        <p:spPr>
          <a:xfrm>
            <a:off x="8372173" y="6273875"/>
            <a:ext cx="464700" cy="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600" dirty="0" smtClean="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25</a:t>
            </a:r>
            <a:endParaRPr sz="1600" dirty="0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89" name="Google Shape;89;p15"/>
          <p:cNvSpPr txBox="1"/>
          <p:nvPr/>
        </p:nvSpPr>
        <p:spPr>
          <a:xfrm>
            <a:off x="351997" y="6483591"/>
            <a:ext cx="5009100" cy="5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ru" sz="12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CoreHard.</a:t>
            </a:r>
            <a:r>
              <a:rPr lang="ru" sz="12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ru-RU" sz="1200" dirty="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Информационная безопасность и разработка ПО</a:t>
            </a:r>
            <a:endParaRPr sz="1200" dirty="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51997" y="1812137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000" smtClean="0">
                <a:solidFill>
                  <a:srgbClr val="0000FF"/>
                </a:solidFill>
                <a:latin typeface="Consolas" panose="020B0609020204030204" pitchFamily="49" charset="0"/>
              </a:rPr>
              <a:t>static</a:t>
            </a:r>
            <a:r>
              <a:rPr lang="en-US" sz="2000" smtClean="0">
                <a:latin typeface="Consolas" panose="020B0609020204030204" pitchFamily="49" charset="0"/>
              </a:rPr>
              <a:t> .... decode_line_info (....) {</a:t>
            </a:r>
          </a:p>
          <a:p>
            <a:pPr marL="0" indent="0">
              <a:buFont typeface="Arial"/>
              <a:buNone/>
            </a:pPr>
            <a:r>
              <a:rPr lang="en-US" sz="2000" smtClean="0">
                <a:latin typeface="Consolas" panose="020B0609020204030204" pitchFamily="49" charset="0"/>
              </a:rPr>
              <a:t>  ....</a:t>
            </a:r>
          </a:p>
          <a:p>
            <a:pPr marL="0" indent="0">
              <a:buFont typeface="Arial"/>
              <a:buNone/>
            </a:pPr>
            <a:r>
              <a:rPr lang="en-US" sz="2000" smtClean="0">
                <a:latin typeface="Consolas" panose="020B0609020204030204" pitchFamily="49" charset="0"/>
              </a:rPr>
              <a:t>  </a:t>
            </a:r>
            <a:r>
              <a:rPr lang="en-US" sz="2000" smtClean="0">
                <a:solidFill>
                  <a:srgbClr val="0000FF"/>
                </a:solidFill>
                <a:latin typeface="Consolas" panose="020B0609020204030204" pitchFamily="49" charset="0"/>
              </a:rPr>
              <a:t>case</a:t>
            </a:r>
            <a:r>
              <a:rPr lang="en-US" sz="2000" smtClean="0">
                <a:latin typeface="Consolas" panose="020B0609020204030204" pitchFamily="49" charset="0"/>
              </a:rPr>
              <a:t> DW_LNS_const_add_pc:</a:t>
            </a:r>
          </a:p>
          <a:p>
            <a:pPr marL="0" indent="0">
              <a:buFont typeface="Arial"/>
              <a:buNone/>
            </a:pPr>
            <a:r>
              <a:rPr lang="en-US" sz="2000" smtClean="0">
                <a:latin typeface="Consolas" panose="020B0609020204030204" pitchFamily="49" charset="0"/>
              </a:rPr>
              <a:t>    </a:t>
            </a:r>
            <a:r>
              <a:rPr lang="en-US" sz="2000" smtClean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sz="2000" smtClean="0">
                <a:latin typeface="Consolas" panose="020B0609020204030204" pitchFamily="49" charset="0"/>
              </a:rPr>
              <a:t> (lh.maximum_ops_per_insn == 1)</a:t>
            </a:r>
          </a:p>
          <a:p>
            <a:pPr marL="0" indent="0">
              <a:buFont typeface="Arial"/>
              <a:buNone/>
            </a:pPr>
            <a:r>
              <a:rPr lang="en-US" sz="2000" smtClean="0">
                <a:latin typeface="Consolas" panose="020B0609020204030204" pitchFamily="49" charset="0"/>
              </a:rPr>
              <a:t>      address += (lh.minimum_instruction_length</a:t>
            </a:r>
          </a:p>
          <a:p>
            <a:pPr marL="0" indent="0">
              <a:buFont typeface="Arial"/>
              <a:buNone/>
            </a:pPr>
            <a:r>
              <a:rPr lang="en-US" sz="2000" smtClean="0">
                <a:latin typeface="Consolas" panose="020B0609020204030204" pitchFamily="49" charset="0"/>
              </a:rPr>
              <a:t>                  * ((255 - lh.opcode_base) / lh.line_range));</a:t>
            </a:r>
          </a:p>
          <a:p>
            <a:pPr marL="0" indent="0">
              <a:buFont typeface="Arial"/>
              <a:buNone/>
            </a:pPr>
            <a:r>
              <a:rPr lang="en-US" sz="2000" smtClean="0">
                <a:latin typeface="Consolas" panose="020B0609020204030204" pitchFamily="49" charset="0"/>
              </a:rPr>
              <a:t>  ....</a:t>
            </a:r>
          </a:p>
          <a:p>
            <a:pPr marL="0" indent="0">
              <a:buFont typeface="Arial"/>
              <a:buNone/>
            </a:pPr>
            <a:r>
              <a:rPr lang="en-US" sz="2000" smtClean="0">
                <a:latin typeface="Consolas" panose="020B0609020204030204" pitchFamily="49" charset="0"/>
              </a:rPr>
              <a:t>}</a:t>
            </a:r>
            <a:endParaRPr lang="ru-RU" sz="20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05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5"/>
          <p:cNvPicPr preferRelativeResize="0"/>
          <p:nvPr/>
        </p:nvPicPr>
        <p:blipFill rotWithShape="1">
          <a:blip r:embed="rId3">
            <a:alphaModFix/>
          </a:blip>
          <a:srcRect t="55609" b="39146"/>
          <a:stretch/>
        </p:blipFill>
        <p:spPr>
          <a:xfrm rot="10800000">
            <a:off x="1500" y="6498376"/>
            <a:ext cx="9144000" cy="359624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5"/>
          <p:cNvSpPr txBox="1"/>
          <p:nvPr/>
        </p:nvSpPr>
        <p:spPr>
          <a:xfrm>
            <a:off x="786024" y="346591"/>
            <a:ext cx="8050847" cy="7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US" sz="3200" dirty="0"/>
              <a:t>CVE-2017-15025</a:t>
            </a:r>
            <a:endParaRPr sz="3200" dirty="0"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87" name="Google Shape;87;p15"/>
          <p:cNvSpPr/>
          <p:nvPr/>
        </p:nvSpPr>
        <p:spPr>
          <a:xfrm>
            <a:off x="8341556" y="6258091"/>
            <a:ext cx="464700" cy="46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5"/>
          <p:cNvSpPr txBox="1"/>
          <p:nvPr/>
        </p:nvSpPr>
        <p:spPr>
          <a:xfrm>
            <a:off x="8372173" y="6273875"/>
            <a:ext cx="464700" cy="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600" dirty="0" smtClean="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26</a:t>
            </a:r>
            <a:endParaRPr sz="1600" dirty="0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89" name="Google Shape;89;p15"/>
          <p:cNvSpPr txBox="1"/>
          <p:nvPr/>
        </p:nvSpPr>
        <p:spPr>
          <a:xfrm>
            <a:off x="351997" y="6483591"/>
            <a:ext cx="5009100" cy="5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ru" sz="12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CoreHard.</a:t>
            </a:r>
            <a:r>
              <a:rPr lang="ru" sz="12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ru-RU" sz="1200" dirty="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Информационная безопасность и разработка ПО</a:t>
            </a:r>
            <a:endParaRPr sz="1200" dirty="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51997" y="1810287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static .... </a:t>
            </a:r>
            <a:r>
              <a:rPr lang="en-US" sz="2000" dirty="0" err="1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decode_line_info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 (....) {</a:t>
            </a:r>
          </a:p>
          <a:p>
            <a:pPr marL="0" indent="0">
              <a:buFont typeface="Arial"/>
              <a:buNone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  ....</a:t>
            </a:r>
          </a:p>
          <a:p>
            <a:pPr marL="0" indent="0">
              <a:buFont typeface="Arial"/>
              <a:buNone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  case </a:t>
            </a:r>
            <a:r>
              <a:rPr lang="en-US" sz="2000" dirty="0" err="1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DW_LNS_const_add_pc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:</a:t>
            </a:r>
          </a:p>
          <a:p>
            <a:pPr marL="0" indent="0">
              <a:buFont typeface="Arial"/>
              <a:buNone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    if (</a:t>
            </a:r>
            <a:r>
              <a:rPr lang="en-US" sz="2000" dirty="0" err="1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lh.maximum_ops_per_insn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 == 1)</a:t>
            </a:r>
          </a:p>
          <a:p>
            <a:pPr marL="0" indent="0">
              <a:buFont typeface="Arial"/>
              <a:buNone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      address += (</a:t>
            </a:r>
            <a:r>
              <a:rPr lang="en-US" sz="2000" dirty="0" err="1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lh.minimum_instruction_length</a:t>
            </a:r>
            <a:endParaRPr lang="en-US" sz="2000" dirty="0" smtClean="0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</a:endParaRPr>
          </a:p>
          <a:p>
            <a:pPr marL="0" indent="0">
              <a:buFont typeface="Arial"/>
              <a:buNone/>
            </a:pPr>
            <a:r>
              <a:rPr lang="en-US" sz="2000" dirty="0" smtClean="0">
                <a:latin typeface="Consolas" panose="020B0609020204030204" pitchFamily="49" charset="0"/>
              </a:rPr>
              <a:t>                 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*</a:t>
            </a:r>
            <a:r>
              <a:rPr lang="en-US" sz="2000" dirty="0" smtClean="0">
                <a:latin typeface="Consolas" panose="020B0609020204030204" pitchFamily="49" charset="0"/>
              </a:rPr>
              <a:t> ((255 - </a:t>
            </a:r>
            <a:r>
              <a:rPr lang="en-US" sz="2000" dirty="0" err="1" smtClean="0">
                <a:latin typeface="Consolas" panose="020B0609020204030204" pitchFamily="49" charset="0"/>
              </a:rPr>
              <a:t>lh.opcode_base</a:t>
            </a:r>
            <a:r>
              <a:rPr lang="en-US" sz="2000" dirty="0" smtClean="0">
                <a:latin typeface="Consolas" panose="020B0609020204030204" pitchFamily="49" charset="0"/>
              </a:rPr>
              <a:t>) / </a:t>
            </a:r>
            <a:r>
              <a:rPr lang="en-US" sz="2000" dirty="0" err="1" smtClean="0">
                <a:latin typeface="Consolas" panose="020B0609020204030204" pitchFamily="49" charset="0"/>
              </a:rPr>
              <a:t>lh.line_range</a:t>
            </a:r>
            <a:r>
              <a:rPr lang="en-US" sz="2000" dirty="0" smtClean="0">
                <a:latin typeface="Consolas" panose="020B0609020204030204" pitchFamily="49" charset="0"/>
              </a:rPr>
              <a:t>));</a:t>
            </a:r>
          </a:p>
          <a:p>
            <a:pPr marL="0" indent="0">
              <a:buFont typeface="Arial"/>
              <a:buNone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  ....</a:t>
            </a:r>
          </a:p>
          <a:p>
            <a:pPr marL="0" indent="0">
              <a:buFont typeface="Arial"/>
              <a:buNone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}</a:t>
            </a:r>
            <a:endParaRPr lang="ru-RU" sz="2000" dirty="0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9" name="Left Brace 8"/>
          <p:cNvSpPr/>
          <p:nvPr/>
        </p:nvSpPr>
        <p:spPr>
          <a:xfrm rot="16200000">
            <a:off x="7702185" y="3253179"/>
            <a:ext cx="266007" cy="2003366"/>
          </a:xfrm>
          <a:prstGeom prst="leftBrace">
            <a:avLst>
              <a:gd name="adj1" fmla="val 120833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7681735" y="4446057"/>
            <a:ext cx="34015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 smtClean="0">
                <a:latin typeface="Consolas" panose="020B0609020204030204" pitchFamily="49" charset="0"/>
              </a:rPr>
              <a:t>0</a:t>
            </a:r>
            <a:endParaRPr lang="ru-RU" sz="2200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8021893" y="4876944"/>
            <a:ext cx="784363" cy="33675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995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5"/>
          <p:cNvPicPr preferRelativeResize="0"/>
          <p:nvPr/>
        </p:nvPicPr>
        <p:blipFill rotWithShape="1">
          <a:blip r:embed="rId3">
            <a:alphaModFix/>
          </a:blip>
          <a:srcRect t="55609" b="39146"/>
          <a:stretch/>
        </p:blipFill>
        <p:spPr>
          <a:xfrm rot="10800000">
            <a:off x="1500" y="6498376"/>
            <a:ext cx="9144000" cy="359624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5"/>
          <p:cNvSpPr txBox="1"/>
          <p:nvPr/>
        </p:nvSpPr>
        <p:spPr>
          <a:xfrm>
            <a:off x="786024" y="346591"/>
            <a:ext cx="8050847" cy="7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US" sz="3200" dirty="0"/>
              <a:t>CVE-2017-15025</a:t>
            </a:r>
            <a:endParaRPr sz="3200" dirty="0"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87" name="Google Shape;87;p15"/>
          <p:cNvSpPr/>
          <p:nvPr/>
        </p:nvSpPr>
        <p:spPr>
          <a:xfrm>
            <a:off x="8341556" y="6258091"/>
            <a:ext cx="464700" cy="46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5"/>
          <p:cNvSpPr txBox="1"/>
          <p:nvPr/>
        </p:nvSpPr>
        <p:spPr>
          <a:xfrm>
            <a:off x="8372173" y="6273875"/>
            <a:ext cx="464700" cy="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600" dirty="0" smtClean="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27</a:t>
            </a:r>
            <a:endParaRPr sz="1600" dirty="0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89" name="Google Shape;89;p15"/>
          <p:cNvSpPr txBox="1"/>
          <p:nvPr/>
        </p:nvSpPr>
        <p:spPr>
          <a:xfrm>
            <a:off x="351997" y="6483591"/>
            <a:ext cx="5009100" cy="5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ru" sz="12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CoreHard.</a:t>
            </a:r>
            <a:r>
              <a:rPr lang="ru" sz="12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ru-RU" sz="1200" dirty="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Информационная безопасность и разработка ПО</a:t>
            </a:r>
            <a:endParaRPr sz="1200" dirty="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51997" y="1810287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static .... </a:t>
            </a:r>
            <a:r>
              <a:rPr lang="en-US" sz="2000" dirty="0" err="1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decode_line_info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 (....) {</a:t>
            </a:r>
          </a:p>
          <a:p>
            <a:pPr marL="0" indent="0">
              <a:buFont typeface="Arial"/>
              <a:buNone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  ....</a:t>
            </a:r>
          </a:p>
          <a:p>
            <a:pPr marL="0" indent="0">
              <a:buFont typeface="Arial"/>
              <a:buNone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  case </a:t>
            </a:r>
            <a:r>
              <a:rPr lang="en-US" sz="2000" dirty="0" err="1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DW_LNS_const_add_pc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: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  if</a:t>
            </a:r>
            <a:r>
              <a:rPr lang="en-US" sz="2000" dirty="0" smtClean="0">
                <a:latin typeface="Consolas" panose="020B0609020204030204" pitchFamily="49" charset="0"/>
              </a:rPr>
              <a:t> </a:t>
            </a:r>
            <a:r>
              <a:rPr lang="en-US" sz="2000" dirty="0">
                <a:latin typeface="Consolas" panose="020B0609020204030204" pitchFamily="49" charset="0"/>
              </a:rPr>
              <a:t>(</a:t>
            </a:r>
            <a:r>
              <a:rPr lang="en-US" sz="2000" dirty="0" err="1">
                <a:latin typeface="Consolas" panose="020B0609020204030204" pitchFamily="49" charset="0"/>
              </a:rPr>
              <a:t>lh.line_range</a:t>
            </a:r>
            <a:r>
              <a:rPr lang="en-US" sz="2000" dirty="0">
                <a:latin typeface="Consolas" panose="020B0609020204030204" pitchFamily="49" charset="0"/>
              </a:rPr>
              <a:t> == 0)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</a:t>
            </a:r>
            <a:r>
              <a:rPr lang="en-US" sz="2000" dirty="0" smtClean="0">
                <a:latin typeface="Consolas" panose="020B0609020204030204" pitchFamily="49" charset="0"/>
              </a:rPr>
              <a:t>      </a:t>
            </a:r>
            <a:r>
              <a:rPr lang="en-US" sz="2000" dirty="0" err="1">
                <a:solidFill>
                  <a:srgbClr val="0000FF"/>
                </a:solidFill>
                <a:latin typeface="Consolas" panose="020B0609020204030204" pitchFamily="49" charset="0"/>
              </a:rPr>
              <a:t>goto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</a:rPr>
              <a:t>line_fail</a:t>
            </a:r>
            <a:r>
              <a:rPr lang="en-US" sz="2000" dirty="0">
                <a:latin typeface="Consolas" panose="020B0609020204030204" pitchFamily="49" charset="0"/>
              </a:rPr>
              <a:t>;</a:t>
            </a:r>
          </a:p>
          <a:p>
            <a:pPr marL="0" indent="0">
              <a:buFont typeface="Arial"/>
              <a:buNone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    if (</a:t>
            </a:r>
            <a:r>
              <a:rPr lang="en-US" sz="2000" dirty="0" err="1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lh.maximum_ops_per_insn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 == 1)</a:t>
            </a:r>
          </a:p>
          <a:p>
            <a:pPr marL="0" indent="0">
              <a:buFont typeface="Arial"/>
              <a:buNone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      address += (</a:t>
            </a:r>
            <a:r>
              <a:rPr lang="en-US" sz="2000" dirty="0" err="1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lh.minimum_instruction_length</a:t>
            </a:r>
            <a:endParaRPr lang="en-US" sz="2000" dirty="0" smtClean="0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</a:endParaRPr>
          </a:p>
          <a:p>
            <a:pPr marL="0" indent="0">
              <a:buFont typeface="Arial"/>
              <a:buNone/>
            </a:pPr>
            <a:r>
              <a:rPr lang="en-US" sz="2000" dirty="0" smtClean="0">
                <a:latin typeface="Consolas" panose="020B0609020204030204" pitchFamily="49" charset="0"/>
              </a:rPr>
              <a:t>                 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*</a:t>
            </a:r>
            <a:r>
              <a:rPr lang="en-US" sz="2000" dirty="0" smtClean="0">
                <a:latin typeface="Consolas" panose="020B0609020204030204" pitchFamily="49" charset="0"/>
              </a:rPr>
              <a:t> ((255 - </a:t>
            </a:r>
            <a:r>
              <a:rPr lang="en-US" sz="2000" dirty="0" err="1" smtClean="0">
                <a:latin typeface="Consolas" panose="020B0609020204030204" pitchFamily="49" charset="0"/>
              </a:rPr>
              <a:t>lh.opcode_base</a:t>
            </a:r>
            <a:r>
              <a:rPr lang="en-US" sz="2000" dirty="0" smtClean="0">
                <a:latin typeface="Consolas" panose="020B0609020204030204" pitchFamily="49" charset="0"/>
              </a:rPr>
              <a:t>) / </a:t>
            </a:r>
            <a:r>
              <a:rPr lang="en-US" sz="2000" dirty="0" err="1" smtClean="0">
                <a:latin typeface="Consolas" panose="020B0609020204030204" pitchFamily="49" charset="0"/>
              </a:rPr>
              <a:t>lh.line_range</a:t>
            </a:r>
            <a:r>
              <a:rPr lang="en-US" sz="2000" dirty="0" smtClean="0">
                <a:latin typeface="Consolas" panose="020B0609020204030204" pitchFamily="49" charset="0"/>
              </a:rPr>
              <a:t>));</a:t>
            </a:r>
          </a:p>
          <a:p>
            <a:pPr marL="0" indent="0">
              <a:buFont typeface="Arial"/>
              <a:buNone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  ....</a:t>
            </a:r>
          </a:p>
          <a:p>
            <a:pPr marL="0" indent="0">
              <a:buFont typeface="Arial"/>
              <a:buNone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}</a:t>
            </a:r>
            <a:endParaRPr lang="ru-RU" sz="2000" dirty="0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13" name="Left Brace 12"/>
          <p:cNvSpPr/>
          <p:nvPr/>
        </p:nvSpPr>
        <p:spPr>
          <a:xfrm rot="10800000">
            <a:off x="4084030" y="3002755"/>
            <a:ext cx="266008" cy="764770"/>
          </a:xfrm>
          <a:prstGeom prst="leftBrace">
            <a:avLst>
              <a:gd name="adj1" fmla="val 42187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4798926" y="3376829"/>
            <a:ext cx="1770610" cy="831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430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5"/>
          <p:cNvPicPr preferRelativeResize="0"/>
          <p:nvPr/>
        </p:nvPicPr>
        <p:blipFill rotWithShape="1">
          <a:blip r:embed="rId3">
            <a:alphaModFix/>
          </a:blip>
          <a:srcRect t="55609" b="39146"/>
          <a:stretch/>
        </p:blipFill>
        <p:spPr>
          <a:xfrm rot="10800000">
            <a:off x="1500" y="6498376"/>
            <a:ext cx="9144000" cy="359624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5"/>
          <p:cNvSpPr txBox="1"/>
          <p:nvPr/>
        </p:nvSpPr>
        <p:spPr>
          <a:xfrm>
            <a:off x="786024" y="346591"/>
            <a:ext cx="8050847" cy="7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US" sz="3200" dirty="0"/>
              <a:t>CVE-2015-8948</a:t>
            </a:r>
            <a:endParaRPr sz="3200" dirty="0"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87" name="Google Shape;87;p15"/>
          <p:cNvSpPr/>
          <p:nvPr/>
        </p:nvSpPr>
        <p:spPr>
          <a:xfrm>
            <a:off x="8341556" y="6258091"/>
            <a:ext cx="464700" cy="46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5"/>
          <p:cNvSpPr txBox="1"/>
          <p:nvPr/>
        </p:nvSpPr>
        <p:spPr>
          <a:xfrm>
            <a:off x="8372173" y="6273875"/>
            <a:ext cx="464700" cy="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600" dirty="0" smtClean="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28</a:t>
            </a:r>
            <a:endParaRPr sz="1600" dirty="0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89" name="Google Shape;89;p15"/>
          <p:cNvSpPr txBox="1"/>
          <p:nvPr/>
        </p:nvSpPr>
        <p:spPr>
          <a:xfrm>
            <a:off x="351997" y="6483591"/>
            <a:ext cx="5009100" cy="5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ru" sz="12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CoreHard.</a:t>
            </a:r>
            <a:r>
              <a:rPr lang="ru" sz="12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ru-RU" sz="1200" dirty="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Информационная безопасность и разработка ПО</a:t>
            </a:r>
            <a:endParaRPr sz="1200" dirty="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51997" y="1254568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Font typeface="Arial"/>
              <a:buNone/>
            </a:pPr>
            <a:endParaRPr lang="ru-RU" sz="2200" dirty="0" smtClean="0">
              <a:solidFill>
                <a:srgbClr val="0000FF"/>
              </a:solidFill>
              <a:latin typeface="Consolas" panose="020B0609020204030204" pitchFamily="49" charset="0"/>
            </a:endParaRPr>
          </a:p>
          <a:p>
            <a:pPr marL="0" indent="0">
              <a:buFont typeface="Arial"/>
              <a:buNone/>
            </a:pPr>
            <a:r>
              <a:rPr lang="en-US" sz="22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else</a:t>
            </a:r>
            <a:r>
              <a:rPr lang="en-US" sz="2200" dirty="0" smtClean="0">
                <a:latin typeface="Consolas" panose="020B0609020204030204" pitchFamily="49" charset="0"/>
              </a:rPr>
              <a:t> </a:t>
            </a:r>
            <a:r>
              <a:rPr lang="en-US" sz="22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sz="2200" dirty="0" smtClean="0">
                <a:latin typeface="Consolas" panose="020B0609020204030204" pitchFamily="49" charset="0"/>
              </a:rPr>
              <a:t> (</a:t>
            </a:r>
            <a:r>
              <a:rPr lang="en-US" sz="2200" dirty="0" err="1" smtClean="0">
                <a:latin typeface="Consolas" panose="020B0609020204030204" pitchFamily="49" charset="0"/>
              </a:rPr>
              <a:t>fgets</a:t>
            </a:r>
            <a:r>
              <a:rPr lang="en-US" sz="2200" dirty="0" smtClean="0">
                <a:latin typeface="Consolas" panose="020B0609020204030204" pitchFamily="49" charset="0"/>
              </a:rPr>
              <a:t> (</a:t>
            </a:r>
            <a:r>
              <a:rPr lang="en-US" sz="2200" dirty="0" err="1" smtClean="0">
                <a:latin typeface="Consolas" panose="020B0609020204030204" pitchFamily="49" charset="0"/>
              </a:rPr>
              <a:t>readbuf</a:t>
            </a:r>
            <a:r>
              <a:rPr lang="en-US" sz="2200" dirty="0" smtClean="0">
                <a:latin typeface="Consolas" panose="020B0609020204030204" pitchFamily="49" charset="0"/>
              </a:rPr>
              <a:t>, </a:t>
            </a:r>
            <a:r>
              <a:rPr lang="en-US" sz="2200" dirty="0" smtClean="0">
                <a:solidFill>
                  <a:srgbClr val="6F008A"/>
                </a:solidFill>
                <a:latin typeface="Consolas" panose="020B0609020204030204" pitchFamily="49" charset="0"/>
              </a:rPr>
              <a:t>BUFSIZ</a:t>
            </a:r>
            <a:r>
              <a:rPr lang="en-US" sz="2200" dirty="0" smtClean="0">
                <a:latin typeface="Consolas" panose="020B0609020204030204" pitchFamily="49" charset="0"/>
              </a:rPr>
              <a:t>, </a:t>
            </a:r>
            <a:r>
              <a:rPr lang="en-US" sz="2200" dirty="0" err="1" smtClean="0">
                <a:solidFill>
                  <a:srgbClr val="6F008A"/>
                </a:solidFill>
                <a:latin typeface="Consolas" panose="020B0609020204030204" pitchFamily="49" charset="0"/>
              </a:rPr>
              <a:t>stdin</a:t>
            </a:r>
            <a:r>
              <a:rPr lang="en-US" sz="2200" dirty="0" smtClean="0">
                <a:latin typeface="Consolas" panose="020B0609020204030204" pitchFamily="49" charset="0"/>
              </a:rPr>
              <a:t>) == </a:t>
            </a:r>
            <a:r>
              <a:rPr lang="en-US" sz="2200" dirty="0" smtClean="0">
                <a:solidFill>
                  <a:srgbClr val="6F008A"/>
                </a:solidFill>
                <a:latin typeface="Consolas" panose="020B0609020204030204" pitchFamily="49" charset="0"/>
              </a:rPr>
              <a:t>NULL</a:t>
            </a:r>
            <a:r>
              <a:rPr lang="en-US" sz="2200" dirty="0" smtClean="0">
                <a:latin typeface="Consolas" panose="020B0609020204030204" pitchFamily="49" charset="0"/>
              </a:rPr>
              <a:t>) {</a:t>
            </a:r>
          </a:p>
          <a:p>
            <a:pPr marL="0" indent="0">
              <a:buFont typeface="Arial"/>
              <a:buNone/>
            </a:pPr>
            <a:r>
              <a:rPr lang="en-US" sz="2200" dirty="0" smtClean="0">
                <a:latin typeface="Consolas" panose="020B0609020204030204" pitchFamily="49" charset="0"/>
              </a:rPr>
              <a:t>  ....</a:t>
            </a:r>
          </a:p>
          <a:p>
            <a:pPr marL="0" indent="0">
              <a:buFont typeface="Arial"/>
              <a:buNone/>
            </a:pPr>
            <a:r>
              <a:rPr lang="en-US" sz="2200" dirty="0" smtClean="0">
                <a:latin typeface="Consolas" panose="020B0609020204030204" pitchFamily="49" charset="0"/>
              </a:rPr>
              <a:t>}</a:t>
            </a:r>
          </a:p>
          <a:p>
            <a:pPr marL="0" indent="0">
              <a:buFont typeface="Arial"/>
              <a:buNone/>
            </a:pPr>
            <a:endParaRPr lang="en-US" sz="2200" dirty="0" smtClean="0">
              <a:latin typeface="Consolas" panose="020B0609020204030204" pitchFamily="49" charset="0"/>
            </a:endParaRPr>
          </a:p>
          <a:p>
            <a:pPr marL="0" indent="0">
              <a:buFont typeface="Arial"/>
              <a:buNone/>
            </a:pPr>
            <a:r>
              <a:rPr lang="en-US" sz="22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sz="2200" dirty="0" smtClean="0">
                <a:latin typeface="Consolas" panose="020B0609020204030204" pitchFamily="49" charset="0"/>
              </a:rPr>
              <a:t> (</a:t>
            </a:r>
            <a:r>
              <a:rPr lang="en-US" sz="2200" dirty="0" err="1" smtClean="0">
                <a:latin typeface="Consolas" panose="020B0609020204030204" pitchFamily="49" charset="0"/>
              </a:rPr>
              <a:t>readbuf</a:t>
            </a:r>
            <a:r>
              <a:rPr lang="en-US" sz="2200" dirty="0" smtClean="0">
                <a:latin typeface="Consolas" panose="020B0609020204030204" pitchFamily="49" charset="0"/>
              </a:rPr>
              <a:t>[</a:t>
            </a:r>
            <a:r>
              <a:rPr lang="en-US" sz="2200" dirty="0" err="1" smtClean="0">
                <a:latin typeface="Consolas" panose="020B0609020204030204" pitchFamily="49" charset="0"/>
              </a:rPr>
              <a:t>strlen</a:t>
            </a:r>
            <a:r>
              <a:rPr lang="en-US" sz="2200" dirty="0" smtClean="0">
                <a:latin typeface="Consolas" panose="020B0609020204030204" pitchFamily="49" charset="0"/>
              </a:rPr>
              <a:t> (</a:t>
            </a:r>
            <a:r>
              <a:rPr lang="en-US" sz="2200" dirty="0" err="1" smtClean="0">
                <a:latin typeface="Consolas" panose="020B0609020204030204" pitchFamily="49" charset="0"/>
              </a:rPr>
              <a:t>readbuf</a:t>
            </a:r>
            <a:r>
              <a:rPr lang="en-US" sz="2200" dirty="0" smtClean="0">
                <a:latin typeface="Consolas" panose="020B0609020204030204" pitchFamily="49" charset="0"/>
              </a:rPr>
              <a:t>) - 1] == </a:t>
            </a:r>
            <a:r>
              <a:rPr lang="en-US" sz="2200" dirty="0" smtClean="0">
                <a:solidFill>
                  <a:srgbClr val="A31515"/>
                </a:solidFill>
                <a:latin typeface="Consolas" panose="020B0609020204030204" pitchFamily="49" charset="0"/>
              </a:rPr>
              <a:t>'\n'</a:t>
            </a:r>
            <a:r>
              <a:rPr lang="en-US" sz="2200" dirty="0" smtClean="0">
                <a:latin typeface="Consolas" panose="020B0609020204030204" pitchFamily="49" charset="0"/>
              </a:rPr>
              <a:t>)</a:t>
            </a:r>
          </a:p>
          <a:p>
            <a:pPr marL="0" indent="0">
              <a:buFont typeface="Arial"/>
              <a:buNone/>
            </a:pPr>
            <a:r>
              <a:rPr lang="en-US" sz="2200" dirty="0" smtClean="0">
                <a:latin typeface="Consolas" panose="020B0609020204030204" pitchFamily="49" charset="0"/>
              </a:rPr>
              <a:t>  </a:t>
            </a:r>
            <a:r>
              <a:rPr lang="en-US" sz="2200" dirty="0" err="1" smtClean="0">
                <a:latin typeface="Consolas" panose="020B0609020204030204" pitchFamily="49" charset="0"/>
              </a:rPr>
              <a:t>readbuf</a:t>
            </a:r>
            <a:r>
              <a:rPr lang="en-US" sz="2200" dirty="0" smtClean="0">
                <a:latin typeface="Consolas" panose="020B0609020204030204" pitchFamily="49" charset="0"/>
              </a:rPr>
              <a:t>[</a:t>
            </a:r>
            <a:r>
              <a:rPr lang="en-US" sz="2200" dirty="0" err="1" smtClean="0">
                <a:latin typeface="Consolas" panose="020B0609020204030204" pitchFamily="49" charset="0"/>
              </a:rPr>
              <a:t>strlen</a:t>
            </a:r>
            <a:r>
              <a:rPr lang="en-US" sz="2200" dirty="0" smtClean="0">
                <a:latin typeface="Consolas" panose="020B0609020204030204" pitchFamily="49" charset="0"/>
              </a:rPr>
              <a:t> (</a:t>
            </a:r>
            <a:r>
              <a:rPr lang="en-US" sz="2200" dirty="0" err="1" smtClean="0">
                <a:latin typeface="Consolas" panose="020B0609020204030204" pitchFamily="49" charset="0"/>
              </a:rPr>
              <a:t>readbuf</a:t>
            </a:r>
            <a:r>
              <a:rPr lang="en-US" sz="2200" dirty="0" smtClean="0">
                <a:latin typeface="Consolas" panose="020B0609020204030204" pitchFamily="49" charset="0"/>
              </a:rPr>
              <a:t>) - 1] = </a:t>
            </a:r>
            <a:r>
              <a:rPr lang="en-US" sz="2200" dirty="0" smtClean="0">
                <a:solidFill>
                  <a:srgbClr val="A31515"/>
                </a:solidFill>
                <a:latin typeface="Consolas" panose="020B0609020204030204" pitchFamily="49" charset="0"/>
              </a:rPr>
              <a:t>'\0'</a:t>
            </a:r>
            <a:r>
              <a:rPr lang="en-US" sz="2200" dirty="0" smtClean="0">
                <a:latin typeface="Consolas" panose="020B0609020204030204" pitchFamily="49" charset="0"/>
              </a:rPr>
              <a:t>;</a:t>
            </a:r>
          </a:p>
          <a:p>
            <a:pPr marL="0" indent="0">
              <a:buFont typeface="Arial"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064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5"/>
          <p:cNvPicPr preferRelativeResize="0"/>
          <p:nvPr/>
        </p:nvPicPr>
        <p:blipFill rotWithShape="1">
          <a:blip r:embed="rId3">
            <a:alphaModFix/>
          </a:blip>
          <a:srcRect t="55609" b="39146"/>
          <a:stretch/>
        </p:blipFill>
        <p:spPr>
          <a:xfrm rot="10800000">
            <a:off x="1500" y="6498376"/>
            <a:ext cx="9144000" cy="359624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5"/>
          <p:cNvSpPr txBox="1"/>
          <p:nvPr/>
        </p:nvSpPr>
        <p:spPr>
          <a:xfrm>
            <a:off x="786024" y="346591"/>
            <a:ext cx="8050847" cy="7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US" sz="3200" dirty="0"/>
              <a:t>CVE-2015-8948</a:t>
            </a:r>
            <a:endParaRPr sz="3200" dirty="0"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87" name="Google Shape;87;p15"/>
          <p:cNvSpPr/>
          <p:nvPr/>
        </p:nvSpPr>
        <p:spPr>
          <a:xfrm>
            <a:off x="8341556" y="6258091"/>
            <a:ext cx="464700" cy="46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5"/>
          <p:cNvSpPr txBox="1"/>
          <p:nvPr/>
        </p:nvSpPr>
        <p:spPr>
          <a:xfrm>
            <a:off x="8372173" y="6273875"/>
            <a:ext cx="464700" cy="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600" dirty="0" smtClean="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29</a:t>
            </a:r>
            <a:endParaRPr sz="1600" dirty="0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89" name="Google Shape;89;p15"/>
          <p:cNvSpPr txBox="1"/>
          <p:nvPr/>
        </p:nvSpPr>
        <p:spPr>
          <a:xfrm>
            <a:off x="351997" y="6483591"/>
            <a:ext cx="5009100" cy="5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ru" sz="12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CoreHard.</a:t>
            </a:r>
            <a:r>
              <a:rPr lang="ru" sz="12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ru-RU" sz="1200" dirty="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Информационная безопасность и разработка ПО</a:t>
            </a:r>
            <a:endParaRPr sz="1200" dirty="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51997" y="1254568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Font typeface="Arial"/>
              <a:buNone/>
            </a:pPr>
            <a:endParaRPr lang="ru-RU" sz="2200" dirty="0" smtClean="0">
              <a:solidFill>
                <a:srgbClr val="0000FF"/>
              </a:solidFill>
              <a:latin typeface="Consolas" panose="020B0609020204030204" pitchFamily="49" charset="0"/>
            </a:endParaRPr>
          </a:p>
          <a:p>
            <a:pPr marL="0" indent="0">
              <a:buFont typeface="Arial"/>
              <a:buNone/>
            </a:pPr>
            <a:r>
              <a:rPr lang="en-US" sz="22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else</a:t>
            </a:r>
            <a:r>
              <a:rPr lang="en-US" sz="2200" dirty="0" smtClean="0">
                <a:latin typeface="Consolas" panose="020B0609020204030204" pitchFamily="49" charset="0"/>
              </a:rPr>
              <a:t> </a:t>
            </a:r>
            <a:r>
              <a:rPr lang="en-US" sz="22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sz="2200" dirty="0" smtClean="0">
                <a:latin typeface="Consolas" panose="020B0609020204030204" pitchFamily="49" charset="0"/>
              </a:rPr>
              <a:t> (</a:t>
            </a:r>
            <a:r>
              <a:rPr lang="en-US" sz="2200" dirty="0" err="1" smtClean="0">
                <a:latin typeface="Consolas" panose="020B0609020204030204" pitchFamily="49" charset="0"/>
              </a:rPr>
              <a:t>fgets</a:t>
            </a:r>
            <a:r>
              <a:rPr lang="en-US" sz="2200" dirty="0" smtClean="0">
                <a:latin typeface="Consolas" panose="020B0609020204030204" pitchFamily="49" charset="0"/>
              </a:rPr>
              <a:t> (</a:t>
            </a:r>
            <a:r>
              <a:rPr lang="en-US" sz="2200" dirty="0" err="1" smtClean="0">
                <a:latin typeface="Consolas" panose="020B0609020204030204" pitchFamily="49" charset="0"/>
              </a:rPr>
              <a:t>readbuf</a:t>
            </a:r>
            <a:r>
              <a:rPr lang="en-US" sz="2200" dirty="0" smtClean="0">
                <a:latin typeface="Consolas" panose="020B0609020204030204" pitchFamily="49" charset="0"/>
              </a:rPr>
              <a:t>, </a:t>
            </a:r>
            <a:r>
              <a:rPr lang="en-US" sz="2200" dirty="0" smtClean="0">
                <a:solidFill>
                  <a:srgbClr val="6F008A"/>
                </a:solidFill>
                <a:latin typeface="Consolas" panose="020B0609020204030204" pitchFamily="49" charset="0"/>
              </a:rPr>
              <a:t>BUFSIZ</a:t>
            </a:r>
            <a:r>
              <a:rPr lang="en-US" sz="2200" dirty="0" smtClean="0">
                <a:latin typeface="Consolas" panose="020B0609020204030204" pitchFamily="49" charset="0"/>
              </a:rPr>
              <a:t>, </a:t>
            </a:r>
            <a:r>
              <a:rPr lang="en-US" sz="2200" dirty="0" err="1" smtClean="0">
                <a:solidFill>
                  <a:srgbClr val="6F008A"/>
                </a:solidFill>
                <a:latin typeface="Consolas" panose="020B0609020204030204" pitchFamily="49" charset="0"/>
              </a:rPr>
              <a:t>stdin</a:t>
            </a:r>
            <a:r>
              <a:rPr lang="en-US" sz="2200" dirty="0" smtClean="0">
                <a:latin typeface="Consolas" panose="020B0609020204030204" pitchFamily="49" charset="0"/>
              </a:rPr>
              <a:t>) == </a:t>
            </a:r>
            <a:r>
              <a:rPr lang="en-US" sz="2200" dirty="0" smtClean="0">
                <a:solidFill>
                  <a:srgbClr val="6F008A"/>
                </a:solidFill>
                <a:latin typeface="Consolas" panose="020B0609020204030204" pitchFamily="49" charset="0"/>
              </a:rPr>
              <a:t>NULL</a:t>
            </a:r>
            <a:r>
              <a:rPr lang="en-US" sz="2200" dirty="0" smtClean="0">
                <a:latin typeface="Consolas" panose="020B0609020204030204" pitchFamily="49" charset="0"/>
              </a:rPr>
              <a:t>) {</a:t>
            </a:r>
          </a:p>
          <a:p>
            <a:pPr marL="0" indent="0">
              <a:buFont typeface="Arial"/>
              <a:buNone/>
            </a:pPr>
            <a:r>
              <a:rPr lang="en-US" sz="2200" dirty="0" smtClean="0">
                <a:latin typeface="Consolas" panose="020B0609020204030204" pitchFamily="49" charset="0"/>
              </a:rPr>
              <a:t>  ....</a:t>
            </a:r>
          </a:p>
          <a:p>
            <a:pPr marL="0" indent="0">
              <a:buFont typeface="Arial"/>
              <a:buNone/>
            </a:pPr>
            <a:r>
              <a:rPr lang="en-US" sz="2200" dirty="0" smtClean="0">
                <a:latin typeface="Consolas" panose="020B0609020204030204" pitchFamily="49" charset="0"/>
              </a:rPr>
              <a:t>}</a:t>
            </a:r>
          </a:p>
          <a:p>
            <a:pPr marL="0" indent="0">
              <a:buFont typeface="Arial"/>
              <a:buNone/>
            </a:pPr>
            <a:endParaRPr lang="en-US" sz="2200" dirty="0" smtClean="0">
              <a:latin typeface="Consolas" panose="020B0609020204030204" pitchFamily="49" charset="0"/>
            </a:endParaRPr>
          </a:p>
          <a:p>
            <a:pPr marL="0" indent="0">
              <a:buFont typeface="Arial"/>
              <a:buNone/>
            </a:pPr>
            <a:r>
              <a:rPr lang="en-US" sz="22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sz="2200" dirty="0" smtClean="0">
                <a:latin typeface="Consolas" panose="020B0609020204030204" pitchFamily="49" charset="0"/>
              </a:rPr>
              <a:t> (</a:t>
            </a:r>
            <a:r>
              <a:rPr lang="en-US" sz="2200" dirty="0" err="1" smtClean="0">
                <a:latin typeface="Consolas" panose="020B0609020204030204" pitchFamily="49" charset="0"/>
              </a:rPr>
              <a:t>readbuf</a:t>
            </a:r>
            <a:r>
              <a:rPr lang="en-US" sz="2200" dirty="0" smtClean="0">
                <a:latin typeface="Consolas" panose="020B0609020204030204" pitchFamily="49" charset="0"/>
              </a:rPr>
              <a:t>[</a:t>
            </a:r>
            <a:r>
              <a:rPr lang="en-US" sz="2200" dirty="0" err="1" smtClean="0">
                <a:latin typeface="Consolas" panose="020B0609020204030204" pitchFamily="49" charset="0"/>
              </a:rPr>
              <a:t>strlen</a:t>
            </a:r>
            <a:r>
              <a:rPr lang="en-US" sz="2200" dirty="0" smtClean="0">
                <a:latin typeface="Consolas" panose="020B0609020204030204" pitchFamily="49" charset="0"/>
              </a:rPr>
              <a:t> (</a:t>
            </a:r>
            <a:r>
              <a:rPr lang="en-US" sz="2200" dirty="0" err="1" smtClean="0">
                <a:latin typeface="Consolas" panose="020B0609020204030204" pitchFamily="49" charset="0"/>
              </a:rPr>
              <a:t>readbuf</a:t>
            </a:r>
            <a:r>
              <a:rPr lang="en-US" sz="2200" dirty="0" smtClean="0">
                <a:latin typeface="Consolas" panose="020B0609020204030204" pitchFamily="49" charset="0"/>
              </a:rPr>
              <a:t>) - 1] == </a:t>
            </a:r>
            <a:r>
              <a:rPr lang="en-US" sz="2200" dirty="0" smtClean="0">
                <a:solidFill>
                  <a:srgbClr val="A31515"/>
                </a:solidFill>
                <a:latin typeface="Consolas" panose="020B0609020204030204" pitchFamily="49" charset="0"/>
              </a:rPr>
              <a:t>'\n'</a:t>
            </a:r>
            <a:r>
              <a:rPr lang="en-US" sz="2200" dirty="0" smtClean="0">
                <a:latin typeface="Consolas" panose="020B0609020204030204" pitchFamily="49" charset="0"/>
              </a:rPr>
              <a:t>)</a:t>
            </a:r>
          </a:p>
          <a:p>
            <a:pPr marL="0" indent="0">
              <a:buFont typeface="Arial"/>
              <a:buNone/>
            </a:pPr>
            <a:r>
              <a:rPr lang="en-US" sz="2200" dirty="0" smtClean="0">
                <a:latin typeface="Consolas" panose="020B0609020204030204" pitchFamily="49" charset="0"/>
              </a:rPr>
              <a:t>  </a:t>
            </a:r>
            <a:r>
              <a:rPr lang="en-US" sz="2200" dirty="0" err="1" smtClean="0">
                <a:latin typeface="Consolas" panose="020B0609020204030204" pitchFamily="49" charset="0"/>
              </a:rPr>
              <a:t>readbuf</a:t>
            </a:r>
            <a:r>
              <a:rPr lang="en-US" sz="2200" dirty="0" smtClean="0">
                <a:latin typeface="Consolas" panose="020B0609020204030204" pitchFamily="49" charset="0"/>
              </a:rPr>
              <a:t>[</a:t>
            </a:r>
            <a:r>
              <a:rPr lang="en-US" sz="2200" dirty="0" err="1" smtClean="0">
                <a:latin typeface="Consolas" panose="020B0609020204030204" pitchFamily="49" charset="0"/>
              </a:rPr>
              <a:t>strlen</a:t>
            </a:r>
            <a:r>
              <a:rPr lang="en-US" sz="2200" dirty="0" smtClean="0">
                <a:latin typeface="Consolas" panose="020B0609020204030204" pitchFamily="49" charset="0"/>
              </a:rPr>
              <a:t> (</a:t>
            </a:r>
            <a:r>
              <a:rPr lang="en-US" sz="2200" dirty="0" err="1" smtClean="0">
                <a:latin typeface="Consolas" panose="020B0609020204030204" pitchFamily="49" charset="0"/>
              </a:rPr>
              <a:t>readbuf</a:t>
            </a:r>
            <a:r>
              <a:rPr lang="en-US" sz="2200" dirty="0" smtClean="0">
                <a:latin typeface="Consolas" panose="020B0609020204030204" pitchFamily="49" charset="0"/>
              </a:rPr>
              <a:t>) - 1] = </a:t>
            </a:r>
            <a:r>
              <a:rPr lang="en-US" sz="2200" dirty="0" smtClean="0">
                <a:solidFill>
                  <a:srgbClr val="A31515"/>
                </a:solidFill>
                <a:latin typeface="Consolas" panose="020B0609020204030204" pitchFamily="49" charset="0"/>
              </a:rPr>
              <a:t>'\0'</a:t>
            </a:r>
            <a:r>
              <a:rPr lang="en-US" sz="2200" dirty="0" smtClean="0">
                <a:latin typeface="Consolas" panose="020B0609020204030204" pitchFamily="49" charset="0"/>
              </a:rPr>
              <a:t>;</a:t>
            </a:r>
          </a:p>
          <a:p>
            <a:pPr marL="0" indent="0">
              <a:buFont typeface="Arial"/>
              <a:buNone/>
            </a:pPr>
            <a:endParaRPr lang="ru-RU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3594945" y="2059727"/>
            <a:ext cx="1227216" cy="20781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752889" y="2027161"/>
            <a:ext cx="80663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rgbClr val="A31515"/>
                </a:solidFill>
                <a:latin typeface="Consolas" panose="020B0609020204030204" pitchFamily="49" charset="0"/>
              </a:rPr>
              <a:t>"\0"</a:t>
            </a:r>
            <a:endParaRPr lang="ru-RU" sz="2200" dirty="0">
              <a:solidFill>
                <a:srgbClr val="A31515"/>
              </a:solidFill>
            </a:endParaRPr>
          </a:p>
        </p:txBody>
      </p:sp>
      <p:sp>
        <p:nvSpPr>
          <p:cNvPr id="16" name="Left Brace 15"/>
          <p:cNvSpPr/>
          <p:nvPr/>
        </p:nvSpPr>
        <p:spPr>
          <a:xfrm rot="5400000">
            <a:off x="3715630" y="1709460"/>
            <a:ext cx="315579" cy="3084023"/>
          </a:xfrm>
          <a:prstGeom prst="leftBrace">
            <a:avLst>
              <a:gd name="adj1" fmla="val 137405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Rectangle 16"/>
          <p:cNvSpPr/>
          <p:nvPr/>
        </p:nvSpPr>
        <p:spPr>
          <a:xfrm>
            <a:off x="3617281" y="2560422"/>
            <a:ext cx="49564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 smtClean="0">
                <a:latin typeface="Consolas" panose="020B0609020204030204" pitchFamily="49" charset="0"/>
              </a:rPr>
              <a:t>-1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48651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5"/>
          <p:cNvPicPr preferRelativeResize="0"/>
          <p:nvPr/>
        </p:nvPicPr>
        <p:blipFill rotWithShape="1">
          <a:blip r:embed="rId3">
            <a:alphaModFix/>
          </a:blip>
          <a:srcRect t="55609" b="39146"/>
          <a:stretch/>
        </p:blipFill>
        <p:spPr>
          <a:xfrm rot="10800000">
            <a:off x="1500" y="6498376"/>
            <a:ext cx="9144000" cy="359624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5"/>
          <p:cNvSpPr/>
          <p:nvPr/>
        </p:nvSpPr>
        <p:spPr>
          <a:xfrm>
            <a:off x="447116" y="410375"/>
            <a:ext cx="55200" cy="552300"/>
          </a:xfrm>
          <a:prstGeom prst="rect">
            <a:avLst/>
          </a:prstGeom>
          <a:solidFill>
            <a:srgbClr val="AFBF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5"/>
          <p:cNvSpPr txBox="1"/>
          <p:nvPr/>
        </p:nvSpPr>
        <p:spPr>
          <a:xfrm>
            <a:off x="684057" y="324225"/>
            <a:ext cx="3913800" cy="7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ru-RU" sz="3200" dirty="0"/>
              <a:t>Содержание</a:t>
            </a:r>
            <a:endParaRPr sz="3000" dirty="0"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86" name="Google Shape;86;p15"/>
          <p:cNvSpPr txBox="1"/>
          <p:nvPr/>
        </p:nvSpPr>
        <p:spPr>
          <a:xfrm>
            <a:off x="693343" y="1222907"/>
            <a:ext cx="8143530" cy="2625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SAST</a:t>
            </a:r>
            <a:r>
              <a:rPr lang="en-US" sz="2400" dirty="0"/>
              <a:t>: Static Application Security Testing;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CWE</a:t>
            </a:r>
            <a:r>
              <a:rPr lang="en-US" sz="2400" dirty="0"/>
              <a:t>: Common Weakness Enumeration;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CVE</a:t>
            </a:r>
            <a:r>
              <a:rPr lang="en-US" sz="2400" dirty="0"/>
              <a:t>: Common Vulnerabilities and Exposures;</a:t>
            </a:r>
            <a:endParaRPr lang="ru-R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MISRA</a:t>
            </a:r>
            <a:r>
              <a:rPr lang="en-US" sz="2400" dirty="0"/>
              <a:t>: Motor Industry Software Reliability Association</a:t>
            </a:r>
            <a:r>
              <a:rPr lang="ru-RU" sz="2400" dirty="0"/>
              <a:t>.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SEI </a:t>
            </a:r>
            <a:r>
              <a:rPr lang="en-US" sz="2400" b="1" dirty="0"/>
              <a:t>CERT</a:t>
            </a:r>
            <a:r>
              <a:rPr lang="en-US" sz="2400" dirty="0"/>
              <a:t> Coding Standards</a:t>
            </a:r>
            <a:r>
              <a:rPr lang="ru-RU" sz="2400" dirty="0" smtClean="0"/>
              <a:t>.</a:t>
            </a:r>
            <a:endParaRPr lang="en-US" sz="2400" dirty="0"/>
          </a:p>
        </p:txBody>
      </p:sp>
      <p:sp>
        <p:nvSpPr>
          <p:cNvPr id="87" name="Google Shape;87;p15"/>
          <p:cNvSpPr/>
          <p:nvPr/>
        </p:nvSpPr>
        <p:spPr>
          <a:xfrm>
            <a:off x="8341556" y="6258091"/>
            <a:ext cx="464700" cy="46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5"/>
          <p:cNvSpPr txBox="1"/>
          <p:nvPr/>
        </p:nvSpPr>
        <p:spPr>
          <a:xfrm>
            <a:off x="8372173" y="6273875"/>
            <a:ext cx="464700" cy="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600" dirty="0" smtClean="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03</a:t>
            </a:r>
            <a:endParaRPr sz="1600" dirty="0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89" name="Google Shape;89;p15"/>
          <p:cNvSpPr txBox="1"/>
          <p:nvPr/>
        </p:nvSpPr>
        <p:spPr>
          <a:xfrm>
            <a:off x="351997" y="6483591"/>
            <a:ext cx="5009100" cy="5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ru" sz="12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CoreHard.</a:t>
            </a:r>
            <a:r>
              <a:rPr lang="ru" sz="12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ru-RU" sz="1200" dirty="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Информационная безопасность и разработка ПО</a:t>
            </a:r>
            <a:endParaRPr sz="1200" dirty="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10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818" y="3183004"/>
            <a:ext cx="3203121" cy="32031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5"/>
          <p:cNvPicPr preferRelativeResize="0"/>
          <p:nvPr/>
        </p:nvPicPr>
        <p:blipFill rotWithShape="1">
          <a:blip r:embed="rId3">
            <a:alphaModFix/>
          </a:blip>
          <a:srcRect t="55609" b="39146"/>
          <a:stretch/>
        </p:blipFill>
        <p:spPr>
          <a:xfrm rot="10800000">
            <a:off x="1500" y="6498376"/>
            <a:ext cx="9144000" cy="359624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5"/>
          <p:cNvSpPr txBox="1"/>
          <p:nvPr/>
        </p:nvSpPr>
        <p:spPr>
          <a:xfrm>
            <a:off x="786024" y="346591"/>
            <a:ext cx="8050847" cy="7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US" sz="3200" dirty="0"/>
              <a:t>CVE-2016-6262</a:t>
            </a:r>
            <a:endParaRPr sz="3200" dirty="0"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87" name="Google Shape;87;p15"/>
          <p:cNvSpPr/>
          <p:nvPr/>
        </p:nvSpPr>
        <p:spPr>
          <a:xfrm>
            <a:off x="8341556" y="6258091"/>
            <a:ext cx="464700" cy="46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5"/>
          <p:cNvSpPr txBox="1"/>
          <p:nvPr/>
        </p:nvSpPr>
        <p:spPr>
          <a:xfrm>
            <a:off x="8372173" y="6273875"/>
            <a:ext cx="464700" cy="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600" dirty="0" smtClean="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30</a:t>
            </a:r>
            <a:endParaRPr sz="1600" dirty="0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89" name="Google Shape;89;p15"/>
          <p:cNvSpPr txBox="1"/>
          <p:nvPr/>
        </p:nvSpPr>
        <p:spPr>
          <a:xfrm>
            <a:off x="351997" y="6483591"/>
            <a:ext cx="5009100" cy="5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ru" sz="12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CoreHard.</a:t>
            </a:r>
            <a:r>
              <a:rPr lang="ru" sz="12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ru-RU" sz="1200" dirty="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Информационная безопасность и разработка ПО</a:t>
            </a:r>
            <a:endParaRPr sz="1200" dirty="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351997" y="1149476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Font typeface="Arial"/>
              <a:buNone/>
            </a:pPr>
            <a:endParaRPr lang="ru-RU" sz="2200" smtClean="0">
              <a:solidFill>
                <a:srgbClr val="0000FF"/>
              </a:solidFill>
              <a:latin typeface="Consolas" panose="020B0609020204030204" pitchFamily="49" charset="0"/>
            </a:endParaRPr>
          </a:p>
          <a:p>
            <a:pPr marL="0" indent="0">
              <a:buFont typeface="Arial"/>
              <a:buNone/>
            </a:pPr>
            <a:r>
              <a:rPr lang="en-US" sz="2200" smtClean="0">
                <a:solidFill>
                  <a:srgbClr val="0000FF"/>
                </a:solidFill>
                <a:latin typeface="Consolas" panose="020B0609020204030204" pitchFamily="49" charset="0"/>
              </a:rPr>
              <a:t>else</a:t>
            </a:r>
            <a:r>
              <a:rPr lang="en-US" sz="2200" smtClean="0">
                <a:latin typeface="Consolas" panose="020B0609020204030204" pitchFamily="49" charset="0"/>
              </a:rPr>
              <a:t> </a:t>
            </a:r>
            <a:r>
              <a:rPr lang="en-US" sz="2200" smtClean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sz="2200" smtClean="0">
                <a:latin typeface="Consolas" panose="020B0609020204030204" pitchFamily="49" charset="0"/>
              </a:rPr>
              <a:t> (getline (&amp;line, &amp;linelen, </a:t>
            </a:r>
            <a:r>
              <a:rPr lang="en-US" sz="2200" smtClean="0">
                <a:solidFill>
                  <a:srgbClr val="6F008A"/>
                </a:solidFill>
                <a:latin typeface="Consolas" panose="020B0609020204030204" pitchFamily="49" charset="0"/>
              </a:rPr>
              <a:t>stdin</a:t>
            </a:r>
            <a:r>
              <a:rPr lang="en-US" sz="2200" smtClean="0">
                <a:latin typeface="Consolas" panose="020B0609020204030204" pitchFamily="49" charset="0"/>
              </a:rPr>
              <a:t>) == -1) {</a:t>
            </a:r>
          </a:p>
          <a:p>
            <a:pPr marL="0" indent="0">
              <a:buFont typeface="Arial"/>
              <a:buNone/>
            </a:pPr>
            <a:r>
              <a:rPr lang="en-US" sz="2200" smtClean="0">
                <a:latin typeface="Consolas" panose="020B0609020204030204" pitchFamily="49" charset="0"/>
              </a:rPr>
              <a:t>  ....</a:t>
            </a:r>
          </a:p>
          <a:p>
            <a:pPr marL="0" indent="0">
              <a:buFont typeface="Arial"/>
              <a:buNone/>
            </a:pPr>
            <a:r>
              <a:rPr lang="en-US" sz="2200" smtClean="0">
                <a:latin typeface="Consolas" panose="020B0609020204030204" pitchFamily="49" charset="0"/>
              </a:rPr>
              <a:t>}</a:t>
            </a:r>
          </a:p>
          <a:p>
            <a:pPr marL="0" indent="0">
              <a:buFont typeface="Arial"/>
              <a:buNone/>
            </a:pPr>
            <a:endParaRPr lang="en-US" sz="2200" smtClean="0">
              <a:latin typeface="Consolas" panose="020B0609020204030204" pitchFamily="49" charset="0"/>
            </a:endParaRPr>
          </a:p>
          <a:p>
            <a:pPr marL="0" indent="0">
              <a:buFont typeface="Arial"/>
              <a:buNone/>
            </a:pPr>
            <a:r>
              <a:rPr lang="en-US" sz="2200" smtClean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sz="2200" smtClean="0">
                <a:latin typeface="Consolas" panose="020B0609020204030204" pitchFamily="49" charset="0"/>
              </a:rPr>
              <a:t> (line[strlen (line) - 1] == </a:t>
            </a:r>
            <a:r>
              <a:rPr lang="en-US" sz="2200" smtClean="0">
                <a:solidFill>
                  <a:srgbClr val="A31515"/>
                </a:solidFill>
                <a:latin typeface="Consolas" panose="020B0609020204030204" pitchFamily="49" charset="0"/>
              </a:rPr>
              <a:t>'\n'</a:t>
            </a:r>
            <a:r>
              <a:rPr lang="en-US" sz="2200" smtClean="0">
                <a:latin typeface="Consolas" panose="020B0609020204030204" pitchFamily="49" charset="0"/>
              </a:rPr>
              <a:t>)</a:t>
            </a:r>
          </a:p>
          <a:p>
            <a:pPr marL="0" indent="0">
              <a:buFont typeface="Arial"/>
              <a:buNone/>
            </a:pPr>
            <a:r>
              <a:rPr lang="en-US" sz="2200" smtClean="0">
                <a:latin typeface="Consolas" panose="020B0609020204030204" pitchFamily="49" charset="0"/>
              </a:rPr>
              <a:t>  line[strlen (line) - 1] = </a:t>
            </a:r>
            <a:r>
              <a:rPr lang="en-US" sz="2200" smtClean="0">
                <a:solidFill>
                  <a:srgbClr val="A31515"/>
                </a:solidFill>
                <a:latin typeface="Consolas" panose="020B0609020204030204" pitchFamily="49" charset="0"/>
              </a:rPr>
              <a:t>'\0'</a:t>
            </a:r>
            <a:r>
              <a:rPr lang="en-US" sz="2200" smtClean="0">
                <a:latin typeface="Consolas" panose="020B0609020204030204" pitchFamily="49" charset="0"/>
              </a:rPr>
              <a:t>;</a:t>
            </a:r>
          </a:p>
          <a:p>
            <a:pPr marL="0" indent="0">
              <a:buFont typeface="Arial"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912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5"/>
          <p:cNvPicPr preferRelativeResize="0"/>
          <p:nvPr/>
        </p:nvPicPr>
        <p:blipFill rotWithShape="1">
          <a:blip r:embed="rId3">
            <a:alphaModFix/>
          </a:blip>
          <a:srcRect t="55609" b="39146"/>
          <a:stretch/>
        </p:blipFill>
        <p:spPr>
          <a:xfrm rot="10800000">
            <a:off x="1500" y="6498376"/>
            <a:ext cx="9144000" cy="359624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5"/>
          <p:cNvSpPr txBox="1"/>
          <p:nvPr/>
        </p:nvSpPr>
        <p:spPr>
          <a:xfrm>
            <a:off x="786024" y="346591"/>
            <a:ext cx="8050847" cy="7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US" sz="3200" dirty="0"/>
              <a:t>CVE-2016-6262</a:t>
            </a:r>
            <a:endParaRPr sz="3200" dirty="0"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87" name="Google Shape;87;p15"/>
          <p:cNvSpPr/>
          <p:nvPr/>
        </p:nvSpPr>
        <p:spPr>
          <a:xfrm>
            <a:off x="8341556" y="6258091"/>
            <a:ext cx="464700" cy="46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5"/>
          <p:cNvSpPr txBox="1"/>
          <p:nvPr/>
        </p:nvSpPr>
        <p:spPr>
          <a:xfrm>
            <a:off x="8372173" y="6273875"/>
            <a:ext cx="464700" cy="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600" dirty="0" smtClean="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31</a:t>
            </a:r>
            <a:endParaRPr sz="1600" dirty="0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89" name="Google Shape;89;p15"/>
          <p:cNvSpPr txBox="1"/>
          <p:nvPr/>
        </p:nvSpPr>
        <p:spPr>
          <a:xfrm>
            <a:off x="351997" y="6483591"/>
            <a:ext cx="5009100" cy="5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ru" sz="12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CoreHard.</a:t>
            </a:r>
            <a:r>
              <a:rPr lang="ru" sz="12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ru-RU" sz="1200" dirty="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Информационная безопасность и разработка ПО</a:t>
            </a:r>
            <a:endParaRPr sz="1200" dirty="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351997" y="1149476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Font typeface="Arial"/>
              <a:buNone/>
            </a:pPr>
            <a:endParaRPr lang="ru-RU" sz="2200" smtClean="0">
              <a:solidFill>
                <a:srgbClr val="0000FF"/>
              </a:solidFill>
              <a:latin typeface="Consolas" panose="020B0609020204030204" pitchFamily="49" charset="0"/>
            </a:endParaRPr>
          </a:p>
          <a:p>
            <a:pPr marL="0" indent="0">
              <a:buFont typeface="Arial"/>
              <a:buNone/>
            </a:pPr>
            <a:r>
              <a:rPr lang="en-US" sz="2200" smtClean="0">
                <a:solidFill>
                  <a:srgbClr val="0000FF"/>
                </a:solidFill>
                <a:latin typeface="Consolas" panose="020B0609020204030204" pitchFamily="49" charset="0"/>
              </a:rPr>
              <a:t>else</a:t>
            </a:r>
            <a:r>
              <a:rPr lang="en-US" sz="2200" smtClean="0">
                <a:latin typeface="Consolas" panose="020B0609020204030204" pitchFamily="49" charset="0"/>
              </a:rPr>
              <a:t> </a:t>
            </a:r>
            <a:r>
              <a:rPr lang="en-US" sz="2200" smtClean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sz="2200" smtClean="0">
                <a:latin typeface="Consolas" panose="020B0609020204030204" pitchFamily="49" charset="0"/>
              </a:rPr>
              <a:t> (getline (&amp;line, &amp;linelen, </a:t>
            </a:r>
            <a:r>
              <a:rPr lang="en-US" sz="2200" smtClean="0">
                <a:solidFill>
                  <a:srgbClr val="6F008A"/>
                </a:solidFill>
                <a:latin typeface="Consolas" panose="020B0609020204030204" pitchFamily="49" charset="0"/>
              </a:rPr>
              <a:t>stdin</a:t>
            </a:r>
            <a:r>
              <a:rPr lang="en-US" sz="2200" smtClean="0">
                <a:latin typeface="Consolas" panose="020B0609020204030204" pitchFamily="49" charset="0"/>
              </a:rPr>
              <a:t>) == -1) {</a:t>
            </a:r>
          </a:p>
          <a:p>
            <a:pPr marL="0" indent="0">
              <a:buFont typeface="Arial"/>
              <a:buNone/>
            </a:pPr>
            <a:r>
              <a:rPr lang="en-US" sz="2200" smtClean="0">
                <a:latin typeface="Consolas" panose="020B0609020204030204" pitchFamily="49" charset="0"/>
              </a:rPr>
              <a:t>  ....</a:t>
            </a:r>
          </a:p>
          <a:p>
            <a:pPr marL="0" indent="0">
              <a:buFont typeface="Arial"/>
              <a:buNone/>
            </a:pPr>
            <a:r>
              <a:rPr lang="en-US" sz="2200" smtClean="0">
                <a:latin typeface="Consolas" panose="020B0609020204030204" pitchFamily="49" charset="0"/>
              </a:rPr>
              <a:t>}</a:t>
            </a:r>
          </a:p>
          <a:p>
            <a:pPr marL="0" indent="0">
              <a:buFont typeface="Arial"/>
              <a:buNone/>
            </a:pPr>
            <a:endParaRPr lang="en-US" sz="2200" smtClean="0">
              <a:latin typeface="Consolas" panose="020B0609020204030204" pitchFamily="49" charset="0"/>
            </a:endParaRPr>
          </a:p>
          <a:p>
            <a:pPr marL="0" indent="0">
              <a:buFont typeface="Arial"/>
              <a:buNone/>
            </a:pPr>
            <a:r>
              <a:rPr lang="en-US" sz="2200" smtClean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sz="2200" smtClean="0">
                <a:latin typeface="Consolas" panose="020B0609020204030204" pitchFamily="49" charset="0"/>
              </a:rPr>
              <a:t> (line[strlen (line) - 1] == </a:t>
            </a:r>
            <a:r>
              <a:rPr lang="en-US" sz="2200" smtClean="0">
                <a:solidFill>
                  <a:srgbClr val="A31515"/>
                </a:solidFill>
                <a:latin typeface="Consolas" panose="020B0609020204030204" pitchFamily="49" charset="0"/>
              </a:rPr>
              <a:t>'\n'</a:t>
            </a:r>
            <a:r>
              <a:rPr lang="en-US" sz="2200" smtClean="0">
                <a:latin typeface="Consolas" panose="020B0609020204030204" pitchFamily="49" charset="0"/>
              </a:rPr>
              <a:t>)</a:t>
            </a:r>
          </a:p>
          <a:p>
            <a:pPr marL="0" indent="0">
              <a:buFont typeface="Arial"/>
              <a:buNone/>
            </a:pPr>
            <a:r>
              <a:rPr lang="en-US" sz="2200" smtClean="0">
                <a:latin typeface="Consolas" panose="020B0609020204030204" pitchFamily="49" charset="0"/>
              </a:rPr>
              <a:t>  line[strlen (line) - 1] = </a:t>
            </a:r>
            <a:r>
              <a:rPr lang="en-US" sz="2200" smtClean="0">
                <a:solidFill>
                  <a:srgbClr val="A31515"/>
                </a:solidFill>
                <a:latin typeface="Consolas" panose="020B0609020204030204" pitchFamily="49" charset="0"/>
              </a:rPr>
              <a:t>'\0'</a:t>
            </a:r>
            <a:r>
              <a:rPr lang="en-US" sz="2200" smtClean="0">
                <a:latin typeface="Consolas" panose="020B0609020204030204" pitchFamily="49" charset="0"/>
              </a:rPr>
              <a:t>;</a:t>
            </a:r>
          </a:p>
          <a:p>
            <a:pPr marL="0" indent="0">
              <a:buFont typeface="Arial"/>
              <a:buNone/>
            </a:pPr>
            <a:endParaRPr lang="ru-RU" dirty="0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3822005" y="1916809"/>
            <a:ext cx="1135776" cy="23275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957781" y="1916809"/>
            <a:ext cx="80663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rgbClr val="A31515"/>
                </a:solidFill>
                <a:latin typeface="Consolas" panose="020B0609020204030204" pitchFamily="49" charset="0"/>
              </a:rPr>
              <a:t>"\0"</a:t>
            </a:r>
            <a:endParaRPr lang="ru-RU" sz="2200" dirty="0">
              <a:solidFill>
                <a:srgbClr val="A31515"/>
              </a:solidFill>
            </a:endParaRPr>
          </a:p>
        </p:txBody>
      </p:sp>
      <p:sp>
        <p:nvSpPr>
          <p:cNvPr id="10" name="Left Brace 9"/>
          <p:cNvSpPr/>
          <p:nvPr/>
        </p:nvSpPr>
        <p:spPr>
          <a:xfrm rot="5400000">
            <a:off x="3177919" y="1839637"/>
            <a:ext cx="315579" cy="2618512"/>
          </a:xfrm>
          <a:prstGeom prst="leftBrace">
            <a:avLst>
              <a:gd name="adj1" fmla="val 137405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3087883" y="2492747"/>
            <a:ext cx="49564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 smtClean="0">
                <a:latin typeface="Consolas" panose="020B0609020204030204" pitchFamily="49" charset="0"/>
              </a:rPr>
              <a:t>-1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91946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5"/>
          <p:cNvPicPr preferRelativeResize="0"/>
          <p:nvPr/>
        </p:nvPicPr>
        <p:blipFill rotWithShape="1">
          <a:blip r:embed="rId3">
            <a:alphaModFix/>
          </a:blip>
          <a:srcRect t="55609" b="39146"/>
          <a:stretch/>
        </p:blipFill>
        <p:spPr>
          <a:xfrm rot="10800000">
            <a:off x="1500" y="6498376"/>
            <a:ext cx="9144000" cy="359624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5"/>
          <p:cNvSpPr txBox="1"/>
          <p:nvPr/>
        </p:nvSpPr>
        <p:spPr>
          <a:xfrm>
            <a:off x="786024" y="346591"/>
            <a:ext cx="8050847" cy="7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US" sz="3200" dirty="0"/>
              <a:t>CVE-2016-6262</a:t>
            </a:r>
            <a:endParaRPr sz="3200" dirty="0"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87" name="Google Shape;87;p15"/>
          <p:cNvSpPr/>
          <p:nvPr/>
        </p:nvSpPr>
        <p:spPr>
          <a:xfrm>
            <a:off x="8341556" y="6258091"/>
            <a:ext cx="464700" cy="46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5"/>
          <p:cNvSpPr txBox="1"/>
          <p:nvPr/>
        </p:nvSpPr>
        <p:spPr>
          <a:xfrm>
            <a:off x="8372173" y="6273875"/>
            <a:ext cx="464700" cy="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600" dirty="0" smtClean="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32</a:t>
            </a:r>
            <a:endParaRPr sz="1600" dirty="0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89" name="Google Shape;89;p15"/>
          <p:cNvSpPr txBox="1"/>
          <p:nvPr/>
        </p:nvSpPr>
        <p:spPr>
          <a:xfrm>
            <a:off x="351997" y="6483591"/>
            <a:ext cx="5009100" cy="5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ru" sz="12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CoreHard.</a:t>
            </a:r>
            <a:r>
              <a:rPr lang="ru" sz="12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ru-RU" sz="1200" dirty="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Информационная безопасность и разработка ПО</a:t>
            </a:r>
            <a:endParaRPr sz="1200" dirty="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51997" y="1252420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Font typeface="Arial"/>
              <a:buNone/>
            </a:pPr>
            <a:endParaRPr lang="ru-RU" sz="2200" smtClean="0">
              <a:solidFill>
                <a:srgbClr val="0000FF"/>
              </a:solidFill>
              <a:latin typeface="Consolas" panose="020B0609020204030204" pitchFamily="49" charset="0"/>
            </a:endParaRPr>
          </a:p>
          <a:p>
            <a:pPr marL="0" indent="0">
              <a:lnSpc>
                <a:spcPct val="70000"/>
              </a:lnSpc>
              <a:buFont typeface="Arial"/>
              <a:buNone/>
            </a:pPr>
            <a:r>
              <a:rPr lang="en-US" sz="2200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else if (getline (&amp;line, &amp;linelen, stdin) == -1) {</a:t>
            </a:r>
          </a:p>
          <a:p>
            <a:pPr marL="0" indent="0">
              <a:lnSpc>
                <a:spcPct val="70000"/>
              </a:lnSpc>
              <a:buFont typeface="Arial"/>
              <a:buNone/>
            </a:pPr>
            <a:r>
              <a:rPr lang="en-US" sz="2200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  ....</a:t>
            </a:r>
          </a:p>
          <a:p>
            <a:pPr marL="0" indent="0">
              <a:lnSpc>
                <a:spcPct val="70000"/>
              </a:lnSpc>
              <a:buFont typeface="Arial"/>
              <a:buNone/>
            </a:pPr>
            <a:r>
              <a:rPr lang="en-US" sz="2200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70000"/>
              </a:lnSpc>
              <a:buFont typeface="Arial"/>
              <a:buNone/>
            </a:pPr>
            <a:endParaRPr lang="en-US" sz="2200" smtClean="0">
              <a:latin typeface="Consolas" panose="020B0609020204030204" pitchFamily="49" charset="0"/>
            </a:endParaRPr>
          </a:p>
          <a:p>
            <a:pPr marL="0" indent="0">
              <a:lnSpc>
                <a:spcPct val="70000"/>
              </a:lnSpc>
              <a:buFont typeface="Arial"/>
              <a:buNone/>
            </a:pPr>
            <a:r>
              <a:rPr lang="en-US" sz="2200" smtClean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sz="2200" smtClean="0">
                <a:latin typeface="Consolas" panose="020B0609020204030204" pitchFamily="49" charset="0"/>
              </a:rPr>
              <a:t> (strlen (line) &gt; 0)</a:t>
            </a:r>
          </a:p>
          <a:p>
            <a:pPr marL="0" indent="0">
              <a:lnSpc>
                <a:spcPct val="70000"/>
              </a:lnSpc>
              <a:buFont typeface="Arial"/>
              <a:buNone/>
            </a:pPr>
            <a:r>
              <a:rPr lang="en-US" sz="2200" smtClean="0">
                <a:solidFill>
                  <a:srgbClr val="0000FF"/>
                </a:solidFill>
                <a:latin typeface="Consolas" panose="020B0609020204030204" pitchFamily="49" charset="0"/>
              </a:rPr>
              <a:t>  if</a:t>
            </a:r>
            <a:r>
              <a:rPr lang="en-US" sz="2200" smtClean="0">
                <a:latin typeface="Consolas" panose="020B0609020204030204" pitchFamily="49" charset="0"/>
              </a:rPr>
              <a:t> (line[strlen (line) - 1] == </a:t>
            </a:r>
            <a:r>
              <a:rPr lang="en-US" sz="2200" smtClean="0">
                <a:solidFill>
                  <a:srgbClr val="A31515"/>
                </a:solidFill>
                <a:latin typeface="Consolas" panose="020B0609020204030204" pitchFamily="49" charset="0"/>
              </a:rPr>
              <a:t>'\n'</a:t>
            </a:r>
            <a:r>
              <a:rPr lang="en-US" sz="2200" smtClean="0">
                <a:latin typeface="Consolas" panose="020B0609020204030204" pitchFamily="49" charset="0"/>
              </a:rPr>
              <a:t>)</a:t>
            </a:r>
          </a:p>
          <a:p>
            <a:pPr marL="0" indent="0">
              <a:lnSpc>
                <a:spcPct val="70000"/>
              </a:lnSpc>
              <a:buFont typeface="Arial"/>
              <a:buNone/>
            </a:pPr>
            <a:r>
              <a:rPr lang="en-US" sz="2200" smtClean="0">
                <a:latin typeface="Consolas" panose="020B0609020204030204" pitchFamily="49" charset="0"/>
              </a:rPr>
              <a:t>    </a:t>
            </a:r>
            <a:r>
              <a:rPr lang="en-US" sz="2200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line[strlen (line) - 1] = '\0';</a:t>
            </a:r>
            <a:endParaRPr lang="en-US" sz="2200" dirty="0" smtClean="0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78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5"/>
          <p:cNvPicPr preferRelativeResize="0"/>
          <p:nvPr/>
        </p:nvPicPr>
        <p:blipFill rotWithShape="1">
          <a:blip r:embed="rId3">
            <a:alphaModFix/>
          </a:blip>
          <a:srcRect t="55609" b="39146"/>
          <a:stretch/>
        </p:blipFill>
        <p:spPr>
          <a:xfrm rot="10800000">
            <a:off x="1500" y="6498376"/>
            <a:ext cx="9144000" cy="359624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5"/>
          <p:cNvSpPr txBox="1"/>
          <p:nvPr/>
        </p:nvSpPr>
        <p:spPr>
          <a:xfrm>
            <a:off x="684057" y="324225"/>
            <a:ext cx="7286236" cy="7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ru-RU" sz="3200" dirty="0"/>
              <a:t>Два подхода к поиску уязвимостей</a:t>
            </a:r>
            <a:endParaRPr sz="3000" dirty="0"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87" name="Google Shape;87;p15"/>
          <p:cNvSpPr/>
          <p:nvPr/>
        </p:nvSpPr>
        <p:spPr>
          <a:xfrm>
            <a:off x="8341556" y="6258091"/>
            <a:ext cx="464700" cy="46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5"/>
          <p:cNvSpPr txBox="1"/>
          <p:nvPr/>
        </p:nvSpPr>
        <p:spPr>
          <a:xfrm>
            <a:off x="8372173" y="6273875"/>
            <a:ext cx="464700" cy="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600" dirty="0" smtClean="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33</a:t>
            </a:r>
            <a:endParaRPr sz="1600" dirty="0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89" name="Google Shape;89;p15"/>
          <p:cNvSpPr txBox="1"/>
          <p:nvPr/>
        </p:nvSpPr>
        <p:spPr>
          <a:xfrm>
            <a:off x="351997" y="6483591"/>
            <a:ext cx="5009100" cy="5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ru" sz="12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CoreHard.</a:t>
            </a:r>
            <a:r>
              <a:rPr lang="ru" sz="12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ru-RU" sz="1200" dirty="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Информационная безопасность и разработка ПО</a:t>
            </a:r>
            <a:endParaRPr sz="1200" dirty="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700" y="1536633"/>
            <a:ext cx="8520600" cy="1751040"/>
          </a:xfrm>
        </p:spPr>
        <p:txBody>
          <a:bodyPr/>
          <a:lstStyle/>
          <a:p>
            <a:r>
              <a:rPr lang="ru-RU" sz="2400" dirty="0"/>
              <a:t>Можно (и нужно) искать потенциальные уязвимости, которые могут привести к реальным проблемам при написании нового кода.</a:t>
            </a:r>
          </a:p>
          <a:p>
            <a:r>
              <a:rPr lang="ru-RU" sz="2400" dirty="0"/>
              <a:t>Можно искать по базе существующих известных уязвимостей в своем имеющемся коде (с помощью автоматизированных средств).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5059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5"/>
          <p:cNvPicPr preferRelativeResize="0"/>
          <p:nvPr/>
        </p:nvPicPr>
        <p:blipFill rotWithShape="1">
          <a:blip r:embed="rId3">
            <a:alphaModFix/>
          </a:blip>
          <a:srcRect t="55609" b="39146"/>
          <a:stretch/>
        </p:blipFill>
        <p:spPr>
          <a:xfrm rot="10800000">
            <a:off x="1500" y="6498376"/>
            <a:ext cx="9144000" cy="359624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5"/>
          <p:cNvSpPr txBox="1"/>
          <p:nvPr/>
        </p:nvSpPr>
        <p:spPr>
          <a:xfrm>
            <a:off x="684057" y="324225"/>
            <a:ext cx="7286236" cy="7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US" sz="3200" b="1" dirty="0"/>
              <a:t>MISRA C 2012 </a:t>
            </a:r>
            <a:r>
              <a:rPr lang="ru-RU" sz="3200" b="1" dirty="0"/>
              <a:t>и </a:t>
            </a:r>
            <a:r>
              <a:rPr lang="en-US" sz="3200" b="1" dirty="0"/>
              <a:t>MISRA C++ 2008</a:t>
            </a:r>
            <a:endParaRPr sz="3000" dirty="0"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87" name="Google Shape;87;p15"/>
          <p:cNvSpPr/>
          <p:nvPr/>
        </p:nvSpPr>
        <p:spPr>
          <a:xfrm>
            <a:off x="8341556" y="6258091"/>
            <a:ext cx="464700" cy="46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5"/>
          <p:cNvSpPr txBox="1"/>
          <p:nvPr/>
        </p:nvSpPr>
        <p:spPr>
          <a:xfrm>
            <a:off x="8372173" y="6273875"/>
            <a:ext cx="464700" cy="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600" dirty="0" smtClean="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34</a:t>
            </a:r>
            <a:endParaRPr sz="1600" dirty="0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89" name="Google Shape;89;p15"/>
          <p:cNvSpPr txBox="1"/>
          <p:nvPr/>
        </p:nvSpPr>
        <p:spPr>
          <a:xfrm>
            <a:off x="351997" y="6483591"/>
            <a:ext cx="5009100" cy="5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ru" sz="12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CoreHard.</a:t>
            </a:r>
            <a:r>
              <a:rPr lang="ru" sz="12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ru-RU" sz="1200" dirty="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Информационная безопасность и разработка ПО</a:t>
            </a:r>
            <a:endParaRPr sz="1200" dirty="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700" y="1536633"/>
            <a:ext cx="8520600" cy="1751040"/>
          </a:xfrm>
        </p:spPr>
        <p:txBody>
          <a:bodyPr/>
          <a:lstStyle/>
          <a:p>
            <a:r>
              <a:rPr lang="ru-RU" sz="2400" b="1" dirty="0"/>
              <a:t>Закрытый</a:t>
            </a:r>
            <a:r>
              <a:rPr lang="ru-RU" sz="2400" dirty="0"/>
              <a:t> стандарт кодирования. Доступен только за деньги.</a:t>
            </a:r>
          </a:p>
          <a:p>
            <a:r>
              <a:rPr lang="ru-RU" sz="2400" dirty="0"/>
              <a:t>Это не про ошибки, а про то как писать код так, чтобы ошибок и проблем в целом было поменьше.</a:t>
            </a:r>
          </a:p>
          <a:p>
            <a:r>
              <a:rPr lang="ru-RU" sz="2400" dirty="0"/>
              <a:t>Анализаторы</a:t>
            </a:r>
            <a:r>
              <a:rPr lang="en-US" sz="2400" dirty="0"/>
              <a:t>, </a:t>
            </a:r>
            <a:r>
              <a:rPr lang="en-US" sz="2400" dirty="0" err="1"/>
              <a:t>проверяющие</a:t>
            </a:r>
            <a:r>
              <a:rPr lang="en-US" sz="2400" dirty="0"/>
              <a:t> </a:t>
            </a:r>
            <a:r>
              <a:rPr lang="en-US" sz="2400" dirty="0" err="1"/>
              <a:t>соответствие</a:t>
            </a:r>
            <a:r>
              <a:rPr lang="en-US" sz="2400" dirty="0"/>
              <a:t> MISRA, </a:t>
            </a:r>
            <a:r>
              <a:rPr lang="en-US" sz="2400" dirty="0" err="1"/>
              <a:t>не</a:t>
            </a:r>
            <a:r>
              <a:rPr lang="en-US" sz="2400" dirty="0"/>
              <a:t> </a:t>
            </a:r>
            <a:r>
              <a:rPr lang="en-US" sz="2400" dirty="0" err="1"/>
              <a:t>ищут</a:t>
            </a:r>
            <a:r>
              <a:rPr lang="en-US" sz="2400" dirty="0"/>
              <a:t> </a:t>
            </a:r>
            <a:r>
              <a:rPr lang="en-US" sz="2400" dirty="0" err="1"/>
              <a:t>ошибки</a:t>
            </a:r>
            <a:r>
              <a:rPr lang="en-US" sz="2400" dirty="0"/>
              <a:t>.</a:t>
            </a:r>
            <a:endParaRPr lang="ru-RU" sz="2400" dirty="0"/>
          </a:p>
          <a:p>
            <a:r>
              <a:rPr lang="ru-RU" sz="2400" dirty="0"/>
              <a:t>С</a:t>
            </a:r>
            <a:r>
              <a:rPr lang="en-US" sz="2400" dirty="0" err="1"/>
              <a:t>тандарт</a:t>
            </a:r>
            <a:r>
              <a:rPr lang="en-US" sz="2400" dirty="0"/>
              <a:t> </a:t>
            </a:r>
            <a:r>
              <a:rPr lang="en-US" sz="2400" dirty="0" err="1"/>
              <a:t>состоит</a:t>
            </a:r>
            <a:r>
              <a:rPr lang="en-US" sz="2400" dirty="0"/>
              <a:t> </a:t>
            </a:r>
            <a:r>
              <a:rPr lang="en-US" sz="2400" dirty="0" err="1"/>
              <a:t>из</a:t>
            </a:r>
            <a:r>
              <a:rPr lang="en-US" sz="2400" dirty="0"/>
              <a:t> </a:t>
            </a:r>
            <a:r>
              <a:rPr lang="en-US" sz="2400" dirty="0" err="1"/>
              <a:t>правил</a:t>
            </a:r>
            <a:r>
              <a:rPr lang="en-US" sz="2400" dirty="0"/>
              <a:t>, </a:t>
            </a:r>
            <a:r>
              <a:rPr lang="en-US" sz="2400" dirty="0" err="1"/>
              <a:t>которые</a:t>
            </a:r>
            <a:r>
              <a:rPr lang="en-US" sz="2400" dirty="0"/>
              <a:t> </a:t>
            </a:r>
            <a:r>
              <a:rPr lang="en-US" sz="2400" dirty="0" err="1"/>
              <a:t>помогли</a:t>
            </a:r>
            <a:r>
              <a:rPr lang="en-US" sz="2400" dirty="0"/>
              <a:t> </a:t>
            </a:r>
            <a:r>
              <a:rPr lang="en-US" sz="2400" dirty="0" err="1"/>
              <a:t>бы</a:t>
            </a:r>
            <a:r>
              <a:rPr lang="en-US" sz="2400" dirty="0"/>
              <a:t> </a:t>
            </a:r>
            <a:r>
              <a:rPr lang="en-US" sz="2400" dirty="0" err="1"/>
              <a:t>писать</a:t>
            </a:r>
            <a:r>
              <a:rPr lang="en-US" sz="2400" dirty="0"/>
              <a:t> </a:t>
            </a:r>
            <a:r>
              <a:rPr lang="en-US" sz="2400" dirty="0" err="1"/>
              <a:t>более</a:t>
            </a:r>
            <a:r>
              <a:rPr lang="en-US" sz="2400" dirty="0"/>
              <a:t> </a:t>
            </a:r>
            <a:r>
              <a:rPr lang="en-US" sz="2400" dirty="0" err="1"/>
              <a:t>безопасный</a:t>
            </a:r>
            <a:r>
              <a:rPr lang="en-US" sz="2400" dirty="0"/>
              <a:t> </a:t>
            </a:r>
            <a:r>
              <a:rPr lang="en-US" sz="2400" dirty="0" err="1"/>
              <a:t>код</a:t>
            </a:r>
            <a:r>
              <a:rPr lang="en-US" sz="2400" dirty="0"/>
              <a:t>. </a:t>
            </a:r>
            <a:r>
              <a:rPr lang="en-US" sz="2400" dirty="0" err="1"/>
              <a:t>Хотя</a:t>
            </a:r>
            <a:r>
              <a:rPr lang="en-US" sz="2400" dirty="0"/>
              <a:t> </a:t>
            </a:r>
            <a:r>
              <a:rPr lang="en-US" sz="2400" dirty="0" err="1"/>
              <a:t>если</a:t>
            </a:r>
            <a:r>
              <a:rPr lang="en-US" sz="2400" dirty="0"/>
              <a:t> </a:t>
            </a:r>
            <a:r>
              <a:rPr lang="en-US" sz="2400" dirty="0" err="1"/>
              <a:t>взглянуть</a:t>
            </a:r>
            <a:r>
              <a:rPr lang="en-US" sz="2400" dirty="0"/>
              <a:t> </a:t>
            </a:r>
            <a:r>
              <a:rPr lang="en-US" sz="2400" dirty="0" err="1"/>
              <a:t>на</a:t>
            </a:r>
            <a:r>
              <a:rPr lang="en-US" sz="2400" dirty="0"/>
              <a:t> </a:t>
            </a:r>
            <a:r>
              <a:rPr lang="en-US" sz="2400" dirty="0" err="1"/>
              <a:t>правила</a:t>
            </a:r>
            <a:r>
              <a:rPr lang="en-US" sz="2400" dirty="0"/>
              <a:t> </a:t>
            </a:r>
            <a:r>
              <a:rPr lang="ru-RU" sz="2400" dirty="0"/>
              <a:t>первый раз</a:t>
            </a:r>
            <a:r>
              <a:rPr lang="en-US" sz="2400" dirty="0"/>
              <a:t>, </a:t>
            </a:r>
            <a:r>
              <a:rPr lang="en-US" sz="2400" dirty="0" err="1"/>
              <a:t>они</a:t>
            </a:r>
            <a:r>
              <a:rPr lang="en-US" sz="2400" dirty="0"/>
              <a:t> </a:t>
            </a:r>
            <a:r>
              <a:rPr lang="en-US" sz="2400" dirty="0" err="1"/>
              <a:t>могут</a:t>
            </a:r>
            <a:r>
              <a:rPr lang="en-US" sz="2400" dirty="0"/>
              <a:t> </a:t>
            </a:r>
            <a:r>
              <a:rPr lang="en-US" sz="2400" dirty="0" err="1"/>
              <a:t>показаться</a:t>
            </a:r>
            <a:r>
              <a:rPr lang="en-US" sz="2400" dirty="0"/>
              <a:t> </a:t>
            </a:r>
            <a:r>
              <a:rPr lang="ru-RU" sz="2400" dirty="0"/>
              <a:t>странными</a:t>
            </a:r>
            <a:r>
              <a:rPr lang="en-US" sz="2400" dirty="0"/>
              <a:t>.</a:t>
            </a:r>
            <a:endParaRPr lang="ru-RU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7414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5"/>
          <p:cNvPicPr preferRelativeResize="0"/>
          <p:nvPr/>
        </p:nvPicPr>
        <p:blipFill rotWithShape="1">
          <a:blip r:embed="rId3">
            <a:alphaModFix/>
          </a:blip>
          <a:srcRect t="55609" b="39146"/>
          <a:stretch/>
        </p:blipFill>
        <p:spPr>
          <a:xfrm rot="10800000">
            <a:off x="1500" y="6498376"/>
            <a:ext cx="9144000" cy="359624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5"/>
          <p:cNvSpPr txBox="1"/>
          <p:nvPr/>
        </p:nvSpPr>
        <p:spPr>
          <a:xfrm>
            <a:off x="684057" y="324225"/>
            <a:ext cx="7286236" cy="7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ru-RU" sz="3200" dirty="0"/>
              <a:t>Примеры рекомендаций из </a:t>
            </a:r>
            <a:r>
              <a:rPr lang="en-US" sz="3200" dirty="0"/>
              <a:t>MISRA</a:t>
            </a:r>
            <a:endParaRPr sz="3000" dirty="0"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87" name="Google Shape;87;p15"/>
          <p:cNvSpPr/>
          <p:nvPr/>
        </p:nvSpPr>
        <p:spPr>
          <a:xfrm>
            <a:off x="8341556" y="6258091"/>
            <a:ext cx="464700" cy="46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5"/>
          <p:cNvSpPr txBox="1"/>
          <p:nvPr/>
        </p:nvSpPr>
        <p:spPr>
          <a:xfrm>
            <a:off x="8372173" y="6273875"/>
            <a:ext cx="464700" cy="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600" dirty="0" smtClean="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35</a:t>
            </a:r>
            <a:endParaRPr sz="1600" dirty="0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89" name="Google Shape;89;p15"/>
          <p:cNvSpPr txBox="1"/>
          <p:nvPr/>
        </p:nvSpPr>
        <p:spPr>
          <a:xfrm>
            <a:off x="351997" y="6483591"/>
            <a:ext cx="5009100" cy="5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ru" sz="12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CoreHard.</a:t>
            </a:r>
            <a:r>
              <a:rPr lang="ru" sz="12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ru-RU" sz="1200" dirty="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Информационная безопасность и разработка ПО</a:t>
            </a:r>
            <a:endParaRPr sz="1200" dirty="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700" y="1536633"/>
            <a:ext cx="8520600" cy="1751040"/>
          </a:xfrm>
        </p:spPr>
        <p:txBody>
          <a:bodyPr/>
          <a:lstStyle/>
          <a:p>
            <a:r>
              <a:rPr lang="ru-RU" sz="2400" dirty="0"/>
              <a:t>Каждый </a:t>
            </a:r>
            <a:r>
              <a:rPr lang="en-US" sz="2400" dirty="0"/>
              <a:t>'switch'</a:t>
            </a:r>
            <a:r>
              <a:rPr lang="ru-RU" sz="2400" dirty="0"/>
              <a:t> должен содержать </a:t>
            </a:r>
            <a:r>
              <a:rPr lang="en-US" sz="2400" dirty="0"/>
              <a:t>'default'.</a:t>
            </a:r>
          </a:p>
          <a:p>
            <a:r>
              <a:rPr lang="ru-RU" sz="2400" dirty="0"/>
              <a:t>Возвращаемое значение </a:t>
            </a:r>
            <a:r>
              <a:rPr lang="en-US" sz="2400" dirty="0"/>
              <a:t>non-void </a:t>
            </a:r>
            <a:r>
              <a:rPr lang="ru-RU" sz="2400" dirty="0"/>
              <a:t>функций должно быть использовано.</a:t>
            </a:r>
          </a:p>
          <a:p>
            <a:r>
              <a:rPr lang="ru-RU" sz="2400" dirty="0"/>
              <a:t>Функция должна иметь одну точку выхода.</a:t>
            </a:r>
            <a:endParaRPr lang="en-US" sz="2400" dirty="0"/>
          </a:p>
          <a:p>
            <a:r>
              <a:rPr lang="ru-RU" sz="2400" dirty="0"/>
              <a:t>Указатели должны иметь не более 2-х уровней вложенности.</a:t>
            </a:r>
          </a:p>
          <a:p>
            <a:r>
              <a:rPr lang="ru-RU" sz="2400" dirty="0"/>
              <a:t>Тела циклов и условных выражений должны быть заключены в </a:t>
            </a:r>
            <a:r>
              <a:rPr lang="en-US" sz="2400" dirty="0"/>
              <a:t>{}.</a:t>
            </a:r>
            <a:endParaRPr lang="ru-RU" sz="2400" dirty="0"/>
          </a:p>
          <a:p>
            <a:r>
              <a:rPr lang="ru-RU" sz="2400" dirty="0"/>
              <a:t>Каждый </a:t>
            </a:r>
            <a:r>
              <a:rPr lang="en-US" sz="2400" dirty="0"/>
              <a:t>'if ... else if'</a:t>
            </a:r>
            <a:r>
              <a:rPr lang="ru-RU" sz="2400" dirty="0"/>
              <a:t> должен иметь завершающий </a:t>
            </a:r>
            <a:r>
              <a:rPr lang="en-US" sz="2400" dirty="0"/>
              <a:t>'else'.</a:t>
            </a:r>
            <a:endParaRPr lang="ru-RU" sz="2400" dirty="0"/>
          </a:p>
          <a:p>
            <a:r>
              <a:rPr lang="ru-RU" sz="2400" dirty="0"/>
              <a:t>Не использовать </a:t>
            </a:r>
            <a:r>
              <a:rPr lang="en-US" sz="2400" dirty="0"/>
              <a:t>unions.</a:t>
            </a:r>
          </a:p>
        </p:txBody>
      </p:sp>
    </p:spTree>
    <p:extLst>
      <p:ext uri="{BB962C8B-B14F-4D97-AF65-F5344CB8AC3E}">
        <p14:creationId xmlns:p14="http://schemas.microsoft.com/office/powerpoint/2010/main" val="298256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5"/>
          <p:cNvPicPr preferRelativeResize="0"/>
          <p:nvPr/>
        </p:nvPicPr>
        <p:blipFill rotWithShape="1">
          <a:blip r:embed="rId3">
            <a:alphaModFix/>
          </a:blip>
          <a:srcRect t="55609" b="39146"/>
          <a:stretch/>
        </p:blipFill>
        <p:spPr>
          <a:xfrm rot="10800000">
            <a:off x="1500" y="6498376"/>
            <a:ext cx="9144000" cy="359624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5"/>
          <p:cNvSpPr/>
          <p:nvPr/>
        </p:nvSpPr>
        <p:spPr>
          <a:xfrm>
            <a:off x="8341556" y="6258091"/>
            <a:ext cx="464700" cy="46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5"/>
          <p:cNvSpPr txBox="1"/>
          <p:nvPr/>
        </p:nvSpPr>
        <p:spPr>
          <a:xfrm>
            <a:off x="8372173" y="6273875"/>
            <a:ext cx="464700" cy="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600" dirty="0" smtClean="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36</a:t>
            </a:r>
            <a:endParaRPr sz="1600" dirty="0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89" name="Google Shape;89;p15"/>
          <p:cNvSpPr txBox="1"/>
          <p:nvPr/>
        </p:nvSpPr>
        <p:spPr>
          <a:xfrm>
            <a:off x="351997" y="6483591"/>
            <a:ext cx="5009100" cy="5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ru" sz="12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CoreHard.</a:t>
            </a:r>
            <a:r>
              <a:rPr lang="ru" sz="12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ru-RU" sz="1200" dirty="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Информационная безопасность и разработка ПО</a:t>
            </a:r>
            <a:endParaRPr sz="1200" dirty="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z="3200" dirty="0" smtClean="0"/>
              <a:t>The </a:t>
            </a:r>
            <a:r>
              <a:rPr lang="en-US" sz="3200" i="1" dirty="0" err="1" smtClean="0"/>
              <a:t>goto</a:t>
            </a:r>
            <a:r>
              <a:rPr lang="en-US" sz="3200" dirty="0" smtClean="0"/>
              <a:t> statement should not be used</a:t>
            </a:r>
            <a:endParaRPr lang="ru-RU" sz="32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Font typeface="Arial"/>
              <a:buNone/>
            </a:pPr>
            <a:endParaRPr lang="en-US" sz="2000" smtClean="0">
              <a:solidFill>
                <a:srgbClr val="0000FF"/>
              </a:solidFill>
              <a:latin typeface="Consolas" panose="020B0609020204030204" pitchFamily="49" charset="0"/>
            </a:endParaRPr>
          </a:p>
          <a:p>
            <a:pPr marL="0" indent="0">
              <a:buFont typeface="Arial"/>
              <a:buNone/>
            </a:pPr>
            <a:r>
              <a:rPr lang="en-US" sz="2000" smtClean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en-US" sz="2000" smtClean="0">
                <a:latin typeface="Consolas" panose="020B0609020204030204" pitchFamily="49" charset="0"/>
              </a:rPr>
              <a:t> (x = 0; FEATURES[x].name; x++) {</a:t>
            </a:r>
          </a:p>
          <a:p>
            <a:pPr marL="0" indent="0">
              <a:buFont typeface="Arial"/>
              <a:buNone/>
            </a:pPr>
            <a:r>
              <a:rPr lang="en-US" sz="2000" smtClean="0">
                <a:latin typeface="Consolas" panose="020B0609020204030204" pitchFamily="49" charset="0"/>
              </a:rPr>
              <a:t>  </a:t>
            </a:r>
            <a:r>
              <a:rPr lang="en-US" sz="2000" smtClean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sz="2000" smtClean="0">
                <a:latin typeface="Consolas" panose="020B0609020204030204" pitchFamily="49" charset="0"/>
              </a:rPr>
              <a:t> (all || !ns || !</a:t>
            </a:r>
            <a:r>
              <a:rPr lang="en-US" sz="2000" smtClean="0">
                <a:solidFill>
                  <a:srgbClr val="6F008A"/>
                </a:solidFill>
                <a:latin typeface="Consolas" panose="020B0609020204030204" pitchFamily="49" charset="0"/>
              </a:rPr>
              <a:t>strcasecmp</a:t>
            </a:r>
            <a:r>
              <a:rPr lang="en-US" sz="2000" smtClean="0">
                <a:latin typeface="Consolas" panose="020B0609020204030204" pitchFamily="49" charset="0"/>
              </a:rPr>
              <a:t>(ns, FEATURES[x].name)) {</a:t>
            </a:r>
          </a:p>
          <a:p>
            <a:pPr marL="0" indent="0">
              <a:buFont typeface="Arial"/>
              <a:buNone/>
            </a:pPr>
            <a:r>
              <a:rPr lang="en-US" sz="2000" smtClean="0">
                <a:latin typeface="Consolas" panose="020B0609020204030204" pitchFamily="49" charset="0"/>
              </a:rPr>
              <a:t>    </a:t>
            </a:r>
            <a:r>
              <a:rPr lang="en-US" sz="2000" smtClean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sz="2000" smtClean="0">
                <a:latin typeface="Consolas" panose="020B0609020204030204" pitchFamily="49" charset="0"/>
              </a:rPr>
              <a:t> (!(tag = iks_insert (query, </a:t>
            </a:r>
            <a:r>
              <a:rPr lang="en-US" sz="2000" smtClean="0">
                <a:solidFill>
                  <a:srgbClr val="A31515"/>
                </a:solidFill>
                <a:latin typeface="Consolas" panose="020B0609020204030204" pitchFamily="49" charset="0"/>
              </a:rPr>
              <a:t>"feature"</a:t>
            </a:r>
            <a:r>
              <a:rPr lang="en-US" sz="2000" smtClean="0">
                <a:latin typeface="Consolas" panose="020B0609020204030204" pitchFamily="49" charset="0"/>
              </a:rPr>
              <a:t>))) {</a:t>
            </a:r>
          </a:p>
          <a:p>
            <a:pPr marL="0" indent="0">
              <a:buFont typeface="Arial"/>
              <a:buNone/>
            </a:pPr>
            <a:r>
              <a:rPr lang="en-US" sz="2000" smtClean="0">
                <a:latin typeface="Consolas" panose="020B0609020204030204" pitchFamily="49" charset="0"/>
              </a:rPr>
              <a:t>      </a:t>
            </a:r>
            <a:r>
              <a:rPr lang="en-US" sz="2000" smtClean="0">
                <a:solidFill>
                  <a:srgbClr val="0000FF"/>
                </a:solidFill>
                <a:latin typeface="Consolas" panose="020B0609020204030204" pitchFamily="49" charset="0"/>
              </a:rPr>
              <a:t>goto </a:t>
            </a:r>
            <a:r>
              <a:rPr lang="en-US" sz="2000" smtClean="0">
                <a:latin typeface="Consolas" panose="020B0609020204030204" pitchFamily="49" charset="0"/>
              </a:rPr>
              <a:t>fail; </a:t>
            </a:r>
            <a:r>
              <a:rPr lang="en-US" sz="2000" smtClean="0">
                <a:solidFill>
                  <a:srgbClr val="008000"/>
                </a:solidFill>
                <a:latin typeface="Consolas" panose="020B0609020204030204" pitchFamily="49" charset="0"/>
              </a:rPr>
              <a:t>// &lt;=</a:t>
            </a:r>
          </a:p>
          <a:p>
            <a:pPr marL="0" indent="0">
              <a:buFont typeface="Arial"/>
              <a:buNone/>
            </a:pPr>
            <a:r>
              <a:rPr lang="en-US" sz="2000" smtClean="0">
                <a:latin typeface="Consolas" panose="020B0609020204030204" pitchFamily="49" charset="0"/>
              </a:rPr>
              <a:t>    </a:t>
            </a:r>
            <a:r>
              <a:rPr lang="ru-RU" sz="2000" smtClean="0">
                <a:latin typeface="Consolas" panose="020B0609020204030204" pitchFamily="49" charset="0"/>
              </a:rPr>
              <a:t>}</a:t>
            </a:r>
          </a:p>
          <a:p>
            <a:pPr marL="0" indent="0">
              <a:buFont typeface="Arial"/>
              <a:buNone/>
            </a:pPr>
            <a:r>
              <a:rPr lang="en-US" sz="2000" smtClean="0">
                <a:latin typeface="Consolas" panose="020B0609020204030204" pitchFamily="49" charset="0"/>
              </a:rPr>
              <a:t>    iks_insert_attrib(tag, </a:t>
            </a:r>
            <a:r>
              <a:rPr lang="en-US" sz="2000" smtClean="0">
                <a:solidFill>
                  <a:srgbClr val="A31515"/>
                </a:solidFill>
                <a:latin typeface="Consolas" panose="020B0609020204030204" pitchFamily="49" charset="0"/>
              </a:rPr>
              <a:t>"var"</a:t>
            </a:r>
            <a:r>
              <a:rPr lang="en-US" sz="2000" smtClean="0">
                <a:latin typeface="Consolas" panose="020B0609020204030204" pitchFamily="49" charset="0"/>
              </a:rPr>
              <a:t>, FEATURES[x].name);</a:t>
            </a:r>
          </a:p>
          <a:p>
            <a:pPr marL="0" indent="0">
              <a:buFont typeface="Arial"/>
              <a:buNone/>
            </a:pPr>
            <a:r>
              <a:rPr lang="en-US" sz="2000" smtClean="0">
                <a:latin typeface="Consolas" panose="020B0609020204030204" pitchFamily="49" charset="0"/>
              </a:rPr>
              <a:t>  </a:t>
            </a:r>
            <a:r>
              <a:rPr lang="ru-RU" sz="2000" smtClean="0">
                <a:latin typeface="Consolas" panose="020B0609020204030204" pitchFamily="49" charset="0"/>
              </a:rPr>
              <a:t>}</a:t>
            </a:r>
          </a:p>
          <a:p>
            <a:pPr marL="0" indent="0">
              <a:buFont typeface="Arial"/>
              <a:buNone/>
            </a:pPr>
            <a:r>
              <a:rPr lang="ru-RU" sz="2000" smtClean="0">
                <a:latin typeface="Consolas" panose="020B0609020204030204" pitchFamily="49" charset="0"/>
              </a:rPr>
              <a:t>}</a:t>
            </a:r>
            <a:endParaRPr lang="ru-RU" sz="20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33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5"/>
          <p:cNvPicPr preferRelativeResize="0"/>
          <p:nvPr/>
        </p:nvPicPr>
        <p:blipFill rotWithShape="1">
          <a:blip r:embed="rId3">
            <a:alphaModFix/>
          </a:blip>
          <a:srcRect t="55609" b="39146"/>
          <a:stretch/>
        </p:blipFill>
        <p:spPr>
          <a:xfrm rot="10800000">
            <a:off x="1500" y="6498376"/>
            <a:ext cx="9144000" cy="359624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5"/>
          <p:cNvSpPr/>
          <p:nvPr/>
        </p:nvSpPr>
        <p:spPr>
          <a:xfrm>
            <a:off x="8341556" y="6258091"/>
            <a:ext cx="464700" cy="46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5"/>
          <p:cNvSpPr txBox="1"/>
          <p:nvPr/>
        </p:nvSpPr>
        <p:spPr>
          <a:xfrm>
            <a:off x="8372173" y="6273875"/>
            <a:ext cx="464700" cy="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600" dirty="0" smtClean="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37</a:t>
            </a:r>
            <a:endParaRPr sz="1600" dirty="0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89" name="Google Shape;89;p15"/>
          <p:cNvSpPr txBox="1"/>
          <p:nvPr/>
        </p:nvSpPr>
        <p:spPr>
          <a:xfrm>
            <a:off x="351997" y="6483591"/>
            <a:ext cx="5009100" cy="5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ru" sz="12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CoreHard.</a:t>
            </a:r>
            <a:r>
              <a:rPr lang="ru" sz="12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ru-RU" sz="1200" dirty="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Информационная безопасность и разработка ПО</a:t>
            </a:r>
            <a:endParaRPr sz="1200" dirty="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z="3200" dirty="0"/>
              <a:t>All </a:t>
            </a:r>
            <a:r>
              <a:rPr lang="en-US" sz="3200" i="1" dirty="0"/>
              <a:t>if</a:t>
            </a:r>
            <a:r>
              <a:rPr lang="en-US" sz="3200" dirty="0"/>
              <a:t> ... </a:t>
            </a:r>
            <a:r>
              <a:rPr lang="en-US" sz="3200" i="1" dirty="0"/>
              <a:t>else if</a:t>
            </a:r>
            <a:r>
              <a:rPr lang="en-US" sz="3200" dirty="0"/>
              <a:t> constructs </a:t>
            </a:r>
            <a:br>
              <a:rPr lang="en-US" sz="3200" dirty="0"/>
            </a:br>
            <a:r>
              <a:rPr lang="en-US" sz="3200" dirty="0"/>
              <a:t>shall be terminated with an </a:t>
            </a:r>
            <a:r>
              <a:rPr lang="en-US" sz="3200" i="1" dirty="0"/>
              <a:t>else</a:t>
            </a:r>
            <a:r>
              <a:rPr lang="en-US" sz="3200" dirty="0"/>
              <a:t> statement</a:t>
            </a:r>
            <a:endParaRPr lang="ru-RU" sz="32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Font typeface="Arial"/>
              <a:buNone/>
            </a:pPr>
            <a:endParaRPr lang="en-US" sz="2000" dirty="0" smtClean="0">
              <a:solidFill>
                <a:srgbClr val="0000FF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if </a:t>
            </a:r>
            <a:r>
              <a:rPr lang="en-US" sz="2000" dirty="0">
                <a:latin typeface="Consolas" panose="020B0609020204030204" pitchFamily="49" charset="0"/>
              </a:rPr>
              <a:t>(!</a:t>
            </a:r>
            <a:r>
              <a:rPr lang="en-US" sz="2000" dirty="0" err="1">
                <a:solidFill>
                  <a:srgbClr val="6F008A"/>
                </a:solidFill>
                <a:latin typeface="Consolas" panose="020B0609020204030204" pitchFamily="49" charset="0"/>
              </a:rPr>
              <a:t>strcasecmp</a:t>
            </a:r>
            <a:r>
              <a:rPr lang="en-US" sz="2000" dirty="0">
                <a:latin typeface="Consolas" panose="020B0609020204030204" pitchFamily="49" charset="0"/>
              </a:rPr>
              <a:t>(type, </a:t>
            </a:r>
            <a:r>
              <a:rPr lang="en-US" sz="2000" dirty="0">
                <a:solidFill>
                  <a:srgbClr val="A31515"/>
                </a:solidFill>
                <a:latin typeface="Consolas" panose="020B0609020204030204" pitchFamily="49" charset="0"/>
              </a:rPr>
              <a:t>"unavailable"</a:t>
            </a:r>
            <a:r>
              <a:rPr lang="en-US" sz="2000" dirty="0">
                <a:latin typeface="Consolas" panose="020B0609020204030204" pitchFamily="49" charset="0"/>
              </a:rPr>
              <a:t>)) {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</a:t>
            </a:r>
            <a:r>
              <a:rPr lang="en-US" sz="2000" dirty="0" err="1">
                <a:latin typeface="Consolas" panose="020B0609020204030204" pitchFamily="49" charset="0"/>
              </a:rPr>
              <a:t>dl_signal</a:t>
            </a:r>
            <a:r>
              <a:rPr lang="en-US" sz="2000" dirty="0">
                <a:latin typeface="Consolas" panose="020B0609020204030204" pitchFamily="49" charset="0"/>
              </a:rPr>
              <a:t> = LDL_SIGNAL_PRESENCE_OUT;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}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else if</a:t>
            </a:r>
            <a:r>
              <a:rPr lang="en-US" sz="2000" dirty="0">
                <a:latin typeface="Consolas" panose="020B0609020204030204" pitchFamily="49" charset="0"/>
              </a:rPr>
              <a:t> (!</a:t>
            </a:r>
            <a:r>
              <a:rPr lang="en-US" sz="2000" dirty="0" err="1">
                <a:solidFill>
                  <a:srgbClr val="6F008A"/>
                </a:solidFill>
                <a:latin typeface="Consolas" panose="020B0609020204030204" pitchFamily="49" charset="0"/>
              </a:rPr>
              <a:t>strcasecmp</a:t>
            </a:r>
            <a:r>
              <a:rPr lang="en-US" sz="2000" dirty="0">
                <a:latin typeface="Consolas" panose="020B0609020204030204" pitchFamily="49" charset="0"/>
              </a:rPr>
              <a:t>(type, </a:t>
            </a:r>
            <a:r>
              <a:rPr lang="en-US" sz="2000" dirty="0">
                <a:solidFill>
                  <a:srgbClr val="A31515"/>
                </a:solidFill>
                <a:latin typeface="Consolas" panose="020B0609020204030204" pitchFamily="49" charset="0"/>
              </a:rPr>
              <a:t>"probe"</a:t>
            </a:r>
            <a:r>
              <a:rPr lang="en-US" sz="2000" dirty="0">
                <a:latin typeface="Consolas" panose="020B0609020204030204" pitchFamily="49" charset="0"/>
              </a:rPr>
              <a:t>)) {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</a:t>
            </a:r>
            <a:r>
              <a:rPr lang="en-US" sz="2000" dirty="0" err="1">
                <a:latin typeface="Consolas" panose="020B0609020204030204" pitchFamily="49" charset="0"/>
              </a:rPr>
              <a:t>dl_signal</a:t>
            </a:r>
            <a:r>
              <a:rPr lang="en-US" sz="2000" dirty="0">
                <a:latin typeface="Consolas" panose="020B0609020204030204" pitchFamily="49" charset="0"/>
              </a:rPr>
              <a:t> = LDL_SIGNAL_PRESENCE_PROBE;</a:t>
            </a:r>
          </a:p>
          <a:p>
            <a:pPr marL="0" indent="0">
              <a:buNone/>
            </a:pPr>
            <a:r>
              <a:rPr lang="ru-RU" sz="2000" dirty="0"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20188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5"/>
          <p:cNvPicPr preferRelativeResize="0"/>
          <p:nvPr/>
        </p:nvPicPr>
        <p:blipFill rotWithShape="1">
          <a:blip r:embed="rId3">
            <a:alphaModFix/>
          </a:blip>
          <a:srcRect t="55609" b="39146"/>
          <a:stretch/>
        </p:blipFill>
        <p:spPr>
          <a:xfrm rot="10800000">
            <a:off x="1500" y="6498376"/>
            <a:ext cx="9144000" cy="359624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5"/>
          <p:cNvSpPr/>
          <p:nvPr/>
        </p:nvSpPr>
        <p:spPr>
          <a:xfrm>
            <a:off x="8341556" y="6258091"/>
            <a:ext cx="464700" cy="46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5"/>
          <p:cNvSpPr txBox="1"/>
          <p:nvPr/>
        </p:nvSpPr>
        <p:spPr>
          <a:xfrm>
            <a:off x="8372173" y="6273875"/>
            <a:ext cx="464700" cy="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600" dirty="0" smtClean="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38</a:t>
            </a:r>
            <a:endParaRPr sz="1600" dirty="0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89" name="Google Shape;89;p15"/>
          <p:cNvSpPr txBox="1"/>
          <p:nvPr/>
        </p:nvSpPr>
        <p:spPr>
          <a:xfrm>
            <a:off x="351997" y="6483591"/>
            <a:ext cx="5009100" cy="5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ru" sz="12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CoreHard.</a:t>
            </a:r>
            <a:r>
              <a:rPr lang="ru" sz="12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ru-RU" sz="1200" dirty="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Информационная безопасность и разработка ПО</a:t>
            </a:r>
            <a:endParaRPr sz="1200" dirty="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z="3200" dirty="0"/>
              <a:t>All </a:t>
            </a:r>
            <a:r>
              <a:rPr lang="en-US" sz="3200" i="1" dirty="0"/>
              <a:t>if</a:t>
            </a:r>
            <a:r>
              <a:rPr lang="en-US" sz="3200" dirty="0"/>
              <a:t> ... </a:t>
            </a:r>
            <a:r>
              <a:rPr lang="en-US" sz="3200" i="1" dirty="0"/>
              <a:t>else if</a:t>
            </a:r>
            <a:r>
              <a:rPr lang="en-US" sz="3200" dirty="0"/>
              <a:t> constructs </a:t>
            </a:r>
            <a:br>
              <a:rPr lang="en-US" sz="3200" dirty="0"/>
            </a:br>
            <a:r>
              <a:rPr lang="en-US" sz="3200" dirty="0"/>
              <a:t>shall be terminated with an </a:t>
            </a:r>
            <a:r>
              <a:rPr lang="en-US" sz="3200" i="1" dirty="0"/>
              <a:t>else</a:t>
            </a:r>
            <a:r>
              <a:rPr lang="en-US" sz="3200" dirty="0"/>
              <a:t> statement</a:t>
            </a:r>
            <a:endParaRPr lang="ru-RU" sz="32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Font typeface="Arial"/>
              <a:buNone/>
            </a:pPr>
            <a:endParaRPr lang="en-US" sz="2000" dirty="0" smtClean="0">
              <a:solidFill>
                <a:srgbClr val="0000FF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if </a:t>
            </a:r>
            <a:r>
              <a:rPr lang="en-US" sz="2000" dirty="0">
                <a:latin typeface="Consolas" panose="020B0609020204030204" pitchFamily="49" charset="0"/>
              </a:rPr>
              <a:t>(!</a:t>
            </a:r>
            <a:r>
              <a:rPr lang="en-US" sz="2000" dirty="0" err="1">
                <a:solidFill>
                  <a:srgbClr val="6F008A"/>
                </a:solidFill>
                <a:latin typeface="Consolas" panose="020B0609020204030204" pitchFamily="49" charset="0"/>
              </a:rPr>
              <a:t>strcasecmp</a:t>
            </a:r>
            <a:r>
              <a:rPr lang="en-US" sz="2000" dirty="0">
                <a:latin typeface="Consolas" panose="020B0609020204030204" pitchFamily="49" charset="0"/>
              </a:rPr>
              <a:t>(type, </a:t>
            </a:r>
            <a:r>
              <a:rPr lang="en-US" sz="2000" dirty="0">
                <a:solidFill>
                  <a:srgbClr val="A31515"/>
                </a:solidFill>
                <a:latin typeface="Consolas" panose="020B0609020204030204" pitchFamily="49" charset="0"/>
              </a:rPr>
              <a:t>"unavailable"</a:t>
            </a:r>
            <a:r>
              <a:rPr lang="en-US" sz="2000" dirty="0">
                <a:latin typeface="Consolas" panose="020B0609020204030204" pitchFamily="49" charset="0"/>
              </a:rPr>
              <a:t>)) {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</a:t>
            </a:r>
            <a:r>
              <a:rPr lang="en-US" sz="2000" dirty="0" err="1">
                <a:latin typeface="Consolas" panose="020B0609020204030204" pitchFamily="49" charset="0"/>
              </a:rPr>
              <a:t>dl_signal</a:t>
            </a:r>
            <a:r>
              <a:rPr lang="en-US" sz="2000" dirty="0">
                <a:latin typeface="Consolas" panose="020B0609020204030204" pitchFamily="49" charset="0"/>
              </a:rPr>
              <a:t> = LDL_SIGNAL_PRESENCE_OUT;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}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else if</a:t>
            </a:r>
            <a:r>
              <a:rPr lang="en-US" sz="2000" dirty="0">
                <a:latin typeface="Consolas" panose="020B0609020204030204" pitchFamily="49" charset="0"/>
              </a:rPr>
              <a:t> (!</a:t>
            </a:r>
            <a:r>
              <a:rPr lang="en-US" sz="2000" dirty="0" err="1">
                <a:solidFill>
                  <a:srgbClr val="6F008A"/>
                </a:solidFill>
                <a:latin typeface="Consolas" panose="020B0609020204030204" pitchFamily="49" charset="0"/>
              </a:rPr>
              <a:t>strcasecmp</a:t>
            </a:r>
            <a:r>
              <a:rPr lang="en-US" sz="2000" dirty="0">
                <a:latin typeface="Consolas" panose="020B0609020204030204" pitchFamily="49" charset="0"/>
              </a:rPr>
              <a:t>(type, </a:t>
            </a:r>
            <a:r>
              <a:rPr lang="en-US" sz="2000" dirty="0">
                <a:solidFill>
                  <a:srgbClr val="A31515"/>
                </a:solidFill>
                <a:latin typeface="Consolas" panose="020B0609020204030204" pitchFamily="49" charset="0"/>
              </a:rPr>
              <a:t>"probe"</a:t>
            </a:r>
            <a:r>
              <a:rPr lang="en-US" sz="2000" dirty="0">
                <a:latin typeface="Consolas" panose="020B0609020204030204" pitchFamily="49" charset="0"/>
              </a:rPr>
              <a:t>)) {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</a:t>
            </a:r>
            <a:r>
              <a:rPr lang="en-US" sz="2000" dirty="0" err="1">
                <a:latin typeface="Consolas" panose="020B0609020204030204" pitchFamily="49" charset="0"/>
              </a:rPr>
              <a:t>dl_signal</a:t>
            </a:r>
            <a:r>
              <a:rPr lang="en-US" sz="2000" dirty="0">
                <a:latin typeface="Consolas" panose="020B0609020204030204" pitchFamily="49" charset="0"/>
              </a:rPr>
              <a:t> = LDL_SIGNAL_PRESENCE_PROBE;</a:t>
            </a:r>
          </a:p>
          <a:p>
            <a:pPr marL="0" indent="0">
              <a:buNone/>
            </a:pPr>
            <a:r>
              <a:rPr lang="ru-RU" sz="2000" dirty="0">
                <a:latin typeface="Consolas" panose="020B0609020204030204" pitchFamily="49" charset="0"/>
              </a:rPr>
              <a:t>}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else</a:t>
            </a:r>
            <a:r>
              <a:rPr lang="en-US" sz="2000" dirty="0"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</a:t>
            </a:r>
            <a:r>
              <a:rPr lang="en-US" sz="2000" dirty="0">
                <a:solidFill>
                  <a:srgbClr val="008000"/>
                </a:solidFill>
                <a:latin typeface="Consolas" panose="020B0609020204030204" pitchFamily="49" charset="0"/>
              </a:rPr>
              <a:t>// Do something...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}</a:t>
            </a:r>
            <a:endParaRPr lang="ru-RU" sz="20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81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5"/>
          <p:cNvPicPr preferRelativeResize="0"/>
          <p:nvPr/>
        </p:nvPicPr>
        <p:blipFill rotWithShape="1">
          <a:blip r:embed="rId3">
            <a:alphaModFix/>
          </a:blip>
          <a:srcRect t="55609" b="39146"/>
          <a:stretch/>
        </p:blipFill>
        <p:spPr>
          <a:xfrm rot="10800000">
            <a:off x="1500" y="6498376"/>
            <a:ext cx="9144000" cy="359624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5"/>
          <p:cNvSpPr/>
          <p:nvPr/>
        </p:nvSpPr>
        <p:spPr>
          <a:xfrm>
            <a:off x="8341556" y="6258091"/>
            <a:ext cx="464700" cy="46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5"/>
          <p:cNvSpPr txBox="1"/>
          <p:nvPr/>
        </p:nvSpPr>
        <p:spPr>
          <a:xfrm>
            <a:off x="8372173" y="6273875"/>
            <a:ext cx="464700" cy="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600" dirty="0" smtClean="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39</a:t>
            </a:r>
            <a:endParaRPr sz="1600" dirty="0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89" name="Google Shape;89;p15"/>
          <p:cNvSpPr txBox="1"/>
          <p:nvPr/>
        </p:nvSpPr>
        <p:spPr>
          <a:xfrm>
            <a:off x="351997" y="6483591"/>
            <a:ext cx="5009100" cy="5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ru" sz="12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CoreHard.</a:t>
            </a:r>
            <a:r>
              <a:rPr lang="ru" sz="12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ru-RU" sz="1200" dirty="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Информационная безопасность и разработка ПО</a:t>
            </a:r>
            <a:endParaRPr sz="1200" dirty="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z="3200" dirty="0"/>
              <a:t>A function should have a single point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of </a:t>
            </a:r>
            <a:r>
              <a:rPr lang="en-US" sz="3200" dirty="0"/>
              <a:t>exit at the end</a:t>
            </a:r>
            <a:endParaRPr lang="ru-RU" sz="32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Font typeface="Arial"/>
              <a:buNone/>
            </a:pPr>
            <a:endParaRPr lang="en-US" sz="2000" dirty="0" smtClean="0">
              <a:solidFill>
                <a:srgbClr val="0000FF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static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2B91AF"/>
                </a:solidFill>
                <a:latin typeface="Consolas" panose="020B0609020204030204" pitchFamily="49" charset="0"/>
              </a:rPr>
              <a:t>iks</a:t>
            </a:r>
            <a:r>
              <a:rPr lang="en-US" sz="2000" dirty="0">
                <a:latin typeface="Consolas" panose="020B0609020204030204" pitchFamily="49" charset="0"/>
              </a:rPr>
              <a:t>* </a:t>
            </a:r>
            <a:r>
              <a:rPr lang="en-US" sz="2000" dirty="0" err="1">
                <a:latin typeface="Consolas" panose="020B0609020204030204" pitchFamily="49" charset="0"/>
              </a:rPr>
              <a:t>working_find</a:t>
            </a:r>
            <a:r>
              <a:rPr lang="en-US" sz="2000" dirty="0">
                <a:latin typeface="Consolas" panose="020B0609020204030204" pitchFamily="49" charset="0"/>
              </a:rPr>
              <a:t>(</a:t>
            </a:r>
            <a:r>
              <a:rPr lang="en-US" sz="2000" dirty="0" err="1">
                <a:solidFill>
                  <a:srgbClr val="2B91AF"/>
                </a:solidFill>
                <a:latin typeface="Consolas" panose="020B0609020204030204" pitchFamily="49" charset="0"/>
              </a:rPr>
              <a:t>iks</a:t>
            </a:r>
            <a:r>
              <a:rPr lang="en-US" sz="2000" dirty="0">
                <a:latin typeface="Consolas" panose="020B0609020204030204" pitchFamily="49" charset="0"/>
              </a:rPr>
              <a:t> *tag, </a:t>
            </a:r>
            <a:r>
              <a:rPr lang="en-US" sz="2000" dirty="0" err="1">
                <a:latin typeface="Consolas" panose="020B0609020204030204" pitchFamily="49" charset="0"/>
              </a:rPr>
              <a:t>const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char</a:t>
            </a:r>
            <a:r>
              <a:rPr lang="en-US" sz="2000" dirty="0">
                <a:latin typeface="Consolas" panose="020B0609020204030204" pitchFamily="49" charset="0"/>
              </a:rPr>
              <a:t> *name) </a:t>
            </a:r>
            <a:r>
              <a:rPr lang="ru-RU" sz="2000" dirty="0"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while</a:t>
            </a:r>
            <a:r>
              <a:rPr lang="en-US" sz="2000" dirty="0">
                <a:latin typeface="Consolas" panose="020B0609020204030204" pitchFamily="49" charset="0"/>
              </a:rPr>
              <a:t>(tag) {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sz="2000" dirty="0">
                <a:latin typeface="Consolas" panose="020B0609020204030204" pitchFamily="49" charset="0"/>
              </a:rPr>
              <a:t> (!</a:t>
            </a:r>
            <a:r>
              <a:rPr lang="en-US" sz="2000" dirty="0" err="1">
                <a:solidFill>
                  <a:srgbClr val="6F008A"/>
                </a:solidFill>
                <a:latin typeface="Consolas" panose="020B0609020204030204" pitchFamily="49" charset="0"/>
              </a:rPr>
              <a:t>strcasecmp</a:t>
            </a:r>
            <a:r>
              <a:rPr lang="en-US" sz="2000" dirty="0">
                <a:latin typeface="Consolas" panose="020B0609020204030204" pitchFamily="49" charset="0"/>
              </a:rPr>
              <a:t>(</a:t>
            </a:r>
            <a:r>
              <a:rPr lang="en-US" sz="2000" dirty="0" err="1">
                <a:latin typeface="Consolas" panose="020B0609020204030204" pitchFamily="49" charset="0"/>
              </a:rPr>
              <a:t>iks_name</a:t>
            </a:r>
            <a:r>
              <a:rPr lang="en-US" sz="2000" dirty="0">
                <a:latin typeface="Consolas" panose="020B0609020204030204" pitchFamily="49" charset="0"/>
              </a:rPr>
              <a:t>(tag), name)) {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 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sz="2000" dirty="0">
                <a:latin typeface="Consolas" panose="020B0609020204030204" pitchFamily="49" charset="0"/>
              </a:rPr>
              <a:t> tag;  </a:t>
            </a:r>
            <a:r>
              <a:rPr lang="en-US" sz="2000" dirty="0">
                <a:solidFill>
                  <a:srgbClr val="008000"/>
                </a:solidFill>
                <a:latin typeface="Consolas" panose="020B0609020204030204" pitchFamily="49" charset="0"/>
              </a:rPr>
              <a:t>// &lt;=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</a:t>
            </a:r>
            <a:r>
              <a:rPr lang="ru-RU" sz="20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tag = </a:t>
            </a:r>
            <a:r>
              <a:rPr lang="en-US" sz="2000" dirty="0" err="1">
                <a:latin typeface="Consolas" panose="020B0609020204030204" pitchFamily="49" charset="0"/>
              </a:rPr>
              <a:t>iks_next_tag</a:t>
            </a:r>
            <a:r>
              <a:rPr lang="en-US" sz="2000" dirty="0">
                <a:latin typeface="Consolas" panose="020B0609020204030204" pitchFamily="49" charset="0"/>
              </a:rPr>
              <a:t>(tag);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</a:t>
            </a:r>
            <a:r>
              <a:rPr lang="ru-RU" sz="20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6F008A"/>
                </a:solidFill>
                <a:latin typeface="Consolas" panose="020B0609020204030204" pitchFamily="49" charset="0"/>
              </a:rPr>
              <a:t>NULL</a:t>
            </a:r>
            <a:r>
              <a:rPr lang="en-US" sz="2000" dirty="0">
                <a:latin typeface="Consolas" panose="020B0609020204030204" pitchFamily="49" charset="0"/>
              </a:rPr>
              <a:t>; </a:t>
            </a:r>
            <a:r>
              <a:rPr lang="en-US" sz="2000" dirty="0">
                <a:solidFill>
                  <a:srgbClr val="008000"/>
                </a:solidFill>
                <a:latin typeface="Consolas" panose="020B0609020204030204" pitchFamily="49" charset="0"/>
              </a:rPr>
              <a:t>// &lt;=</a:t>
            </a:r>
          </a:p>
          <a:p>
            <a:pPr marL="0" indent="0">
              <a:buNone/>
            </a:pPr>
            <a:r>
              <a:rPr lang="ru-RU" sz="2000" dirty="0"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16534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5"/>
          <p:cNvPicPr preferRelativeResize="0"/>
          <p:nvPr/>
        </p:nvPicPr>
        <p:blipFill rotWithShape="1">
          <a:blip r:embed="rId3">
            <a:alphaModFix/>
          </a:blip>
          <a:srcRect t="55609" b="39146"/>
          <a:stretch/>
        </p:blipFill>
        <p:spPr>
          <a:xfrm rot="10800000">
            <a:off x="1500" y="6498376"/>
            <a:ext cx="9144000" cy="359624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5"/>
          <p:cNvSpPr txBox="1"/>
          <p:nvPr/>
        </p:nvSpPr>
        <p:spPr>
          <a:xfrm>
            <a:off x="684057" y="324225"/>
            <a:ext cx="5798630" cy="7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ru-RU" sz="3200" dirty="0"/>
              <a:t>Зачем нам все это знать</a:t>
            </a:r>
            <a:r>
              <a:rPr lang="ru-RU" sz="3200" dirty="0" smtClean="0"/>
              <a:t>?</a:t>
            </a:r>
            <a:endParaRPr sz="3000" dirty="0"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87" name="Google Shape;87;p15"/>
          <p:cNvSpPr/>
          <p:nvPr/>
        </p:nvSpPr>
        <p:spPr>
          <a:xfrm>
            <a:off x="8341556" y="6258091"/>
            <a:ext cx="464700" cy="46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5"/>
          <p:cNvSpPr txBox="1"/>
          <p:nvPr/>
        </p:nvSpPr>
        <p:spPr>
          <a:xfrm>
            <a:off x="8372173" y="6273875"/>
            <a:ext cx="464700" cy="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600" dirty="0" smtClean="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04</a:t>
            </a:r>
            <a:endParaRPr sz="1600" dirty="0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89" name="Google Shape;89;p15"/>
          <p:cNvSpPr txBox="1"/>
          <p:nvPr/>
        </p:nvSpPr>
        <p:spPr>
          <a:xfrm>
            <a:off x="351997" y="6483591"/>
            <a:ext cx="5009100" cy="5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ru" sz="12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CoreHard.</a:t>
            </a:r>
            <a:r>
              <a:rPr lang="ru" sz="12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ru-RU" sz="1200" dirty="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Информационная безопасность и разработка ПО</a:t>
            </a:r>
            <a:endParaRPr sz="1200" dirty="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700" y="1536633"/>
            <a:ext cx="8520600" cy="1751040"/>
          </a:xfrm>
        </p:spPr>
        <p:txBody>
          <a:bodyPr/>
          <a:lstStyle/>
          <a:p>
            <a:r>
              <a:rPr lang="ru-RU" sz="2400" dirty="0"/>
              <a:t>Чтобы больше зарабатывать денег!</a:t>
            </a:r>
          </a:p>
          <a:p>
            <a:pPr lvl="1"/>
            <a:r>
              <a:rPr lang="en-US" sz="1800" dirty="0"/>
              <a:t>DevOps = </a:t>
            </a:r>
            <a:r>
              <a:rPr lang="ru-RU" sz="1800" dirty="0"/>
              <a:t>системный администратор + программист</a:t>
            </a:r>
            <a:endParaRPr lang="en-US" sz="1800" dirty="0"/>
          </a:p>
          <a:p>
            <a:pPr lvl="1"/>
            <a:r>
              <a:rPr lang="en-US" sz="1800" dirty="0"/>
              <a:t>QA</a:t>
            </a:r>
            <a:r>
              <a:rPr lang="ru-RU" sz="1800" dirty="0"/>
              <a:t> = </a:t>
            </a:r>
            <a:r>
              <a:rPr lang="ru-RU" sz="1800" dirty="0" err="1"/>
              <a:t>тестировщик</a:t>
            </a:r>
            <a:r>
              <a:rPr lang="ru-RU" sz="1800" dirty="0"/>
              <a:t> +  программист</a:t>
            </a:r>
          </a:p>
          <a:p>
            <a:pPr lvl="1"/>
            <a:r>
              <a:rPr lang="en-US" sz="1800" dirty="0"/>
              <a:t>Security Researcher, Security Specialist, </a:t>
            </a:r>
            <a:r>
              <a:rPr lang="en-US" sz="1800" dirty="0" err="1"/>
              <a:t>SecOps</a:t>
            </a:r>
            <a:r>
              <a:rPr lang="en-US" sz="1800" dirty="0"/>
              <a:t> = security anything + </a:t>
            </a:r>
            <a:r>
              <a:rPr lang="ru-RU" sz="1800" dirty="0"/>
              <a:t>программист</a:t>
            </a:r>
            <a:endParaRPr lang="en-US" sz="18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834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5"/>
          <p:cNvPicPr preferRelativeResize="0"/>
          <p:nvPr/>
        </p:nvPicPr>
        <p:blipFill rotWithShape="1">
          <a:blip r:embed="rId3">
            <a:alphaModFix/>
          </a:blip>
          <a:srcRect t="55609" b="39146"/>
          <a:stretch/>
        </p:blipFill>
        <p:spPr>
          <a:xfrm rot="10800000">
            <a:off x="1500" y="6498376"/>
            <a:ext cx="9144000" cy="359624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5"/>
          <p:cNvSpPr/>
          <p:nvPr/>
        </p:nvSpPr>
        <p:spPr>
          <a:xfrm>
            <a:off x="8341556" y="6258091"/>
            <a:ext cx="464700" cy="46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5"/>
          <p:cNvSpPr txBox="1"/>
          <p:nvPr/>
        </p:nvSpPr>
        <p:spPr>
          <a:xfrm>
            <a:off x="8372173" y="6273875"/>
            <a:ext cx="464700" cy="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600" dirty="0" smtClean="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40</a:t>
            </a:r>
            <a:endParaRPr sz="1600" dirty="0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89" name="Google Shape;89;p15"/>
          <p:cNvSpPr txBox="1"/>
          <p:nvPr/>
        </p:nvSpPr>
        <p:spPr>
          <a:xfrm>
            <a:off x="351997" y="6483591"/>
            <a:ext cx="5009100" cy="5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ru" sz="12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CoreHard.</a:t>
            </a:r>
            <a:r>
              <a:rPr lang="ru" sz="12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ru-RU" sz="1200" dirty="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Информационная безопасность и разработка ПО</a:t>
            </a:r>
            <a:endParaRPr sz="1200" dirty="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z="3200" dirty="0"/>
              <a:t>Dynamic heap memory allocation </a:t>
            </a:r>
            <a:br>
              <a:rPr lang="en-US" sz="3200" dirty="0"/>
            </a:br>
            <a:r>
              <a:rPr lang="en-US" sz="3200" dirty="0"/>
              <a:t>shall not be used</a:t>
            </a:r>
            <a:endParaRPr lang="ru-RU" sz="32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Font typeface="Arial"/>
              <a:buNone/>
            </a:pPr>
            <a:endParaRPr lang="en-US" sz="2000" dirty="0" smtClean="0">
              <a:solidFill>
                <a:srgbClr val="0000FF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</a:rPr>
              <a:t>clearSpline</a:t>
            </a:r>
            <a:r>
              <a:rPr lang="en-US" sz="2000" dirty="0">
                <a:latin typeface="Consolas" panose="020B0609020204030204" pitchFamily="49" charset="0"/>
              </a:rPr>
              <a:t>() {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en-US" sz="2000" dirty="0">
                <a:latin typeface="Consolas" panose="020B0609020204030204" pitchFamily="49" charset="0"/>
              </a:rPr>
              <a:t> (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int </a:t>
            </a:r>
            <a:r>
              <a:rPr lang="en-US" sz="2000" dirty="0">
                <a:latin typeface="Consolas" panose="020B0609020204030204" pitchFamily="49" charset="0"/>
              </a:rPr>
              <a:t>i = 0; i &lt; </a:t>
            </a:r>
            <a:r>
              <a:rPr lang="en-US" sz="2000" dirty="0" err="1">
                <a:latin typeface="Consolas" panose="020B0609020204030204" pitchFamily="49" charset="0"/>
              </a:rPr>
              <a:t>splinePoints.Num</a:t>
            </a:r>
            <a:r>
              <a:rPr lang="en-US" sz="2000" dirty="0">
                <a:latin typeface="Consolas" panose="020B0609020204030204" pitchFamily="49" charset="0"/>
              </a:rPr>
              <a:t>(); i++ ) {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delete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</a:rPr>
              <a:t>splinePoints</a:t>
            </a:r>
            <a:r>
              <a:rPr lang="en-US" sz="2000" dirty="0">
                <a:latin typeface="Consolas" panose="020B0609020204030204" pitchFamily="49" charset="0"/>
              </a:rPr>
              <a:t>[i];</a:t>
            </a:r>
            <a:r>
              <a:rPr lang="ru-RU" sz="2000" dirty="0"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8000"/>
                </a:solidFill>
                <a:latin typeface="Consolas" panose="020B0609020204030204" pitchFamily="49" charset="0"/>
              </a:rPr>
              <a:t>// &lt;=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</a:t>
            </a:r>
            <a:r>
              <a:rPr lang="ru-RU" sz="20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</a:t>
            </a:r>
            <a:r>
              <a:rPr lang="en-US" sz="2000" dirty="0" err="1">
                <a:latin typeface="Consolas" panose="020B0609020204030204" pitchFamily="49" charset="0"/>
              </a:rPr>
              <a:t>splinePoints.Clear</a:t>
            </a:r>
            <a:r>
              <a:rPr lang="en-US" sz="2000" dirty="0"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ru-RU" sz="2000" dirty="0"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59174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5"/>
          <p:cNvPicPr preferRelativeResize="0"/>
          <p:nvPr/>
        </p:nvPicPr>
        <p:blipFill rotWithShape="1">
          <a:blip r:embed="rId3">
            <a:alphaModFix/>
          </a:blip>
          <a:srcRect t="55609" b="39146"/>
          <a:stretch/>
        </p:blipFill>
        <p:spPr>
          <a:xfrm rot="10800000">
            <a:off x="1500" y="6498376"/>
            <a:ext cx="9144000" cy="359624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5"/>
          <p:cNvSpPr/>
          <p:nvPr/>
        </p:nvSpPr>
        <p:spPr>
          <a:xfrm>
            <a:off x="8341556" y="6258091"/>
            <a:ext cx="464700" cy="46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5"/>
          <p:cNvSpPr txBox="1"/>
          <p:nvPr/>
        </p:nvSpPr>
        <p:spPr>
          <a:xfrm>
            <a:off x="8372173" y="6273875"/>
            <a:ext cx="464700" cy="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600" dirty="0" smtClean="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41</a:t>
            </a:r>
            <a:endParaRPr sz="1600" dirty="0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89" name="Google Shape;89;p15"/>
          <p:cNvSpPr txBox="1"/>
          <p:nvPr/>
        </p:nvSpPr>
        <p:spPr>
          <a:xfrm>
            <a:off x="351997" y="6483591"/>
            <a:ext cx="5009100" cy="5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ru" sz="12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CoreHard.</a:t>
            </a:r>
            <a:r>
              <a:rPr lang="ru" sz="12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ru-RU" sz="1200" dirty="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Информационная безопасность и разработка ПО</a:t>
            </a:r>
            <a:endParaRPr sz="1200" dirty="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z="3200" dirty="0"/>
              <a:t>Octal constants shall not be used</a:t>
            </a:r>
            <a:endParaRPr lang="ru-RU" sz="32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Font typeface="Arial"/>
              <a:buNone/>
            </a:pPr>
            <a:endParaRPr lang="en-US" sz="2000" dirty="0" smtClean="0">
              <a:solidFill>
                <a:srgbClr val="0000FF"/>
              </a:solidFill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sz="2000" dirty="0">
                <a:latin typeface="Consolas" panose="020B0609020204030204" pitchFamily="49" charset="0"/>
              </a:rPr>
              <a:t> (!(</a:t>
            </a:r>
            <a:r>
              <a:rPr lang="en-US" sz="2000" dirty="0" err="1">
                <a:latin typeface="Consolas" panose="020B0609020204030204" pitchFamily="49" charset="0"/>
              </a:rPr>
              <a:t>ch</a:t>
            </a:r>
            <a:r>
              <a:rPr lang="en-US" sz="2000" dirty="0">
                <a:latin typeface="Consolas" panose="020B0609020204030204" pitchFamily="49" charset="0"/>
              </a:rPr>
              <a:t> &amp; 0200)) { </a:t>
            </a:r>
            <a:r>
              <a:rPr lang="en-US" sz="2000" dirty="0">
                <a:solidFill>
                  <a:srgbClr val="008000"/>
                </a:solidFill>
                <a:latin typeface="Consolas" panose="020B0609020204030204" pitchFamily="49" charset="0"/>
              </a:rPr>
              <a:t>// &lt;=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000" dirty="0">
                <a:latin typeface="Consolas" panose="020B0609020204030204" pitchFamily="49" charset="0"/>
              </a:rPr>
              <a:t>   ....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0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else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ru-RU" sz="2000" dirty="0">
                <a:latin typeface="Consolas" panose="020B0609020204030204" pitchFamily="49" charset="0"/>
              </a:rPr>
              <a:t>{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latin typeface="Consolas" panose="020B06090202040302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sz="2000" dirty="0">
                <a:latin typeface="Consolas" panose="020B0609020204030204" pitchFamily="49" charset="0"/>
              </a:rPr>
              <a:t> ((</a:t>
            </a:r>
            <a:r>
              <a:rPr lang="en-US" sz="2000" dirty="0" err="1">
                <a:latin typeface="Consolas" panose="020B0609020204030204" pitchFamily="49" charset="0"/>
              </a:rPr>
              <a:t>ch</a:t>
            </a:r>
            <a:r>
              <a:rPr lang="en-US" sz="2000" dirty="0">
                <a:latin typeface="Consolas" panose="020B0609020204030204" pitchFamily="49" charset="0"/>
              </a:rPr>
              <a:t> &amp; 0300) != 0300) { </a:t>
            </a:r>
            <a:r>
              <a:rPr lang="en-US" sz="2000" dirty="0">
                <a:solidFill>
                  <a:srgbClr val="008000"/>
                </a:solidFill>
                <a:latin typeface="Consolas" panose="020B0609020204030204" pitchFamily="49" charset="0"/>
              </a:rPr>
              <a:t>// &lt;= x2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000" dirty="0">
                <a:latin typeface="Consolas" panose="020B0609020204030204" pitchFamily="49" charset="0"/>
              </a:rPr>
              <a:t>  </a:t>
            </a:r>
            <a:r>
              <a:rPr lang="en-US" sz="2000" dirty="0">
                <a:latin typeface="Consolas" panose="020B0609020204030204" pitchFamily="49" charset="0"/>
              </a:rPr>
              <a:t>  </a:t>
            </a:r>
            <a:r>
              <a:rPr lang="ru-RU" sz="2000" dirty="0">
                <a:latin typeface="Consolas" panose="020B0609020204030204" pitchFamily="49" charset="0"/>
              </a:rPr>
              <a:t>....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000" dirty="0">
                <a:latin typeface="Consolas" panose="020B0609020204030204" pitchFamily="49" charset="0"/>
              </a:rPr>
              <a:t>  }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latin typeface="Consolas" panose="020B06090202040302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else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ru-RU" sz="2000" dirty="0">
                <a:latin typeface="Consolas" panose="020B0609020204030204" pitchFamily="49" charset="0"/>
              </a:rPr>
              <a:t>{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latin typeface="Consolas" panose="020B0609020204030204" pitchFamily="49" charset="0"/>
              </a:rPr>
              <a:t>    mask = 0340; </a:t>
            </a:r>
            <a:r>
              <a:rPr lang="en-US" sz="2000" dirty="0">
                <a:solidFill>
                  <a:srgbClr val="008000"/>
                </a:solidFill>
                <a:latin typeface="Consolas" panose="020B0609020204030204" pitchFamily="49" charset="0"/>
              </a:rPr>
              <a:t>// &lt;=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000" dirty="0">
                <a:latin typeface="Consolas" panose="020B0609020204030204" pitchFamily="49" charset="0"/>
              </a:rPr>
              <a:t>    ....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000" dirty="0">
                <a:latin typeface="Consolas" panose="020B0609020204030204" pitchFamily="49" charset="0"/>
              </a:rPr>
              <a:t>  }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000" dirty="0">
                <a:latin typeface="Consolas" panose="020B0609020204030204" pitchFamily="49" charset="0"/>
              </a:rPr>
              <a:t>  ....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000" dirty="0"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076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5"/>
          <p:cNvPicPr preferRelativeResize="0"/>
          <p:nvPr/>
        </p:nvPicPr>
        <p:blipFill rotWithShape="1">
          <a:blip r:embed="rId3">
            <a:alphaModFix/>
          </a:blip>
          <a:srcRect t="55609" b="39146"/>
          <a:stretch/>
        </p:blipFill>
        <p:spPr>
          <a:xfrm rot="10800000">
            <a:off x="1500" y="6498376"/>
            <a:ext cx="9144000" cy="359624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5"/>
          <p:cNvSpPr/>
          <p:nvPr/>
        </p:nvSpPr>
        <p:spPr>
          <a:xfrm>
            <a:off x="8341556" y="6258091"/>
            <a:ext cx="464700" cy="46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5"/>
          <p:cNvSpPr txBox="1"/>
          <p:nvPr/>
        </p:nvSpPr>
        <p:spPr>
          <a:xfrm>
            <a:off x="8372173" y="6273875"/>
            <a:ext cx="464700" cy="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600" dirty="0" smtClean="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42</a:t>
            </a:r>
            <a:endParaRPr sz="1600" dirty="0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89" name="Google Shape;89;p15"/>
          <p:cNvSpPr txBox="1"/>
          <p:nvPr/>
        </p:nvSpPr>
        <p:spPr>
          <a:xfrm>
            <a:off x="351997" y="6483591"/>
            <a:ext cx="5009100" cy="5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ru" sz="12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CoreHard.</a:t>
            </a:r>
            <a:r>
              <a:rPr lang="ru" sz="12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ru-RU" sz="1200" dirty="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Информационная безопасность и разработка ПО</a:t>
            </a:r>
            <a:endParaRPr sz="1200" dirty="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SEI CERT Coding Standard</a:t>
            </a:r>
            <a:endParaRPr lang="ru-RU" sz="320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Carnegie Mellon University, Software Engineering Institute;</a:t>
            </a:r>
          </a:p>
          <a:p>
            <a:r>
              <a:rPr lang="en-US" sz="2000" dirty="0"/>
              <a:t>CERT – computer emergency response team;</a:t>
            </a:r>
          </a:p>
          <a:p>
            <a:r>
              <a:rPr lang="ru-RU" sz="2000" dirty="0"/>
              <a:t>Есть стандарты для </a:t>
            </a:r>
            <a:r>
              <a:rPr lang="en-US" sz="2000" dirty="0"/>
              <a:t>C, C++, Java, Perl, Android.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6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5"/>
          <p:cNvPicPr preferRelativeResize="0"/>
          <p:nvPr/>
        </p:nvPicPr>
        <p:blipFill rotWithShape="1">
          <a:blip r:embed="rId3">
            <a:alphaModFix/>
          </a:blip>
          <a:srcRect t="55609" b="39146"/>
          <a:stretch/>
        </p:blipFill>
        <p:spPr>
          <a:xfrm rot="10800000">
            <a:off x="1500" y="6498376"/>
            <a:ext cx="9144000" cy="359624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5"/>
          <p:cNvSpPr/>
          <p:nvPr/>
        </p:nvSpPr>
        <p:spPr>
          <a:xfrm>
            <a:off x="8341556" y="6258091"/>
            <a:ext cx="464700" cy="46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5"/>
          <p:cNvSpPr txBox="1"/>
          <p:nvPr/>
        </p:nvSpPr>
        <p:spPr>
          <a:xfrm>
            <a:off x="8372173" y="6273875"/>
            <a:ext cx="464700" cy="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600" dirty="0" smtClean="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43</a:t>
            </a:r>
            <a:endParaRPr sz="1600" dirty="0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89" name="Google Shape;89;p15"/>
          <p:cNvSpPr txBox="1"/>
          <p:nvPr/>
        </p:nvSpPr>
        <p:spPr>
          <a:xfrm>
            <a:off x="351997" y="6483591"/>
            <a:ext cx="5009100" cy="5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ru" sz="12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CoreHard.</a:t>
            </a:r>
            <a:r>
              <a:rPr lang="ru" sz="12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ru-RU" sz="1200" dirty="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Информационная безопасность и разработка ПО</a:t>
            </a:r>
            <a:endParaRPr sz="1200" dirty="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51997" y="357546"/>
            <a:ext cx="10515600" cy="1325563"/>
          </a:xfrm>
        </p:spPr>
        <p:txBody>
          <a:bodyPr/>
          <a:lstStyle/>
          <a:p>
            <a:r>
              <a:rPr lang="en-US" sz="3200" dirty="0"/>
              <a:t>EXP34-C. Do not dereference null pointers,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C/C</a:t>
            </a:r>
            <a:r>
              <a:rPr lang="en-US" sz="3200" dirty="0"/>
              <a:t>++</a:t>
            </a:r>
            <a:endParaRPr lang="ru-RU" sz="32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51997" y="1832824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Font typeface="Arial"/>
              <a:buNone/>
            </a:pPr>
            <a:endParaRPr lang="en-US" sz="2000" dirty="0" smtClean="0">
              <a:solidFill>
                <a:srgbClr val="0000FF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#include</a:t>
            </a:r>
            <a:r>
              <a:rPr lang="en-US" dirty="0">
                <a:latin typeface="Consolas" panose="020B0609020204030204" pitchFamily="49" charset="0"/>
              </a:rPr>
              <a:t> &lt;</a:t>
            </a:r>
            <a:r>
              <a:rPr lang="en-US" dirty="0" err="1">
                <a:latin typeface="Consolas" panose="020B0609020204030204" pitchFamily="49" charset="0"/>
              </a:rPr>
              <a:t>png.h</a:t>
            </a:r>
            <a:r>
              <a:rPr lang="en-US" dirty="0">
                <a:latin typeface="Consolas" panose="020B0609020204030204" pitchFamily="49" charset="0"/>
              </a:rPr>
              <a:t>&gt; /* From </a:t>
            </a:r>
            <a:r>
              <a:rPr lang="en-US" dirty="0" err="1">
                <a:latin typeface="Consolas" panose="020B0609020204030204" pitchFamily="49" charset="0"/>
              </a:rPr>
              <a:t>libpng</a:t>
            </a:r>
            <a:r>
              <a:rPr lang="en-US" dirty="0">
                <a:latin typeface="Consolas" panose="020B0609020204030204" pitchFamily="49" charset="0"/>
              </a:rPr>
              <a:t> */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#include </a:t>
            </a:r>
            <a:r>
              <a:rPr lang="en-US" dirty="0">
                <a:latin typeface="Consolas" panose="020B0609020204030204" pitchFamily="49" charset="0"/>
              </a:rPr>
              <a:t>&lt;</a:t>
            </a:r>
            <a:r>
              <a:rPr lang="en-US" dirty="0" err="1">
                <a:latin typeface="Consolas" panose="020B0609020204030204" pitchFamily="49" charset="0"/>
              </a:rPr>
              <a:t>string.h</a:t>
            </a:r>
            <a:r>
              <a:rPr lang="en-US" dirty="0"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func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</a:rPr>
              <a:t>png_structp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png_ptr</a:t>
            </a:r>
            <a:r>
              <a:rPr lang="en-US" dirty="0"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int </a:t>
            </a:r>
            <a:r>
              <a:rPr lang="en-US" dirty="0">
                <a:latin typeface="Consolas" panose="020B0609020204030204" pitchFamily="49" charset="0"/>
              </a:rPr>
              <a:t>length, 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 void </a:t>
            </a:r>
            <a:r>
              <a:rPr lang="en-US" dirty="0">
                <a:latin typeface="Consolas" panose="020B0609020204030204" pitchFamily="49" charset="0"/>
              </a:rPr>
              <a:t>*</a:t>
            </a:r>
            <a:r>
              <a:rPr lang="en-US" dirty="0" err="1">
                <a:latin typeface="Consolas" panose="020B0609020204030204" pitchFamily="49" charset="0"/>
              </a:rPr>
              <a:t>user_data</a:t>
            </a:r>
            <a:r>
              <a:rPr lang="en-US" dirty="0"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</a:t>
            </a:r>
            <a:r>
              <a:rPr lang="en-US" dirty="0" err="1">
                <a:latin typeface="Consolas" panose="020B0609020204030204" pitchFamily="49" charset="0"/>
              </a:rPr>
              <a:t>png_charp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chunkdata</a:t>
            </a:r>
            <a:r>
              <a:rPr lang="en-US" dirty="0"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</a:t>
            </a:r>
            <a:r>
              <a:rPr lang="en-US" dirty="0" err="1">
                <a:latin typeface="Consolas" panose="020B0609020204030204" pitchFamily="49" charset="0"/>
              </a:rPr>
              <a:t>chunkdata</a:t>
            </a:r>
            <a:r>
              <a:rPr lang="en-US" dirty="0">
                <a:latin typeface="Consolas" panose="020B0609020204030204" pitchFamily="49" charset="0"/>
              </a:rPr>
              <a:t> = (</a:t>
            </a:r>
            <a:r>
              <a:rPr lang="en-US" dirty="0" err="1">
                <a:latin typeface="Consolas" panose="020B0609020204030204" pitchFamily="49" charset="0"/>
              </a:rPr>
              <a:t>png_charp</a:t>
            </a:r>
            <a:r>
              <a:rPr lang="en-US" dirty="0">
                <a:latin typeface="Consolas" panose="020B0609020204030204" pitchFamily="49" charset="0"/>
              </a:rPr>
              <a:t>)</a:t>
            </a:r>
            <a:r>
              <a:rPr lang="en-US" dirty="0" err="1">
                <a:latin typeface="Consolas" panose="020B0609020204030204" pitchFamily="49" charset="0"/>
              </a:rPr>
              <a:t>png_malloc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</a:rPr>
              <a:t>png_ptr</a:t>
            </a:r>
            <a:r>
              <a:rPr lang="en-US" dirty="0">
                <a:latin typeface="Consolas" panose="020B0609020204030204" pitchFamily="49" charset="0"/>
              </a:rPr>
              <a:t>, length + 1);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/* ... */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</a:t>
            </a:r>
            <a:r>
              <a:rPr lang="en-US" dirty="0" err="1">
                <a:solidFill>
                  <a:srgbClr val="6F008A"/>
                </a:solidFill>
                <a:latin typeface="Consolas" panose="020B0609020204030204" pitchFamily="49" charset="0"/>
              </a:rPr>
              <a:t>memcpy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</a:rPr>
              <a:t>chunkdata</a:t>
            </a:r>
            <a:r>
              <a:rPr lang="en-US" dirty="0">
                <a:latin typeface="Consolas" panose="020B0609020204030204" pitchFamily="49" charset="0"/>
              </a:rPr>
              <a:t>, </a:t>
            </a:r>
            <a:r>
              <a:rPr lang="en-US" dirty="0" err="1">
                <a:latin typeface="Consolas" panose="020B0609020204030204" pitchFamily="49" charset="0"/>
              </a:rPr>
              <a:t>user_data</a:t>
            </a:r>
            <a:r>
              <a:rPr lang="en-US" dirty="0">
                <a:latin typeface="Consolas" panose="020B0609020204030204" pitchFamily="49" charset="0"/>
              </a:rPr>
              <a:t>, length); 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en-US" dirty="0" err="1">
                <a:solidFill>
                  <a:srgbClr val="008000"/>
                </a:solidFill>
                <a:latin typeface="Consolas" panose="020B0609020204030204" pitchFamily="49" charset="0"/>
              </a:rPr>
              <a:t>chunkdata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 may be NULL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/* ... */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88201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5"/>
          <p:cNvPicPr preferRelativeResize="0"/>
          <p:nvPr/>
        </p:nvPicPr>
        <p:blipFill rotWithShape="1">
          <a:blip r:embed="rId3">
            <a:alphaModFix/>
          </a:blip>
          <a:srcRect t="55609" b="39146"/>
          <a:stretch/>
        </p:blipFill>
        <p:spPr>
          <a:xfrm rot="10800000">
            <a:off x="1500" y="6498376"/>
            <a:ext cx="9144000" cy="359624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5"/>
          <p:cNvSpPr/>
          <p:nvPr/>
        </p:nvSpPr>
        <p:spPr>
          <a:xfrm>
            <a:off x="8341556" y="6258091"/>
            <a:ext cx="464700" cy="46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5"/>
          <p:cNvSpPr txBox="1"/>
          <p:nvPr/>
        </p:nvSpPr>
        <p:spPr>
          <a:xfrm>
            <a:off x="8372173" y="6273875"/>
            <a:ext cx="464700" cy="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600" dirty="0" smtClean="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44</a:t>
            </a:r>
            <a:endParaRPr sz="1600" dirty="0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89" name="Google Shape;89;p15"/>
          <p:cNvSpPr txBox="1"/>
          <p:nvPr/>
        </p:nvSpPr>
        <p:spPr>
          <a:xfrm>
            <a:off x="351997" y="6483591"/>
            <a:ext cx="5009100" cy="5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ru" sz="12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CoreHard.</a:t>
            </a:r>
            <a:r>
              <a:rPr lang="ru" sz="12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ru-RU" sz="1200" dirty="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Информационная безопасность и разработка ПО</a:t>
            </a:r>
            <a:endParaRPr sz="1200" dirty="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51997" y="351271"/>
            <a:ext cx="10515600" cy="1325563"/>
          </a:xfrm>
        </p:spPr>
        <p:txBody>
          <a:bodyPr/>
          <a:lstStyle/>
          <a:p>
            <a:r>
              <a:rPr lang="en-US" sz="3200" dirty="0"/>
              <a:t>INT33-C. Ensure that division and remainder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operations </a:t>
            </a:r>
            <a:r>
              <a:rPr lang="en-US" sz="3200" dirty="0"/>
              <a:t>do not result in divide-by-zero errors</a:t>
            </a:r>
            <a:endParaRPr lang="ru-RU" sz="32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51997" y="1832824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Font typeface="Arial"/>
              <a:buNone/>
            </a:pPr>
            <a:endParaRPr lang="en-US" sz="2000" dirty="0" smtClean="0">
              <a:solidFill>
                <a:srgbClr val="0000FF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#include</a:t>
            </a:r>
            <a:r>
              <a:rPr lang="en-US" dirty="0">
                <a:latin typeface="Consolas" panose="020B0609020204030204" pitchFamily="49" charset="0"/>
              </a:rPr>
              <a:t> &lt;</a:t>
            </a:r>
            <a:r>
              <a:rPr lang="en-US" dirty="0" err="1">
                <a:latin typeface="Consolas" panose="020B0609020204030204" pitchFamily="49" charset="0"/>
              </a:rPr>
              <a:t>limits.h</a:t>
            </a:r>
            <a:r>
              <a:rPr lang="en-US" dirty="0"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func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signed long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s_a</a:t>
            </a:r>
            <a:r>
              <a:rPr lang="en-US" dirty="0"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signed long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s_b</a:t>
            </a:r>
            <a:r>
              <a:rPr lang="en-US" dirty="0"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signed long</a:t>
            </a:r>
            <a:r>
              <a:rPr lang="en-US" dirty="0">
                <a:latin typeface="Consolas" panose="020B0609020204030204" pitchFamily="49" charset="0"/>
              </a:rPr>
              <a:t> result;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dirty="0">
                <a:latin typeface="Consolas" panose="020B0609020204030204" pitchFamily="49" charset="0"/>
              </a:rPr>
              <a:t> ((</a:t>
            </a:r>
            <a:r>
              <a:rPr lang="en-US" dirty="0" err="1">
                <a:latin typeface="Consolas" panose="020B0609020204030204" pitchFamily="49" charset="0"/>
              </a:rPr>
              <a:t>s_a</a:t>
            </a:r>
            <a:r>
              <a:rPr lang="en-US" dirty="0">
                <a:latin typeface="Consolas" panose="020B0609020204030204" pitchFamily="49" charset="0"/>
              </a:rPr>
              <a:t> == LONG_MIN) &amp;&amp; (</a:t>
            </a:r>
            <a:r>
              <a:rPr lang="en-US" dirty="0" err="1">
                <a:latin typeface="Consolas" panose="020B0609020204030204" pitchFamily="49" charset="0"/>
              </a:rPr>
              <a:t>s_b</a:t>
            </a:r>
            <a:r>
              <a:rPr lang="en-US" dirty="0">
                <a:latin typeface="Consolas" panose="020B0609020204030204" pitchFamily="49" charset="0"/>
              </a:rPr>
              <a:t> == -1)) {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  /* Handle error */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}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else</a:t>
            </a:r>
            <a:r>
              <a:rPr lang="en-US" dirty="0"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  result = </a:t>
            </a:r>
            <a:r>
              <a:rPr lang="en-US" dirty="0" err="1">
                <a:latin typeface="Consolas" panose="020B0609020204030204" pitchFamily="49" charset="0"/>
              </a:rPr>
              <a:t>s_a</a:t>
            </a:r>
            <a:r>
              <a:rPr lang="en-US" dirty="0">
                <a:latin typeface="Consolas" panose="020B0609020204030204" pitchFamily="49" charset="0"/>
              </a:rPr>
              <a:t> / </a:t>
            </a:r>
            <a:r>
              <a:rPr lang="en-US" dirty="0" err="1">
                <a:latin typeface="Consolas" panose="020B0609020204030204" pitchFamily="49" charset="0"/>
              </a:rPr>
              <a:t>s_b</a:t>
            </a:r>
            <a:r>
              <a:rPr lang="en-US" dirty="0">
                <a:latin typeface="Consolas" panose="020B0609020204030204" pitchFamily="49" charset="0"/>
              </a:rPr>
              <a:t>; 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// &lt;&lt;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/* ... */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23214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5"/>
          <p:cNvPicPr preferRelativeResize="0"/>
          <p:nvPr/>
        </p:nvPicPr>
        <p:blipFill rotWithShape="1">
          <a:blip r:embed="rId3">
            <a:alphaModFix/>
          </a:blip>
          <a:srcRect t="55609" b="39146"/>
          <a:stretch/>
        </p:blipFill>
        <p:spPr>
          <a:xfrm rot="10800000">
            <a:off x="1500" y="6498376"/>
            <a:ext cx="9144000" cy="359624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5"/>
          <p:cNvSpPr/>
          <p:nvPr/>
        </p:nvSpPr>
        <p:spPr>
          <a:xfrm>
            <a:off x="8341556" y="6258091"/>
            <a:ext cx="464700" cy="46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5"/>
          <p:cNvSpPr txBox="1"/>
          <p:nvPr/>
        </p:nvSpPr>
        <p:spPr>
          <a:xfrm>
            <a:off x="8372173" y="6273875"/>
            <a:ext cx="464700" cy="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600" dirty="0" smtClean="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45</a:t>
            </a:r>
            <a:endParaRPr sz="1600" dirty="0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89" name="Google Shape;89;p15"/>
          <p:cNvSpPr txBox="1"/>
          <p:nvPr/>
        </p:nvSpPr>
        <p:spPr>
          <a:xfrm>
            <a:off x="351997" y="6483591"/>
            <a:ext cx="5009100" cy="5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ru" sz="12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CoreHard.</a:t>
            </a:r>
            <a:r>
              <a:rPr lang="ru" sz="12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ru-RU" sz="1200" dirty="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Информационная безопасность и разработка ПО</a:t>
            </a:r>
            <a:endParaRPr sz="1200" dirty="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51997" y="351271"/>
            <a:ext cx="10515600" cy="1325563"/>
          </a:xfrm>
        </p:spPr>
        <p:txBody>
          <a:bodyPr/>
          <a:lstStyle/>
          <a:p>
            <a:r>
              <a:rPr lang="en-US" sz="3200" dirty="0"/>
              <a:t>EXP12-C. Do not ignore values returned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by </a:t>
            </a:r>
            <a:r>
              <a:rPr lang="en-US" sz="3200" dirty="0"/>
              <a:t>functions</a:t>
            </a:r>
            <a:endParaRPr lang="ru-RU" sz="32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51997" y="1832824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Font typeface="Arial"/>
              <a:buNone/>
            </a:pPr>
            <a:endParaRPr lang="en-US" sz="2000" dirty="0" smtClean="0">
              <a:solidFill>
                <a:srgbClr val="0000FF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int main(int </a:t>
            </a:r>
            <a:r>
              <a:rPr lang="en-US" dirty="0" err="1">
                <a:latin typeface="Consolas" panose="020B0609020204030204" pitchFamily="49" charset="0"/>
              </a:rPr>
              <a:t>argc</a:t>
            </a:r>
            <a:r>
              <a:rPr lang="en-US" dirty="0"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char</a:t>
            </a:r>
            <a:r>
              <a:rPr lang="en-US" dirty="0">
                <a:latin typeface="Consolas" panose="020B0609020204030204" pitchFamily="49" charset="0"/>
              </a:rPr>
              <a:t> **</a:t>
            </a:r>
            <a:r>
              <a:rPr lang="en-US" dirty="0" err="1">
                <a:latin typeface="Consolas" panose="020B0609020204030204" pitchFamily="49" charset="0"/>
              </a:rPr>
              <a:t>argv</a:t>
            </a:r>
            <a:r>
              <a:rPr lang="en-US" dirty="0"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....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</a:t>
            </a:r>
            <a:r>
              <a:rPr lang="en-US" dirty="0" err="1">
                <a:latin typeface="Consolas" panose="020B0609020204030204" pitchFamily="49" charset="0"/>
              </a:rPr>
              <a:t>QByteArray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arg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</a:rPr>
              <a:t>argv</a:t>
            </a:r>
            <a:r>
              <a:rPr lang="en-US" dirty="0">
                <a:latin typeface="Consolas" panose="020B0609020204030204" pitchFamily="49" charset="0"/>
              </a:rPr>
              <a:t>[a]);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....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</a:t>
            </a:r>
            <a:r>
              <a:rPr lang="en-US" dirty="0" err="1">
                <a:latin typeface="Consolas" panose="020B0609020204030204" pitchFamily="49" charset="0"/>
              </a:rPr>
              <a:t>arg</a:t>
            </a:r>
            <a:r>
              <a:rPr lang="en-US" dirty="0">
                <a:latin typeface="Consolas" panose="020B0609020204030204" pitchFamily="49" charset="0"/>
              </a:rPr>
              <a:t> = arg.</a:t>
            </a:r>
            <a:r>
              <a:rPr lang="en-US" dirty="0">
                <a:solidFill>
                  <a:srgbClr val="6F008A"/>
                </a:solidFill>
                <a:latin typeface="Consolas" panose="020B0609020204030204" pitchFamily="49" charset="0"/>
              </a:rPr>
              <a:t>mid</a:t>
            </a:r>
            <a:r>
              <a:rPr lang="en-US" dirty="0">
                <a:latin typeface="Consolas" panose="020B0609020204030204" pitchFamily="49" charset="0"/>
              </a:rPr>
              <a:t>(1);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</a:t>
            </a:r>
            <a:r>
              <a:rPr lang="en-US" dirty="0" err="1">
                <a:latin typeface="Consolas" panose="020B0609020204030204" pitchFamily="49" charset="0"/>
              </a:rPr>
              <a:t>arg.</a:t>
            </a:r>
            <a:r>
              <a:rPr lang="en-US" dirty="0" err="1">
                <a:solidFill>
                  <a:srgbClr val="6F008A"/>
                </a:solidFill>
                <a:latin typeface="Consolas" panose="020B0609020204030204" pitchFamily="49" charset="0"/>
              </a:rPr>
              <a:t>toLower</a:t>
            </a:r>
            <a:r>
              <a:rPr lang="en-US" dirty="0">
                <a:latin typeface="Consolas" panose="020B0609020204030204" pitchFamily="49" charset="0"/>
              </a:rPr>
              <a:t>(); 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// &lt;&lt;</a:t>
            </a: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if (</a:t>
            </a:r>
            <a:r>
              <a:rPr lang="en-US" dirty="0" err="1">
                <a:latin typeface="Consolas" panose="020B0609020204030204" pitchFamily="49" charset="0"/>
              </a:rPr>
              <a:t>arg</a:t>
            </a:r>
            <a:r>
              <a:rPr lang="en-US" dirty="0">
                <a:latin typeface="Consolas" panose="020B0609020204030204" pitchFamily="49" charset="0"/>
              </a:rPr>
              <a:t> == "o")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  .... 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0585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5"/>
          <p:cNvPicPr preferRelativeResize="0"/>
          <p:nvPr/>
        </p:nvPicPr>
        <p:blipFill rotWithShape="1">
          <a:blip r:embed="rId3">
            <a:alphaModFix/>
          </a:blip>
          <a:srcRect t="55609" b="39146"/>
          <a:stretch/>
        </p:blipFill>
        <p:spPr>
          <a:xfrm rot="10800000">
            <a:off x="1500" y="6498376"/>
            <a:ext cx="9144000" cy="359624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5"/>
          <p:cNvSpPr/>
          <p:nvPr/>
        </p:nvSpPr>
        <p:spPr>
          <a:xfrm>
            <a:off x="447116" y="410375"/>
            <a:ext cx="55200" cy="552300"/>
          </a:xfrm>
          <a:prstGeom prst="rect">
            <a:avLst/>
          </a:prstGeom>
          <a:solidFill>
            <a:srgbClr val="AFBF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5"/>
          <p:cNvSpPr txBox="1"/>
          <p:nvPr/>
        </p:nvSpPr>
        <p:spPr>
          <a:xfrm>
            <a:off x="684057" y="324225"/>
            <a:ext cx="3913800" cy="7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ru-RU" sz="3200" dirty="0" smtClean="0">
                <a:ea typeface="Roboto Black"/>
              </a:rPr>
              <a:t>Выводы</a:t>
            </a:r>
            <a:endParaRPr sz="3000" dirty="0"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86" name="Google Shape;86;p15"/>
          <p:cNvSpPr txBox="1"/>
          <p:nvPr/>
        </p:nvSpPr>
        <p:spPr>
          <a:xfrm>
            <a:off x="693343" y="1222907"/>
            <a:ext cx="8143530" cy="2625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В «безопасности» нет никакой магии.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Но вы должны знать хотя бы ключевые слова и понимать о чем речь.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Также полезно знать про инструменты, которые помогут искать проблемы безопасности в коде приложений.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87" name="Google Shape;87;p15"/>
          <p:cNvSpPr/>
          <p:nvPr/>
        </p:nvSpPr>
        <p:spPr>
          <a:xfrm>
            <a:off x="8341556" y="6258091"/>
            <a:ext cx="464700" cy="46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5"/>
          <p:cNvSpPr txBox="1"/>
          <p:nvPr/>
        </p:nvSpPr>
        <p:spPr>
          <a:xfrm>
            <a:off x="8372173" y="6273875"/>
            <a:ext cx="464700" cy="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600" dirty="0" smtClean="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46</a:t>
            </a:r>
            <a:endParaRPr sz="1600" dirty="0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89" name="Google Shape;89;p15"/>
          <p:cNvSpPr txBox="1"/>
          <p:nvPr/>
        </p:nvSpPr>
        <p:spPr>
          <a:xfrm>
            <a:off x="351997" y="6483591"/>
            <a:ext cx="5009100" cy="5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ru" sz="12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CoreHard.</a:t>
            </a:r>
            <a:r>
              <a:rPr lang="ru" sz="12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ru-RU" sz="1200" dirty="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Информационная безопасность и разработка ПО</a:t>
            </a:r>
            <a:endParaRPr sz="1200" dirty="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  <p:extLst>
      <p:ext uri="{BB962C8B-B14F-4D97-AF65-F5344CB8AC3E}">
        <p14:creationId xmlns:p14="http://schemas.microsoft.com/office/powerpoint/2010/main" val="143156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16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6"/>
          <p:cNvSpPr txBox="1"/>
          <p:nvPr/>
        </p:nvSpPr>
        <p:spPr>
          <a:xfrm>
            <a:off x="312200" y="5336850"/>
            <a:ext cx="3597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AFBF1B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+</a:t>
            </a:r>
            <a:endParaRPr>
              <a:solidFill>
                <a:srgbClr val="AFBF1B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96" name="Google Shape;96;p16"/>
          <p:cNvSpPr txBox="1"/>
          <p:nvPr/>
        </p:nvSpPr>
        <p:spPr>
          <a:xfrm>
            <a:off x="453475" y="3191500"/>
            <a:ext cx="3597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>
                <a:solidFill>
                  <a:srgbClr val="AFBF1B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+</a:t>
            </a:r>
            <a:endParaRPr sz="2200">
              <a:solidFill>
                <a:srgbClr val="AFBF1B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97" name="Google Shape;97;p16"/>
          <p:cNvSpPr txBox="1"/>
          <p:nvPr/>
        </p:nvSpPr>
        <p:spPr>
          <a:xfrm>
            <a:off x="8392300" y="3092975"/>
            <a:ext cx="3597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AFBF1B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+</a:t>
            </a:r>
            <a:endParaRPr sz="1800">
              <a:solidFill>
                <a:srgbClr val="AFBF1B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98" name="Google Shape;98;p16"/>
          <p:cNvSpPr txBox="1"/>
          <p:nvPr/>
        </p:nvSpPr>
        <p:spPr>
          <a:xfrm>
            <a:off x="8617825" y="5216688"/>
            <a:ext cx="3597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>
                <a:solidFill>
                  <a:srgbClr val="AFBF1B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+</a:t>
            </a:r>
            <a:endParaRPr sz="1700">
              <a:solidFill>
                <a:srgbClr val="AFBF1B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99" name="Google Shape;99;p16"/>
          <p:cNvSpPr txBox="1"/>
          <p:nvPr/>
        </p:nvSpPr>
        <p:spPr>
          <a:xfrm>
            <a:off x="7856950" y="4399525"/>
            <a:ext cx="359700" cy="2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AFBF1B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+</a:t>
            </a:r>
            <a:endParaRPr>
              <a:solidFill>
                <a:srgbClr val="AFBF1B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100" name="Google Shape;100;p16"/>
          <p:cNvSpPr txBox="1"/>
          <p:nvPr/>
        </p:nvSpPr>
        <p:spPr>
          <a:xfrm>
            <a:off x="1225100" y="4501763"/>
            <a:ext cx="359700" cy="1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AFBF1B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+</a:t>
            </a:r>
            <a:endParaRPr sz="2400">
              <a:solidFill>
                <a:srgbClr val="AFBF1B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101" name="Google Shape;101;p16"/>
          <p:cNvSpPr txBox="1"/>
          <p:nvPr/>
        </p:nvSpPr>
        <p:spPr>
          <a:xfrm>
            <a:off x="3565650" y="3092975"/>
            <a:ext cx="3597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AFBF1B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+</a:t>
            </a:r>
            <a:endParaRPr>
              <a:solidFill>
                <a:srgbClr val="AFBF1B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102" name="Google Shape;102;p16"/>
          <p:cNvSpPr txBox="1"/>
          <p:nvPr/>
        </p:nvSpPr>
        <p:spPr>
          <a:xfrm>
            <a:off x="1425900" y="3435875"/>
            <a:ext cx="6292200" cy="106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 dirty="0">
              <a:solidFill>
                <a:srgbClr val="AFBF1B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03" name="Google Shape;103;p16"/>
          <p:cNvSpPr txBox="1"/>
          <p:nvPr/>
        </p:nvSpPr>
        <p:spPr>
          <a:xfrm>
            <a:off x="867650" y="4332618"/>
            <a:ext cx="7583700" cy="1139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lnSpc>
                <a:spcPct val="115000"/>
              </a:lnSpc>
            </a:pPr>
            <a:r>
              <a:rPr lang="ru-RU" sz="2000" dirty="0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rPr>
              <a:t>Скачайте PVS-</a:t>
            </a:r>
            <a:r>
              <a:rPr lang="ru-RU" sz="2000" dirty="0" err="1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rPr>
              <a:t>Studio</a:t>
            </a:r>
            <a:r>
              <a:rPr lang="ru-RU" sz="2000" dirty="0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rPr>
              <a:t> и проверьте свой проект </a:t>
            </a:r>
            <a:br>
              <a:rPr lang="ru-RU" sz="2000" dirty="0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rPr>
            </a:br>
            <a:r>
              <a:rPr lang="ru-RU" sz="2000" dirty="0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rPr>
              <a:t>на программные ошибки и проблемы безопасности</a:t>
            </a:r>
            <a:r>
              <a:rPr lang="ru-RU" sz="2000" dirty="0" smtClean="0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rPr>
              <a:t>!</a:t>
            </a:r>
            <a:endParaRPr lang="en-US" sz="2000" dirty="0" smtClean="0">
              <a:solidFill>
                <a:schemeClr val="dk1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05" name="Google Shape;105;p16"/>
          <p:cNvSpPr txBox="1"/>
          <p:nvPr/>
        </p:nvSpPr>
        <p:spPr>
          <a:xfrm>
            <a:off x="3666234" y="5630925"/>
            <a:ext cx="4914915" cy="996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4"/>
              </a:rPr>
              <a:t>viva64.com</a:t>
            </a:r>
            <a:endParaRPr lang="en-US" sz="1800" dirty="0" smtClean="0">
              <a:uFill>
                <a:noFill/>
              </a:u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8" name="Google Shape;108;p16"/>
          <p:cNvSpPr txBox="1"/>
          <p:nvPr/>
        </p:nvSpPr>
        <p:spPr>
          <a:xfrm>
            <a:off x="6127575" y="2930200"/>
            <a:ext cx="359700" cy="2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AFBF1B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+</a:t>
            </a:r>
            <a:endParaRPr>
              <a:solidFill>
                <a:srgbClr val="AFBF1B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pic>
        <p:nvPicPr>
          <p:cNvPr id="17" name="Content Placeholder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6235" y="2847154"/>
            <a:ext cx="1819680" cy="172263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25100" y="5471876"/>
            <a:ext cx="68543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 smtClean="0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rPr>
              <a:t>Языки: </a:t>
            </a:r>
            <a:r>
              <a:rPr lang="en-US" sz="1600" i="1" dirty="0" smtClean="0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rPr>
              <a:t>C</a:t>
            </a:r>
            <a:r>
              <a:rPr lang="en-US" sz="1600" i="1" dirty="0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rPr>
              <a:t>, C++, C#, Java	</a:t>
            </a:r>
            <a:r>
              <a:rPr lang="ru-RU" sz="1600" i="1" dirty="0" smtClean="0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rPr>
              <a:t>Платформы: </a:t>
            </a:r>
            <a:r>
              <a:rPr lang="en-US" sz="1600" i="1" dirty="0" smtClean="0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rPr>
              <a:t>Windows</a:t>
            </a:r>
            <a:r>
              <a:rPr lang="en-US" sz="1600" i="1" dirty="0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rPr>
              <a:t>, Linux, </a:t>
            </a:r>
            <a:r>
              <a:rPr lang="en-US" sz="1600" i="1" dirty="0" err="1" smtClean="0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rPr>
              <a:t>macOS</a:t>
            </a:r>
            <a:endParaRPr lang="ru-RU" sz="1600" i="1" dirty="0">
              <a:solidFill>
                <a:schemeClr val="dk1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5"/>
          <p:cNvPicPr preferRelativeResize="0"/>
          <p:nvPr/>
        </p:nvPicPr>
        <p:blipFill rotWithShape="1">
          <a:blip r:embed="rId3">
            <a:alphaModFix/>
          </a:blip>
          <a:srcRect t="55609" b="39146"/>
          <a:stretch/>
        </p:blipFill>
        <p:spPr>
          <a:xfrm rot="10800000">
            <a:off x="1500" y="6498376"/>
            <a:ext cx="9144000" cy="359624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5"/>
          <p:cNvSpPr txBox="1"/>
          <p:nvPr/>
        </p:nvSpPr>
        <p:spPr>
          <a:xfrm>
            <a:off x="684057" y="324225"/>
            <a:ext cx="7688116" cy="7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US" sz="3200" dirty="0"/>
              <a:t>SAST: Static Application Security Testing</a:t>
            </a:r>
            <a:endParaRPr sz="3000" dirty="0"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87" name="Google Shape;87;p15"/>
          <p:cNvSpPr/>
          <p:nvPr/>
        </p:nvSpPr>
        <p:spPr>
          <a:xfrm>
            <a:off x="8341556" y="6258091"/>
            <a:ext cx="464700" cy="46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5"/>
          <p:cNvSpPr txBox="1"/>
          <p:nvPr/>
        </p:nvSpPr>
        <p:spPr>
          <a:xfrm>
            <a:off x="8372173" y="6273875"/>
            <a:ext cx="464700" cy="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600" dirty="0" smtClean="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0</a:t>
            </a:r>
            <a:r>
              <a:rPr lang="en-US" sz="1600" dirty="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5</a:t>
            </a:r>
            <a:endParaRPr sz="1600" dirty="0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89" name="Google Shape;89;p15"/>
          <p:cNvSpPr txBox="1"/>
          <p:nvPr/>
        </p:nvSpPr>
        <p:spPr>
          <a:xfrm>
            <a:off x="351997" y="6483591"/>
            <a:ext cx="5009100" cy="5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ru" sz="12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CoreHard.</a:t>
            </a:r>
            <a:r>
              <a:rPr lang="ru" sz="12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ru-RU" sz="1200" dirty="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Информационная безопасность и разработка ПО</a:t>
            </a:r>
            <a:endParaRPr sz="1200" dirty="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700" y="1536633"/>
            <a:ext cx="8520600" cy="1751040"/>
          </a:xfrm>
        </p:spPr>
        <p:txBody>
          <a:bodyPr/>
          <a:lstStyle/>
          <a:p>
            <a:r>
              <a:rPr lang="ru-RU" sz="2400" dirty="0"/>
              <a:t>Есть «обычный» статический анализ кода, который ищет «обычные» ошибки в программах.</a:t>
            </a:r>
          </a:p>
          <a:p>
            <a:r>
              <a:rPr lang="ru-RU" sz="2400" dirty="0"/>
              <a:t>Кто бы мог подумать (сарказм), но проблемы безопасности и уязвимости в большинстве случаев происходят из-за ошибок в программах.</a:t>
            </a:r>
          </a:p>
          <a:p>
            <a:r>
              <a:rPr lang="ru-RU" sz="2400" dirty="0"/>
              <a:t>Что если есть связь </a:t>
            </a:r>
            <a:endParaRPr lang="en-US" sz="2400" dirty="0" smtClean="0"/>
          </a:p>
          <a:p>
            <a:pPr marL="114300" indent="0">
              <a:buNone/>
            </a:pPr>
            <a:r>
              <a:rPr lang="en-US" sz="2400" dirty="0" smtClean="0"/>
              <a:t>	</a:t>
            </a:r>
            <a:r>
              <a:rPr lang="ru-RU" sz="2400" dirty="0" smtClean="0"/>
              <a:t>между </a:t>
            </a:r>
            <a:r>
              <a:rPr lang="ru-RU" sz="2400" dirty="0"/>
              <a:t>ошибками </a:t>
            </a:r>
          </a:p>
          <a:p>
            <a:pPr marL="0" indent="0">
              <a:buNone/>
            </a:pPr>
            <a:r>
              <a:rPr lang="en-US" sz="2400" dirty="0" smtClean="0"/>
              <a:t>	</a:t>
            </a:r>
            <a:r>
              <a:rPr lang="ru-RU" sz="2400" dirty="0" smtClean="0"/>
              <a:t>и </a:t>
            </a:r>
            <a:r>
              <a:rPr lang="ru-RU" sz="2400" dirty="0"/>
              <a:t>проблемами безопасности?</a:t>
            </a:r>
          </a:p>
          <a:p>
            <a:endParaRPr lang="en-US" sz="2400" dirty="0"/>
          </a:p>
        </p:txBody>
      </p:sp>
      <p:pic>
        <p:nvPicPr>
          <p:cNvPr id="9" name="Picture 2" descr="https://www.meme-arsenal.com/memes/dba6fdf829cc43bbcddb31b1865d688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702" y="3800590"/>
            <a:ext cx="2468471" cy="2457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540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5"/>
          <p:cNvPicPr preferRelativeResize="0"/>
          <p:nvPr/>
        </p:nvPicPr>
        <p:blipFill rotWithShape="1">
          <a:blip r:embed="rId3">
            <a:alphaModFix/>
          </a:blip>
          <a:srcRect t="55609" b="39146"/>
          <a:stretch/>
        </p:blipFill>
        <p:spPr>
          <a:xfrm rot="10800000">
            <a:off x="1500" y="6498376"/>
            <a:ext cx="9144000" cy="359624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5"/>
          <p:cNvSpPr txBox="1"/>
          <p:nvPr/>
        </p:nvSpPr>
        <p:spPr>
          <a:xfrm>
            <a:off x="684057" y="324225"/>
            <a:ext cx="7688116" cy="7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ru-RU" sz="3200" dirty="0"/>
              <a:t>Связь и </a:t>
            </a:r>
            <a:r>
              <a:rPr lang="ru-RU" sz="3200" dirty="0" smtClean="0"/>
              <a:t>есть</a:t>
            </a:r>
            <a:endParaRPr sz="3000" dirty="0"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87" name="Google Shape;87;p15"/>
          <p:cNvSpPr/>
          <p:nvPr/>
        </p:nvSpPr>
        <p:spPr>
          <a:xfrm>
            <a:off x="8341556" y="6258091"/>
            <a:ext cx="464700" cy="46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5"/>
          <p:cNvSpPr txBox="1"/>
          <p:nvPr/>
        </p:nvSpPr>
        <p:spPr>
          <a:xfrm>
            <a:off x="8372173" y="6273875"/>
            <a:ext cx="464700" cy="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600" dirty="0" smtClean="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06</a:t>
            </a:r>
            <a:endParaRPr sz="1600" dirty="0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89" name="Google Shape;89;p15"/>
          <p:cNvSpPr txBox="1"/>
          <p:nvPr/>
        </p:nvSpPr>
        <p:spPr>
          <a:xfrm>
            <a:off x="351997" y="6483591"/>
            <a:ext cx="5009100" cy="5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ru" sz="12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CoreHard.</a:t>
            </a:r>
            <a:r>
              <a:rPr lang="ru" sz="12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ru-RU" sz="1200" dirty="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Информационная безопасность и разработка ПО</a:t>
            </a:r>
            <a:endParaRPr sz="1200" dirty="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700" y="1536633"/>
            <a:ext cx="8520600" cy="1751040"/>
          </a:xfrm>
        </p:spPr>
        <p:txBody>
          <a:bodyPr/>
          <a:lstStyle/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CWE </a:t>
            </a:r>
            <a:r>
              <a:rPr lang="en-US" sz="2400" dirty="0"/>
              <a:t>– </a:t>
            </a:r>
            <a:r>
              <a:rPr lang="ru-RU" sz="2400" dirty="0"/>
              <a:t>потенциальные уязвимости</a:t>
            </a:r>
            <a:endParaRPr lang="en-US" sz="2400" dirty="0"/>
          </a:p>
          <a:p>
            <a:r>
              <a:rPr lang="en-US" sz="2400" dirty="0"/>
              <a:t>CVE – </a:t>
            </a:r>
            <a:r>
              <a:rPr lang="ru-RU" sz="2400" dirty="0"/>
              <a:t>подтвержденные уязвимости</a:t>
            </a:r>
            <a:endParaRPr lang="en-US" sz="2400" dirty="0"/>
          </a:p>
          <a:p>
            <a:endParaRPr lang="en-US" sz="2400" dirty="0"/>
          </a:p>
        </p:txBody>
      </p:sp>
      <p:pic>
        <p:nvPicPr>
          <p:cNvPr id="9" name="Picture 4" descr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841" y="1000118"/>
            <a:ext cx="5410200" cy="380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555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5"/>
          <p:cNvPicPr preferRelativeResize="0"/>
          <p:nvPr/>
        </p:nvPicPr>
        <p:blipFill rotWithShape="1">
          <a:blip r:embed="rId3">
            <a:alphaModFix/>
          </a:blip>
          <a:srcRect t="55609" b="39146"/>
          <a:stretch/>
        </p:blipFill>
        <p:spPr>
          <a:xfrm rot="10800000">
            <a:off x="1500" y="6498376"/>
            <a:ext cx="9144000" cy="359624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5"/>
          <p:cNvSpPr txBox="1"/>
          <p:nvPr/>
        </p:nvSpPr>
        <p:spPr>
          <a:xfrm>
            <a:off x="684057" y="324225"/>
            <a:ext cx="7688116" cy="7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ru-RU" sz="3200" dirty="0"/>
              <a:t>В </a:t>
            </a:r>
            <a:r>
              <a:rPr lang="en-US" sz="3200" dirty="0"/>
              <a:t>PVS-Studio</a:t>
            </a:r>
            <a:r>
              <a:rPr lang="ru-RU" sz="3200" dirty="0"/>
              <a:t> появилось соответствие диагностик анализатора и </a:t>
            </a:r>
            <a:r>
              <a:rPr lang="en-US" sz="3200" dirty="0"/>
              <a:t>CWE</a:t>
            </a:r>
            <a:endParaRPr sz="3000" dirty="0"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87" name="Google Shape;87;p15"/>
          <p:cNvSpPr/>
          <p:nvPr/>
        </p:nvSpPr>
        <p:spPr>
          <a:xfrm>
            <a:off x="8341556" y="6258091"/>
            <a:ext cx="464700" cy="46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5"/>
          <p:cNvSpPr txBox="1"/>
          <p:nvPr/>
        </p:nvSpPr>
        <p:spPr>
          <a:xfrm>
            <a:off x="8372173" y="6273875"/>
            <a:ext cx="464700" cy="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600" dirty="0" smtClean="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07</a:t>
            </a:r>
            <a:endParaRPr sz="1600" dirty="0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89" name="Google Shape;89;p15"/>
          <p:cNvSpPr txBox="1"/>
          <p:nvPr/>
        </p:nvSpPr>
        <p:spPr>
          <a:xfrm>
            <a:off x="351997" y="6483591"/>
            <a:ext cx="5009100" cy="5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ru" sz="12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CoreHard.</a:t>
            </a:r>
            <a:r>
              <a:rPr lang="ru" sz="12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ru-RU" sz="1200" dirty="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Информационная безопасность и разработка ПО</a:t>
            </a:r>
            <a:endParaRPr sz="1200" dirty="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700" y="1536633"/>
            <a:ext cx="8520600" cy="1751040"/>
          </a:xfrm>
        </p:spPr>
        <p:txBody>
          <a:bodyPr/>
          <a:lstStyle/>
          <a:p>
            <a:r>
              <a:rPr lang="ru-RU" sz="2400" dirty="0" smtClean="0"/>
              <a:t>Подробности</a:t>
            </a:r>
            <a:r>
              <a:rPr lang="ru-RU" sz="2400" dirty="0"/>
              <a:t>: </a:t>
            </a:r>
            <a:r>
              <a:rPr lang="en-US" sz="2400" dirty="0">
                <a:hlinkClick r:id="rId4"/>
              </a:rPr>
              <a:t>https://www.viva64.com/ru/cwe/</a:t>
            </a:r>
            <a:endParaRPr lang="en-US" sz="2400" dirty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439" y="2136921"/>
            <a:ext cx="7591425" cy="435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45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5"/>
          <p:cNvPicPr preferRelativeResize="0"/>
          <p:nvPr/>
        </p:nvPicPr>
        <p:blipFill rotWithShape="1">
          <a:blip r:embed="rId3">
            <a:alphaModFix/>
          </a:blip>
          <a:srcRect t="55609" b="39146"/>
          <a:stretch/>
        </p:blipFill>
        <p:spPr>
          <a:xfrm rot="10800000">
            <a:off x="1500" y="6498376"/>
            <a:ext cx="9144000" cy="359624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5"/>
          <p:cNvSpPr txBox="1"/>
          <p:nvPr/>
        </p:nvSpPr>
        <p:spPr>
          <a:xfrm>
            <a:off x="684057" y="324225"/>
            <a:ext cx="7688116" cy="7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ru-RU" sz="3200" dirty="0"/>
              <a:t>Вот и весь</a:t>
            </a:r>
            <a:r>
              <a:rPr lang="en-US" sz="3200" dirty="0"/>
              <a:t> SAST!</a:t>
            </a:r>
            <a:endParaRPr sz="3000" dirty="0"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87" name="Google Shape;87;p15"/>
          <p:cNvSpPr/>
          <p:nvPr/>
        </p:nvSpPr>
        <p:spPr>
          <a:xfrm>
            <a:off x="8341556" y="6258091"/>
            <a:ext cx="464700" cy="46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5"/>
          <p:cNvSpPr txBox="1"/>
          <p:nvPr/>
        </p:nvSpPr>
        <p:spPr>
          <a:xfrm>
            <a:off x="8372173" y="6273875"/>
            <a:ext cx="464700" cy="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600" dirty="0" smtClean="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0</a:t>
            </a:r>
            <a:r>
              <a:rPr lang="en-US" sz="1600" dirty="0" smtClean="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8</a:t>
            </a:r>
            <a:endParaRPr sz="1600" dirty="0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89" name="Google Shape;89;p15"/>
          <p:cNvSpPr txBox="1"/>
          <p:nvPr/>
        </p:nvSpPr>
        <p:spPr>
          <a:xfrm>
            <a:off x="351997" y="6483591"/>
            <a:ext cx="5009100" cy="5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ru" sz="12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CoreHard.</a:t>
            </a:r>
            <a:r>
              <a:rPr lang="ru" sz="12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ru-RU" sz="1200" dirty="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Информационная безопасность и разработка ПО</a:t>
            </a:r>
            <a:endParaRPr sz="1200" dirty="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700" y="1536633"/>
            <a:ext cx="8520600" cy="1751040"/>
          </a:xfrm>
        </p:spPr>
        <p:txBody>
          <a:bodyPr/>
          <a:lstStyle/>
          <a:p>
            <a:r>
              <a:rPr lang="ru-RU" sz="2400" dirty="0"/>
              <a:t>Но давайте разбираться на примерах, что такое</a:t>
            </a:r>
            <a:r>
              <a:rPr lang="en-US" sz="2400" dirty="0"/>
              <a:t> CWE</a:t>
            </a:r>
            <a:r>
              <a:rPr lang="ru-RU" sz="2400" dirty="0"/>
              <a:t> и </a:t>
            </a:r>
            <a:r>
              <a:rPr lang="en-US" sz="2400" dirty="0"/>
              <a:t>CVE</a:t>
            </a:r>
            <a:r>
              <a:rPr lang="ru-RU" sz="2400" dirty="0"/>
              <a:t>.</a:t>
            </a:r>
            <a:endParaRPr lang="en-US" sz="2400" dirty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2161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5"/>
          <p:cNvPicPr preferRelativeResize="0"/>
          <p:nvPr/>
        </p:nvPicPr>
        <p:blipFill rotWithShape="1">
          <a:blip r:embed="rId3">
            <a:alphaModFix/>
          </a:blip>
          <a:srcRect t="55609" b="39146"/>
          <a:stretch/>
        </p:blipFill>
        <p:spPr>
          <a:xfrm rot="10800000">
            <a:off x="1500" y="6498376"/>
            <a:ext cx="9144000" cy="359624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5"/>
          <p:cNvSpPr txBox="1"/>
          <p:nvPr/>
        </p:nvSpPr>
        <p:spPr>
          <a:xfrm>
            <a:off x="684057" y="324225"/>
            <a:ext cx="7688116" cy="7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US" sz="3200" b="1" dirty="0"/>
              <a:t>CWE</a:t>
            </a:r>
            <a:r>
              <a:rPr lang="en-US" sz="3200" dirty="0"/>
              <a:t>: Common Weakness Enumeration</a:t>
            </a:r>
            <a:endParaRPr sz="3000" dirty="0"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87" name="Google Shape;87;p15"/>
          <p:cNvSpPr/>
          <p:nvPr/>
        </p:nvSpPr>
        <p:spPr>
          <a:xfrm>
            <a:off x="8341556" y="6258091"/>
            <a:ext cx="464700" cy="46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5"/>
          <p:cNvSpPr txBox="1"/>
          <p:nvPr/>
        </p:nvSpPr>
        <p:spPr>
          <a:xfrm>
            <a:off x="8372173" y="6273875"/>
            <a:ext cx="464700" cy="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600" dirty="0" smtClean="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09</a:t>
            </a:r>
            <a:endParaRPr sz="1600" dirty="0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89" name="Google Shape;89;p15"/>
          <p:cNvSpPr txBox="1"/>
          <p:nvPr/>
        </p:nvSpPr>
        <p:spPr>
          <a:xfrm>
            <a:off x="351997" y="6483591"/>
            <a:ext cx="5009100" cy="5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ru" sz="12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CoreHard.</a:t>
            </a:r>
            <a:r>
              <a:rPr lang="ru" sz="12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ru-RU" sz="1200" dirty="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Информационная безопасность и разработка ПО</a:t>
            </a:r>
            <a:endParaRPr sz="1200" dirty="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699" y="1536633"/>
            <a:ext cx="8525173" cy="1751040"/>
          </a:xfrm>
        </p:spPr>
        <p:txBody>
          <a:bodyPr/>
          <a:lstStyle/>
          <a:p>
            <a:r>
              <a:rPr lang="en-US" sz="2400" b="1" dirty="0"/>
              <a:t>CWE™</a:t>
            </a:r>
            <a:r>
              <a:rPr lang="en-US" sz="2400" dirty="0"/>
              <a:t> is a community-developed list of common software security weaknesses. </a:t>
            </a:r>
            <a:endParaRPr lang="ru-RU" sz="2400" dirty="0"/>
          </a:p>
          <a:p>
            <a:r>
              <a:rPr lang="ru-RU" sz="2400" dirty="0"/>
              <a:t>Важно понимать, что это </a:t>
            </a:r>
            <a:r>
              <a:rPr lang="ru-RU" sz="2400" i="1" dirty="0"/>
              <a:t>потенциальные</a:t>
            </a:r>
            <a:r>
              <a:rPr lang="ru-RU" sz="2400" dirty="0"/>
              <a:t> уязвимости, которые</a:t>
            </a:r>
            <a:br>
              <a:rPr lang="ru-RU" sz="2400" dirty="0"/>
            </a:br>
            <a:r>
              <a:rPr lang="ru-RU" sz="2400" dirty="0"/>
              <a:t>могут стать реальными. А могут и не стать.</a:t>
            </a:r>
          </a:p>
          <a:p>
            <a:r>
              <a:rPr lang="ru-RU" sz="2400" dirty="0"/>
              <a:t>Сайт: </a:t>
            </a:r>
            <a:r>
              <a:rPr lang="en-US" sz="2400" dirty="0">
                <a:solidFill>
                  <a:srgbClr val="0000FF"/>
                </a:solidFill>
              </a:rPr>
              <a:t>https://cwe.mitre.org</a:t>
            </a:r>
          </a:p>
          <a:p>
            <a:r>
              <a:rPr lang="en-US" sz="2400" dirty="0"/>
              <a:t>CWE List Version 3.1 </a:t>
            </a:r>
            <a:r>
              <a:rPr lang="ru-RU" sz="2400" dirty="0"/>
              <a:t>содержит </a:t>
            </a:r>
            <a:r>
              <a:rPr lang="en-US" sz="2400" dirty="0"/>
              <a:t>716 </a:t>
            </a:r>
            <a:r>
              <a:rPr lang="ru-RU" sz="2400" dirty="0"/>
              <a:t>потенциальных уязвимостей.</a:t>
            </a:r>
            <a:endParaRPr lang="en-US" sz="2400" dirty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8" name="Picture 2" descr="CW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289" y="5130418"/>
            <a:ext cx="2523231" cy="907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944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2205</Words>
  <Application>Microsoft Office PowerPoint</Application>
  <PresentationFormat>On-screen Show (4:3)</PresentationFormat>
  <Paragraphs>557</Paragraphs>
  <Slides>47</Slides>
  <Notes>47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6" baseType="lpstr">
      <vt:lpstr>Roboto Black</vt:lpstr>
      <vt:lpstr>Consolas</vt:lpstr>
      <vt:lpstr>Roboto Light</vt:lpstr>
      <vt:lpstr>Roboto</vt:lpstr>
      <vt:lpstr>Poppins</vt:lpstr>
      <vt:lpstr>Poppins Medium</vt:lpstr>
      <vt:lpstr>Arial</vt:lpstr>
      <vt:lpstr>Roboto Medium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goto statement should not be used</vt:lpstr>
      <vt:lpstr>All if ... else if constructs  shall be terminated with an else statement</vt:lpstr>
      <vt:lpstr>All if ... else if constructs  shall be terminated with an else statement</vt:lpstr>
      <vt:lpstr>A function should have a single point  of exit at the end</vt:lpstr>
      <vt:lpstr>Dynamic heap memory allocation  shall not be used</vt:lpstr>
      <vt:lpstr>Octal constants shall not be used</vt:lpstr>
      <vt:lpstr>SEI CERT Coding Standard</vt:lpstr>
      <vt:lpstr>EXP34-C. Do not dereference null pointers,  C/C++</vt:lpstr>
      <vt:lpstr>INT33-C. Ensure that division and remainder  operations do not result in divide-by-zero errors</vt:lpstr>
      <vt:lpstr>EXP12-C. Do not ignore values returned  by functions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Evgeniy Ryzhkov</cp:lastModifiedBy>
  <cp:revision>13</cp:revision>
  <dcterms:modified xsi:type="dcterms:W3CDTF">2018-11-01T08:39:12Z</dcterms:modified>
</cp:coreProperties>
</file>