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7" r:id="rId2"/>
    <p:sldId id="336" r:id="rId3"/>
    <p:sldId id="338" r:id="rId4"/>
    <p:sldId id="339" r:id="rId5"/>
    <p:sldId id="340" r:id="rId6"/>
    <p:sldId id="258" r:id="rId7"/>
    <p:sldId id="257" r:id="rId8"/>
    <p:sldId id="307" r:id="rId9"/>
    <p:sldId id="308" r:id="rId10"/>
    <p:sldId id="309" r:id="rId11"/>
    <p:sldId id="310" r:id="rId12"/>
    <p:sldId id="313" r:id="rId13"/>
    <p:sldId id="314" r:id="rId14"/>
    <p:sldId id="315" r:id="rId15"/>
    <p:sldId id="317" r:id="rId16"/>
    <p:sldId id="319" r:id="rId17"/>
    <p:sldId id="318" r:id="rId18"/>
    <p:sldId id="320" r:id="rId19"/>
    <p:sldId id="321" r:id="rId20"/>
    <p:sldId id="322" r:id="rId21"/>
    <p:sldId id="323" r:id="rId22"/>
    <p:sldId id="324" r:id="rId23"/>
    <p:sldId id="325" r:id="rId24"/>
    <p:sldId id="326" r:id="rId25"/>
    <p:sldId id="327" r:id="rId26"/>
    <p:sldId id="341" r:id="rId27"/>
    <p:sldId id="331" r:id="rId28"/>
    <p:sldId id="332" r:id="rId29"/>
    <p:sldId id="333" r:id="rId30"/>
    <p:sldId id="334" r:id="rId31"/>
    <p:sldId id="335" r:id="rId32"/>
    <p:sldId id="328" r:id="rId33"/>
    <p:sldId id="330" r:id="rId34"/>
    <p:sldId id="342" r:id="rId3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EA0A3-6B2E-40E5-9753-C38EB93E6A08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34B5-3C27-4440-8F1D-DA213944C9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392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EA0A3-6B2E-40E5-9753-C38EB93E6A08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34B5-3C27-4440-8F1D-DA213944C9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5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EA0A3-6B2E-40E5-9753-C38EB93E6A08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34B5-3C27-4440-8F1D-DA213944C9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165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EA0A3-6B2E-40E5-9753-C38EB93E6A08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34B5-3C27-4440-8F1D-DA213944C9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249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EA0A3-6B2E-40E5-9753-C38EB93E6A08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34B5-3C27-4440-8F1D-DA213944C9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322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EA0A3-6B2E-40E5-9753-C38EB93E6A08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34B5-3C27-4440-8F1D-DA213944C9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397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EA0A3-6B2E-40E5-9753-C38EB93E6A08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34B5-3C27-4440-8F1D-DA213944C9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780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EA0A3-6B2E-40E5-9753-C38EB93E6A08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34B5-3C27-4440-8F1D-DA213944C9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452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EA0A3-6B2E-40E5-9753-C38EB93E6A08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34B5-3C27-4440-8F1D-DA213944C9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290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EA0A3-6B2E-40E5-9753-C38EB93E6A08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34B5-3C27-4440-8F1D-DA213944C9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745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EA0A3-6B2E-40E5-9753-C38EB93E6A08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234B5-3C27-4440-8F1D-DA213944C9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34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EA0A3-6B2E-40E5-9753-C38EB93E6A08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234B5-3C27-4440-8F1D-DA213944C9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425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evg@viva64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nux.org.ru/forum/development/14422428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va64.com/ru/l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cwe.mitre.org/data/definitions/14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14786"/>
          </a:xfrm>
        </p:spPr>
        <p:txBody>
          <a:bodyPr>
            <a:normAutofit fontScale="90000"/>
          </a:bodyPr>
          <a:lstStyle/>
          <a:p>
            <a:r>
              <a:rPr lang="ru-RU" dirty="0"/>
              <a:t>Паттерны C++ ошибок, проявляющихся при кроссплатформенной разработке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4443211"/>
            <a:ext cx="9144000" cy="1700011"/>
          </a:xfrm>
        </p:spPr>
        <p:txBody>
          <a:bodyPr/>
          <a:lstStyle/>
          <a:p>
            <a:r>
              <a:rPr lang="ru-RU" dirty="0" smtClean="0"/>
              <a:t>Евгений Рыжков</a:t>
            </a:r>
            <a:endParaRPr lang="en-US" dirty="0" smtClean="0"/>
          </a:p>
          <a:p>
            <a:r>
              <a:rPr lang="en-US" dirty="0" smtClean="0"/>
              <a:t>CEO @ PVS-Studio</a:t>
            </a:r>
          </a:p>
          <a:p>
            <a:r>
              <a:rPr lang="en-US" dirty="0" smtClean="0">
                <a:hlinkClick r:id="rId2"/>
              </a:rPr>
              <a:t>evg@viva64.com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71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Неопределённое поведение</a:t>
            </a:r>
            <a:br>
              <a:rPr lang="ru-RU" dirty="0" smtClean="0"/>
            </a:br>
            <a:r>
              <a:rPr lang="ru-RU" dirty="0" smtClean="0"/>
              <a:t>(переполнение переменных знакового типа)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 мотивам обсуждения «</a:t>
            </a:r>
            <a:r>
              <a:rPr lang="en-US" b="1" dirty="0" smtClean="0"/>
              <a:t>gcc-8 </a:t>
            </a:r>
            <a:r>
              <a:rPr lang="ru-RU" b="1" dirty="0"/>
              <a:t>совсем </a:t>
            </a:r>
            <a:r>
              <a:rPr lang="ru-RU" b="1" dirty="0" smtClean="0"/>
              <a:t>поломанный</a:t>
            </a:r>
            <a:r>
              <a:rPr lang="ru-RU" dirty="0" smtClean="0"/>
              <a:t>»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www.linux.org.ru/forum/development/14422428</a:t>
            </a:r>
            <a:endParaRPr lang="en-US" dirty="0" smtClean="0"/>
          </a:p>
          <a:p>
            <a:r>
              <a:rPr lang="ru-RU" dirty="0" smtClean="0"/>
              <a:t>Суть</a:t>
            </a:r>
            <a:r>
              <a:rPr lang="en-US" dirty="0" smtClean="0"/>
              <a:t>: </a:t>
            </a:r>
            <a:r>
              <a:rPr lang="ru-RU" dirty="0" smtClean="0"/>
              <a:t>жалоба на глюк компилятора, из-за которого удаляется вызов оператора </a:t>
            </a:r>
            <a:r>
              <a:rPr lang="en-US" dirty="0" smtClean="0"/>
              <a:t>&amp; </a:t>
            </a:r>
            <a:r>
              <a:rPr lang="ru-RU" dirty="0" smtClean="0"/>
              <a:t>для сброса знакового бита</a:t>
            </a:r>
            <a:endParaRPr lang="en-US" dirty="0"/>
          </a:p>
          <a:p>
            <a:r>
              <a:rPr lang="ru-RU" dirty="0" smtClean="0"/>
              <a:t>Сразу важное уточнение. В следующем коде тип </a:t>
            </a:r>
            <a:r>
              <a:rPr lang="en-US" dirty="0" smtClean="0"/>
              <a:t>char </a:t>
            </a:r>
            <a:r>
              <a:rPr lang="ru-RU" dirty="0" smtClean="0"/>
              <a:t>является </a:t>
            </a:r>
            <a:r>
              <a:rPr lang="ru-RU" dirty="0" err="1" smtClean="0"/>
              <a:t>беззнаковым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723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Неопределённое поведение</a:t>
            </a:r>
            <a:br>
              <a:rPr lang="ru-RU" dirty="0" smtClean="0"/>
            </a:br>
            <a:r>
              <a:rPr lang="ru-RU" dirty="0" smtClean="0"/>
              <a:t>(переполнение переменных знакового типа)</a:t>
            </a:r>
            <a:endParaRPr lang="ru-RU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95621" y="1958196"/>
            <a:ext cx="638354" cy="250166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433975" y="1656093"/>
            <a:ext cx="50442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err="1" smtClean="0">
                <a:solidFill>
                  <a:srgbClr val="00B050"/>
                </a:solidFill>
              </a:rPr>
              <a:t>Беззнаковый</a:t>
            </a:r>
            <a:r>
              <a:rPr lang="en-US" sz="2800" dirty="0" smtClean="0">
                <a:solidFill>
                  <a:srgbClr val="00B050"/>
                </a:solidFill>
              </a:rPr>
              <a:t>, </a:t>
            </a:r>
            <a:r>
              <a:rPr lang="ru-RU" sz="2800" dirty="0" smtClean="0">
                <a:solidFill>
                  <a:srgbClr val="00B050"/>
                </a:solidFill>
              </a:rPr>
              <a:t>т.е. </a:t>
            </a:r>
            <a:r>
              <a:rPr lang="en-US" sz="2800" dirty="0" smtClean="0">
                <a:solidFill>
                  <a:srgbClr val="00B050"/>
                </a:solidFill>
              </a:rPr>
              <a:t>unsigned char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898" y="2208362"/>
            <a:ext cx="1098430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foo(</a:t>
            </a:r>
            <a:r>
              <a:rPr lang="en-US" sz="24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  <a:r>
              <a:rPr lang="en-US" sz="2400" dirty="0">
                <a:solidFill>
                  <a:srgbClr val="808080"/>
                </a:solidFill>
                <a:latin typeface="Consolas" panose="020B0609020204030204" pitchFamily="49" charset="0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r = 0;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(*</a:t>
            </a:r>
            <a:r>
              <a:rPr lang="en-US" sz="2400" dirty="0">
                <a:solidFill>
                  <a:srgbClr val="808080"/>
                </a:solidFill>
                <a:latin typeface="Consolas" panose="020B0609020204030204" pitchFamily="49" charset="0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pt-BR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r += ((r * 20891 + *</a:t>
            </a:r>
            <a:r>
              <a:rPr lang="pt-BR" sz="2400" dirty="0">
                <a:solidFill>
                  <a:srgbClr val="808080"/>
                </a:solidFill>
                <a:latin typeface="Consolas" panose="020B0609020204030204" pitchFamily="49" charset="0"/>
              </a:rPr>
              <a:t>s</a:t>
            </a:r>
            <a:r>
              <a:rPr lang="pt-BR" sz="2400" dirty="0">
                <a:solidFill>
                  <a:srgbClr val="000000"/>
                </a:solidFill>
                <a:latin typeface="Consolas" panose="020B0609020204030204" pitchFamily="49" charset="0"/>
              </a:rPr>
              <a:t> *200) | *</a:t>
            </a:r>
            <a:r>
              <a:rPr lang="pt-BR" sz="2400" dirty="0">
                <a:solidFill>
                  <a:srgbClr val="808080"/>
                </a:solidFill>
                <a:latin typeface="Consolas" panose="020B0609020204030204" pitchFamily="49" charset="0"/>
              </a:rPr>
              <a:t>s</a:t>
            </a:r>
            <a:r>
              <a:rPr lang="pt-BR" sz="2400" dirty="0">
                <a:solidFill>
                  <a:srgbClr val="000000"/>
                </a:solidFill>
                <a:latin typeface="Consolas" panose="020B0609020204030204" pitchFamily="49" charset="0"/>
              </a:rPr>
              <a:t> ^ 4 | *</a:t>
            </a:r>
            <a:r>
              <a:rPr lang="pt-BR" sz="2400" dirty="0">
                <a:solidFill>
                  <a:srgbClr val="808080"/>
                </a:solidFill>
                <a:latin typeface="Consolas" panose="020B0609020204030204" pitchFamily="49" charset="0"/>
              </a:rPr>
              <a:t>s</a:t>
            </a:r>
            <a:r>
              <a:rPr lang="pt-BR" sz="2400" dirty="0">
                <a:solidFill>
                  <a:srgbClr val="000000"/>
                </a:solidFill>
                <a:latin typeface="Consolas" panose="020B0609020204030204" pitchFamily="49" charset="0"/>
              </a:rPr>
              <a:t> ^ 3 ) ^ (r &gt;&gt; 1);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2400" dirty="0">
                <a:solidFill>
                  <a:srgbClr val="808080"/>
                </a:solidFill>
                <a:latin typeface="Consolas" panose="020B0609020204030204" pitchFamily="49" charset="0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++;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r &amp; 0x7fffffff;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7959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Неопределённое поведение</a:t>
            </a:r>
            <a:br>
              <a:rPr lang="ru-RU" dirty="0" smtClean="0"/>
            </a:br>
            <a:r>
              <a:rPr lang="ru-RU" dirty="0" smtClean="0"/>
              <a:t>(переполнение переменных знакового типа)</a:t>
            </a:r>
            <a:endParaRPr lang="ru-RU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95621" y="1958196"/>
            <a:ext cx="638354" cy="250166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433975" y="1656093"/>
            <a:ext cx="50442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err="1" smtClean="0">
                <a:solidFill>
                  <a:srgbClr val="00B050"/>
                </a:solidFill>
              </a:rPr>
              <a:t>Беззнаковый</a:t>
            </a:r>
            <a:r>
              <a:rPr lang="en-US" sz="2800" dirty="0" smtClean="0">
                <a:solidFill>
                  <a:srgbClr val="00B050"/>
                </a:solidFill>
              </a:rPr>
              <a:t>, </a:t>
            </a:r>
            <a:r>
              <a:rPr lang="ru-RU" sz="2800" dirty="0" smtClean="0">
                <a:solidFill>
                  <a:srgbClr val="00B050"/>
                </a:solidFill>
              </a:rPr>
              <a:t>т.е. </a:t>
            </a:r>
            <a:r>
              <a:rPr lang="en-US" sz="2800" dirty="0" smtClean="0">
                <a:solidFill>
                  <a:srgbClr val="00B050"/>
                </a:solidFill>
              </a:rPr>
              <a:t>unsigned char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898" y="2208362"/>
            <a:ext cx="1098430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foo(</a:t>
            </a:r>
            <a:r>
              <a:rPr lang="en-US" sz="24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  <a:r>
              <a:rPr lang="en-US" sz="2400" dirty="0">
                <a:solidFill>
                  <a:srgbClr val="808080"/>
                </a:solidFill>
                <a:latin typeface="Consolas" panose="020B0609020204030204" pitchFamily="49" charset="0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r = 0;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(*</a:t>
            </a:r>
            <a:r>
              <a:rPr lang="en-US" sz="2400" dirty="0">
                <a:solidFill>
                  <a:srgbClr val="808080"/>
                </a:solidFill>
                <a:latin typeface="Consolas" panose="020B0609020204030204" pitchFamily="49" charset="0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pt-BR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r += ((r * 20891 + *</a:t>
            </a:r>
            <a:r>
              <a:rPr lang="pt-BR" sz="2400" dirty="0">
                <a:solidFill>
                  <a:srgbClr val="808080"/>
                </a:solidFill>
                <a:latin typeface="Consolas" panose="020B0609020204030204" pitchFamily="49" charset="0"/>
              </a:rPr>
              <a:t>s</a:t>
            </a:r>
            <a:r>
              <a:rPr lang="pt-BR" sz="2400" dirty="0">
                <a:solidFill>
                  <a:srgbClr val="000000"/>
                </a:solidFill>
                <a:latin typeface="Consolas" panose="020B0609020204030204" pitchFamily="49" charset="0"/>
              </a:rPr>
              <a:t> *200) | *</a:t>
            </a:r>
            <a:r>
              <a:rPr lang="pt-BR" sz="2400" dirty="0">
                <a:solidFill>
                  <a:srgbClr val="808080"/>
                </a:solidFill>
                <a:latin typeface="Consolas" panose="020B0609020204030204" pitchFamily="49" charset="0"/>
              </a:rPr>
              <a:t>s</a:t>
            </a:r>
            <a:r>
              <a:rPr lang="pt-BR" sz="2400" dirty="0">
                <a:solidFill>
                  <a:srgbClr val="000000"/>
                </a:solidFill>
                <a:latin typeface="Consolas" panose="020B0609020204030204" pitchFamily="49" charset="0"/>
              </a:rPr>
              <a:t> ^ 4 | *</a:t>
            </a:r>
            <a:r>
              <a:rPr lang="pt-BR" sz="2400" dirty="0">
                <a:solidFill>
                  <a:srgbClr val="808080"/>
                </a:solidFill>
                <a:latin typeface="Consolas" panose="020B0609020204030204" pitchFamily="49" charset="0"/>
              </a:rPr>
              <a:t>s</a:t>
            </a:r>
            <a:r>
              <a:rPr lang="pt-BR" sz="2400" dirty="0">
                <a:solidFill>
                  <a:srgbClr val="000000"/>
                </a:solidFill>
                <a:latin typeface="Consolas" panose="020B0609020204030204" pitchFamily="49" charset="0"/>
              </a:rPr>
              <a:t> ^ 3 ) ^ (r &gt;&gt; 1);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2400" dirty="0">
                <a:solidFill>
                  <a:srgbClr val="808080"/>
                </a:solidFill>
                <a:latin typeface="Consolas" panose="020B0609020204030204" pitchFamily="49" charset="0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++;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r </a:t>
            </a:r>
            <a:r>
              <a:rPr lang="en-US" sz="2400" strike="sngStrike" dirty="0">
                <a:solidFill>
                  <a:srgbClr val="FF0000"/>
                </a:solidFill>
                <a:latin typeface="Consolas" panose="020B0609020204030204" pitchFamily="49" charset="0"/>
              </a:rPr>
              <a:t>&amp; 0x7fffffff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2605178" y="5227607"/>
            <a:ext cx="638354" cy="568697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43531" y="5494201"/>
            <a:ext cx="8583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B050"/>
                </a:solidFill>
              </a:rPr>
              <a:t>Функция иногда возвращает отрицательные значения</a:t>
            </a:r>
            <a:endParaRPr lang="ru-RU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13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Неопределённое поведение</a:t>
            </a:r>
            <a:br>
              <a:rPr lang="ru-RU" dirty="0" smtClean="0"/>
            </a:br>
            <a:r>
              <a:rPr lang="ru-RU" dirty="0" smtClean="0"/>
              <a:t>(переполнение переменных знакового типа)</a:t>
            </a:r>
            <a:endParaRPr lang="ru-RU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95621" y="1958196"/>
            <a:ext cx="638354" cy="250166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433975" y="1656093"/>
            <a:ext cx="50442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err="1" smtClean="0">
                <a:solidFill>
                  <a:srgbClr val="00B050"/>
                </a:solidFill>
              </a:rPr>
              <a:t>Беззнаковый</a:t>
            </a:r>
            <a:r>
              <a:rPr lang="en-US" sz="2800" dirty="0" smtClean="0">
                <a:solidFill>
                  <a:srgbClr val="00B050"/>
                </a:solidFill>
              </a:rPr>
              <a:t>, </a:t>
            </a:r>
            <a:r>
              <a:rPr lang="ru-RU" sz="2800" dirty="0" smtClean="0">
                <a:solidFill>
                  <a:srgbClr val="00B050"/>
                </a:solidFill>
              </a:rPr>
              <a:t>т.е. </a:t>
            </a:r>
            <a:r>
              <a:rPr lang="en-US" sz="2800" dirty="0" smtClean="0">
                <a:solidFill>
                  <a:srgbClr val="00B050"/>
                </a:solidFill>
              </a:rPr>
              <a:t>unsigned char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898" y="2208362"/>
            <a:ext cx="1098430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foo(</a:t>
            </a:r>
            <a:r>
              <a:rPr lang="en-US" sz="24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  <a:r>
              <a:rPr lang="en-US" sz="2400" dirty="0">
                <a:solidFill>
                  <a:srgbClr val="808080"/>
                </a:solidFill>
                <a:latin typeface="Consolas" panose="020B0609020204030204" pitchFamily="49" charset="0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24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int</a:t>
            </a:r>
            <a:r>
              <a:rPr lang="en-US" sz="2400" b="1" dirty="0">
                <a:solidFill>
                  <a:srgbClr val="FF0000"/>
                </a:solidFill>
                <a:latin typeface="Consolas" panose="020B0609020204030204" pitchFamily="49" charset="0"/>
              </a:rPr>
              <a:t> r = 0;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(*</a:t>
            </a:r>
            <a:r>
              <a:rPr lang="en-US" sz="2400" dirty="0">
                <a:solidFill>
                  <a:srgbClr val="808080"/>
                </a:solidFill>
                <a:latin typeface="Consolas" panose="020B0609020204030204" pitchFamily="49" charset="0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pt-BR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pt-BR" sz="2400" b="1" dirty="0">
                <a:solidFill>
                  <a:srgbClr val="FF0000"/>
                </a:solidFill>
                <a:latin typeface="Consolas" panose="020B0609020204030204" pitchFamily="49" charset="0"/>
              </a:rPr>
              <a:t>r += ((r * 20891 + *s *200) | *s ^ 4 | *s ^ 3 ) ^ (r &gt;&gt; 1);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2400" dirty="0">
                <a:solidFill>
                  <a:srgbClr val="808080"/>
                </a:solidFill>
                <a:latin typeface="Consolas" panose="020B0609020204030204" pitchFamily="49" charset="0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++;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r &amp; 0x7fffffff;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02898" y="5662617"/>
            <a:ext cx="109843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Переполнение! Но переполнение компилятор не учитывает, так как это </a:t>
            </a:r>
            <a:r>
              <a:rPr lang="en-US" sz="2800" dirty="0" smtClean="0"/>
              <a:t>UB. </a:t>
            </a:r>
            <a:r>
              <a:rPr lang="ru-RU" sz="2800" dirty="0" smtClean="0"/>
              <a:t>Следовательно, </a:t>
            </a:r>
            <a:r>
              <a:rPr lang="en-US" sz="2800" b="1" dirty="0" smtClean="0"/>
              <a:t>r&gt;= 0</a:t>
            </a:r>
            <a:r>
              <a:rPr lang="en-US" sz="2800" dirty="0" smtClean="0"/>
              <a:t>, </a:t>
            </a:r>
            <a:r>
              <a:rPr lang="ru-RU" sz="2800" dirty="0" smtClean="0"/>
              <a:t>знаковый бит сбрасывать не нужно.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7976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Неопределённое поведение</a:t>
            </a:r>
            <a:br>
              <a:rPr lang="ru-RU" dirty="0" smtClean="0"/>
            </a:br>
            <a:r>
              <a:rPr lang="ru-RU" dirty="0" smtClean="0"/>
              <a:t>(переполнение переменных знакового типа)</a:t>
            </a:r>
            <a:endParaRPr lang="ru-RU" dirty="0"/>
          </a:p>
        </p:txBody>
      </p:sp>
      <p:sp>
        <p:nvSpPr>
          <p:cNvPr id="10" name="Rectangle 9"/>
          <p:cNvSpPr/>
          <p:nvPr/>
        </p:nvSpPr>
        <p:spPr>
          <a:xfrm>
            <a:off x="902898" y="2208362"/>
            <a:ext cx="1098430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foo(</a:t>
            </a:r>
            <a:r>
              <a:rPr lang="en-US" sz="24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  <a:r>
              <a:rPr lang="en-US" sz="2400" dirty="0">
                <a:solidFill>
                  <a:srgbClr val="808080"/>
                </a:solidFill>
                <a:latin typeface="Consolas" panose="020B0609020204030204" pitchFamily="49" charset="0"/>
              </a:rPr>
              <a:t>s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US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r = 0;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(*</a:t>
            </a:r>
            <a:r>
              <a:rPr lang="en-US" sz="2400" dirty="0">
                <a:solidFill>
                  <a:srgbClr val="808080"/>
                </a:solidFill>
                <a:latin typeface="Consolas" panose="020B0609020204030204" pitchFamily="49" charset="0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pt-BR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r += ((r * 20891 + *</a:t>
            </a:r>
            <a:r>
              <a:rPr lang="pt-BR" sz="2400" dirty="0">
                <a:solidFill>
                  <a:srgbClr val="808080"/>
                </a:solidFill>
                <a:latin typeface="Consolas" panose="020B0609020204030204" pitchFamily="49" charset="0"/>
              </a:rPr>
              <a:t>s</a:t>
            </a:r>
            <a:r>
              <a:rPr lang="pt-BR" sz="2400" dirty="0">
                <a:solidFill>
                  <a:srgbClr val="000000"/>
                </a:solidFill>
                <a:latin typeface="Consolas" panose="020B0609020204030204" pitchFamily="49" charset="0"/>
              </a:rPr>
              <a:t> *200) | *</a:t>
            </a:r>
            <a:r>
              <a:rPr lang="pt-BR" sz="2400" dirty="0">
                <a:solidFill>
                  <a:srgbClr val="808080"/>
                </a:solidFill>
                <a:latin typeface="Consolas" panose="020B0609020204030204" pitchFamily="49" charset="0"/>
              </a:rPr>
              <a:t>s</a:t>
            </a:r>
            <a:r>
              <a:rPr lang="pt-BR" sz="2400" dirty="0">
                <a:solidFill>
                  <a:srgbClr val="000000"/>
                </a:solidFill>
                <a:latin typeface="Consolas" panose="020B0609020204030204" pitchFamily="49" charset="0"/>
              </a:rPr>
              <a:t> ^ 4 | *</a:t>
            </a:r>
            <a:r>
              <a:rPr lang="pt-BR" sz="2400" dirty="0">
                <a:solidFill>
                  <a:srgbClr val="808080"/>
                </a:solidFill>
                <a:latin typeface="Consolas" panose="020B0609020204030204" pitchFamily="49" charset="0"/>
              </a:rPr>
              <a:t>s</a:t>
            </a:r>
            <a:r>
              <a:rPr lang="pt-BR" sz="2400" dirty="0">
                <a:solidFill>
                  <a:srgbClr val="000000"/>
                </a:solidFill>
                <a:latin typeface="Consolas" panose="020B0609020204030204" pitchFamily="49" charset="0"/>
              </a:rPr>
              <a:t> ^ 3 ) ^ (r &gt;&gt; 1);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2400" dirty="0">
                <a:solidFill>
                  <a:srgbClr val="808080"/>
                </a:solidFill>
                <a:latin typeface="Consolas" panose="020B0609020204030204" pitchFamily="49" charset="0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++;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r &amp; 0x7fffffff;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Прямоугольник 6"/>
          <p:cNvSpPr/>
          <p:nvPr/>
        </p:nvSpPr>
        <p:spPr>
          <a:xfrm>
            <a:off x="902898" y="5726857"/>
            <a:ext cx="10515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</a:rPr>
              <a:t>Новая диагностика </a:t>
            </a:r>
            <a:r>
              <a:rPr lang="en-US" sz="2200" b="1" dirty="0" smtClean="0">
                <a:solidFill>
                  <a:srgbClr val="002060"/>
                </a:solidFill>
              </a:rPr>
              <a:t>PVS-Studio: </a:t>
            </a:r>
            <a:r>
              <a:rPr lang="en-US" sz="2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V1026.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variable is incremented in the loop. Undefined behavior will occur in case of signed integer overflow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1723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Использование </a:t>
            </a:r>
            <a:r>
              <a:rPr lang="ru-RU" dirty="0" err="1" smtClean="0"/>
              <a:t>обыкновеных</a:t>
            </a:r>
            <a:r>
              <a:rPr lang="ru-RU" dirty="0" smtClean="0"/>
              <a:t> переменных для синхронизации</a:t>
            </a:r>
            <a:endParaRPr lang="ru-RU" dirty="0"/>
          </a:p>
        </p:txBody>
      </p:sp>
      <p:sp>
        <p:nvSpPr>
          <p:cNvPr id="8" name="Прямоугольник 6"/>
          <p:cNvSpPr/>
          <p:nvPr/>
        </p:nvSpPr>
        <p:spPr>
          <a:xfrm>
            <a:off x="902898" y="5726857"/>
            <a:ext cx="10515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PVS-Studio: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V712 Be advised that compiler may delete this cycle or make it infinity. Use volatile variable(s) or synchronization primitives to avoid this</a:t>
            </a: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speed.c</a:t>
            </a: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330</a:t>
            </a:r>
            <a:endParaRPr lang="ru-RU" sz="2200" dirty="0"/>
          </a:p>
        </p:txBody>
      </p:sp>
      <p:sp>
        <p:nvSpPr>
          <p:cNvPr id="5" name="Прямоугольник 3"/>
          <p:cNvSpPr/>
          <p:nvPr/>
        </p:nvSpPr>
        <p:spPr>
          <a:xfrm>
            <a:off x="7349705" y="1554360"/>
            <a:ext cx="42959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rgbClr val="7030A0"/>
                </a:solidFill>
              </a:rPr>
              <a:t>FreeSWITCH</a:t>
            </a:r>
            <a:endParaRPr lang="ru-RU" sz="3000" dirty="0">
              <a:solidFill>
                <a:srgbClr val="7030A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199" y="2213500"/>
            <a:ext cx="1093685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unsigned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lapse, schlock;</a:t>
            </a:r>
          </a:p>
          <a:p>
            <a:endParaRPr lang="ru-RU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Time_F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808080"/>
                </a:solidFill>
                <a:latin typeface="Consolas" panose="020B0609020204030204" pitchFamily="49" charset="0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  ....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(!schlock) Sleep(0);  </a:t>
            </a:r>
            <a:r>
              <a:rPr lang="en-US" sz="2400" dirty="0">
                <a:solidFill>
                  <a:srgbClr val="008000"/>
                </a:solidFill>
                <a:latin typeface="Consolas" panose="020B0609020204030204" pitchFamily="49" charset="0"/>
              </a:rPr>
              <a:t>/* scheduler spinlock  */</a:t>
            </a:r>
            <a:endParaRPr lang="en-US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ru-RU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....</a:t>
            </a:r>
            <a:endParaRPr lang="ru-RU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7128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Указатель </a:t>
            </a:r>
            <a:r>
              <a:rPr lang="en-US" dirty="0" smtClean="0"/>
              <a:t>this</a:t>
            </a:r>
            <a:r>
              <a:rPr lang="ru-RU" dirty="0" smtClean="0"/>
              <a:t> не может быть равен </a:t>
            </a:r>
            <a:r>
              <a:rPr lang="en-US" dirty="0" err="1" smtClean="0"/>
              <a:t>nullptr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Согласно современному стандарту языка </a:t>
            </a:r>
            <a:r>
              <a:rPr lang="en-US" dirty="0" smtClean="0"/>
              <a:t>C++ </a:t>
            </a:r>
            <a:r>
              <a:rPr lang="ru-RU" dirty="0" smtClean="0"/>
              <a:t>указатель </a:t>
            </a:r>
            <a:r>
              <a:rPr lang="en-US" dirty="0" smtClean="0"/>
              <a:t>this</a:t>
            </a:r>
            <a:r>
              <a:rPr lang="ru-RU" dirty="0" smtClean="0"/>
              <a:t> </a:t>
            </a:r>
            <a:r>
              <a:rPr lang="ru-RU" dirty="0"/>
              <a:t>не может быть равен </a:t>
            </a:r>
            <a:r>
              <a:rPr lang="en-US" dirty="0" err="1" smtClean="0"/>
              <a:t>nullptr</a:t>
            </a:r>
            <a:endParaRPr lang="ru-RU" dirty="0" smtClean="0"/>
          </a:p>
          <a:p>
            <a:r>
              <a:rPr lang="ru-RU" dirty="0" smtClean="0"/>
              <a:t>Компиляторы удаляют лишние проверки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03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Указатель </a:t>
            </a:r>
            <a:r>
              <a:rPr lang="en-US" dirty="0" smtClean="0"/>
              <a:t>this</a:t>
            </a:r>
            <a:r>
              <a:rPr lang="ru-RU" dirty="0" smtClean="0"/>
              <a:t> не может быть равен </a:t>
            </a:r>
            <a:r>
              <a:rPr lang="en-US" dirty="0" err="1" smtClean="0"/>
              <a:t>nullptr</a:t>
            </a:r>
            <a:endParaRPr lang="ru-RU" dirty="0"/>
          </a:p>
        </p:txBody>
      </p:sp>
      <p:sp>
        <p:nvSpPr>
          <p:cNvPr id="5" name="Прямоугольник 6"/>
          <p:cNvSpPr/>
          <p:nvPr/>
        </p:nvSpPr>
        <p:spPr>
          <a:xfrm>
            <a:off x="902898" y="5321415"/>
            <a:ext cx="105156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PVS-Studio: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V704 'this == </a:t>
            </a:r>
            <a:r>
              <a:rPr lang="en-US" sz="2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nullptr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 expression should be avoided - this expression is always false on newer compilers, because 'this' pointer can never be NULL. </a:t>
            </a:r>
            <a:r>
              <a:rPr lang="en-US" sz="2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ClrJit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gentree.cpp 12731</a:t>
            </a:r>
            <a:endParaRPr lang="ru-RU" sz="2200" dirty="0"/>
          </a:p>
        </p:txBody>
      </p:sp>
      <p:sp>
        <p:nvSpPr>
          <p:cNvPr id="6" name="Прямоугольник 3"/>
          <p:cNvSpPr/>
          <p:nvPr/>
        </p:nvSpPr>
        <p:spPr>
          <a:xfrm>
            <a:off x="7349705" y="1554360"/>
            <a:ext cx="42959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>.NET </a:t>
            </a:r>
            <a:r>
              <a:rPr lang="en-US" sz="3200" dirty="0" err="1">
                <a:solidFill>
                  <a:srgbClr val="7030A0"/>
                </a:solidFill>
              </a:rPr>
              <a:t>CoreCLR</a:t>
            </a:r>
            <a:endParaRPr lang="ru-RU" sz="3000" dirty="0">
              <a:solidFill>
                <a:srgbClr val="7030A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02898" y="2475566"/>
            <a:ext cx="1088078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FieldSeqNode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IsFirstElemFieldSeq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this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sz="2400" dirty="0" err="1">
                <a:solidFill>
                  <a:srgbClr val="0000FF"/>
                </a:solidFill>
                <a:latin typeface="Consolas" panose="020B0609020204030204" pitchFamily="49" charset="0"/>
              </a:rPr>
              <a:t>nullptr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false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m_fieldHnd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FieldSeqStore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FirstElemPseudoField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5268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Переполнение указателей</a:t>
            </a:r>
            <a:endParaRPr lang="ru-RU" dirty="0"/>
          </a:p>
        </p:txBody>
      </p:sp>
      <p:sp>
        <p:nvSpPr>
          <p:cNvPr id="6" name="Прямоугольник 3"/>
          <p:cNvSpPr/>
          <p:nvPr/>
        </p:nvSpPr>
        <p:spPr>
          <a:xfrm>
            <a:off x="8419381" y="1552689"/>
            <a:ext cx="27949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solidFill>
                  <a:srgbClr val="7030A0"/>
                </a:solidFill>
              </a:rPr>
              <a:t>Tizen</a:t>
            </a:r>
            <a:endParaRPr lang="ru-RU" sz="3000" dirty="0">
              <a:solidFill>
                <a:srgbClr val="7030A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02898" y="2310081"/>
            <a:ext cx="10515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__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get_instance_info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(....)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  ....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gchar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*query;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  ....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(query == </a:t>
            </a:r>
            <a:r>
              <a:rPr lang="en-US" sz="2400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|| query + 1 == </a:t>
            </a:r>
            <a:r>
              <a:rPr lang="en-US" sz="2400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  ....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1397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Переполнение указателей</a:t>
            </a:r>
            <a:endParaRPr lang="ru-RU" dirty="0"/>
          </a:p>
        </p:txBody>
      </p:sp>
      <p:sp>
        <p:nvSpPr>
          <p:cNvPr id="5" name="Прямоугольник 6"/>
          <p:cNvSpPr/>
          <p:nvPr/>
        </p:nvSpPr>
        <p:spPr>
          <a:xfrm>
            <a:off x="902898" y="5591741"/>
            <a:ext cx="10515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PVS-Studio: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V694 The condition (query + 1 == NULL) is only true if there is pointer overflow which is undefined behavior anyway. </a:t>
            </a:r>
            <a:r>
              <a:rPr lang="en-US" sz="2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amd_request.c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1083</a:t>
            </a:r>
            <a:endParaRPr lang="ru-RU" sz="2200" dirty="0"/>
          </a:p>
        </p:txBody>
      </p:sp>
      <p:sp>
        <p:nvSpPr>
          <p:cNvPr id="6" name="Прямоугольник 3"/>
          <p:cNvSpPr/>
          <p:nvPr/>
        </p:nvSpPr>
        <p:spPr>
          <a:xfrm>
            <a:off x="8419381" y="1552689"/>
            <a:ext cx="27949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solidFill>
                  <a:srgbClr val="7030A0"/>
                </a:solidFill>
              </a:rPr>
              <a:t>Tizen</a:t>
            </a:r>
            <a:endParaRPr lang="ru-RU" sz="3000" dirty="0">
              <a:solidFill>
                <a:srgbClr val="7030A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02898" y="2310081"/>
            <a:ext cx="10515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__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get_instance_info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(....)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  ....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gchar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*query;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  ....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(query == </a:t>
            </a:r>
            <a:r>
              <a:rPr lang="en-US" sz="2400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en-US" sz="2400" strike="sngStrike" dirty="0">
                <a:solidFill>
                  <a:srgbClr val="FF0000"/>
                </a:solidFill>
                <a:latin typeface="Consolas" panose="020B0609020204030204" pitchFamily="49" charset="0"/>
              </a:rPr>
              <a:t> || query + 1 == NULL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  ....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9366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41351" y="457200"/>
            <a:ext cx="3932237" cy="160020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Евгений Рыжков</a:t>
            </a:r>
            <a:endParaRPr lang="en-US" sz="4000" b="1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2"/>
          </p:nvPr>
        </p:nvSpPr>
        <p:spPr>
          <a:xfrm>
            <a:off x="5924282" y="2057400"/>
            <a:ext cx="5950046" cy="381158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Руководитель и </a:t>
            </a:r>
            <a:r>
              <a:rPr lang="ru-RU" sz="2400" dirty="0" err="1" smtClean="0"/>
              <a:t>сооснователь</a:t>
            </a:r>
            <a:r>
              <a:rPr lang="en-US" sz="2400" dirty="0" smtClean="0"/>
              <a:t> PVS-Studio;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г. Тула, 200 км от Москвы</a:t>
            </a:r>
            <a:r>
              <a:rPr lang="en-US" sz="2400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Штат: 20 человек</a:t>
            </a:r>
            <a:r>
              <a:rPr lang="en-US" sz="2400" dirty="0" smtClean="0"/>
              <a:t>;</a:t>
            </a:r>
          </a:p>
        </p:txBody>
      </p:sp>
      <p:pic>
        <p:nvPicPr>
          <p:cNvPr id="11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777" y="240449"/>
            <a:ext cx="4168771" cy="62940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101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Порядок вычисления аргументов функций</a:t>
            </a:r>
            <a:endParaRPr lang="ru-RU" dirty="0"/>
          </a:p>
        </p:txBody>
      </p:sp>
      <p:sp>
        <p:nvSpPr>
          <p:cNvPr id="5" name="Прямоугольник 6"/>
          <p:cNvSpPr/>
          <p:nvPr/>
        </p:nvSpPr>
        <p:spPr>
          <a:xfrm>
            <a:off x="838200" y="4772231"/>
            <a:ext cx="105156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PVS-Studio: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V681 CWE-758 The language standard does not define an order in which the '</a:t>
            </a:r>
            <a:r>
              <a:rPr lang="en-US" sz="2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readSigned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 functions will be called during evaluation of arguments. ComposerClient.cpp 836</a:t>
            </a:r>
            <a:endParaRPr lang="ru-RU" sz="2200" dirty="0"/>
          </a:p>
        </p:txBody>
      </p:sp>
      <p:sp>
        <p:nvSpPr>
          <p:cNvPr id="6" name="Прямоугольник 3"/>
          <p:cNvSpPr/>
          <p:nvPr/>
        </p:nvSpPr>
        <p:spPr>
          <a:xfrm>
            <a:off x="8419381" y="1552689"/>
            <a:ext cx="27949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>Android</a:t>
            </a:r>
            <a:endParaRPr lang="ru-RU" sz="3000" dirty="0">
              <a:solidFill>
                <a:srgbClr val="7030A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2724863"/>
            <a:ext cx="107643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err =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mHal.setLayerCursorPosition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mDisplay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mLayer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      </a:t>
            </a:r>
            <a:r>
              <a:rPr lang="en-US" sz="24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readSigned</a:t>
            </a:r>
            <a:r>
              <a:rPr lang="en-US" sz="2400" b="1" dirty="0">
                <a:solidFill>
                  <a:srgbClr val="FF0000"/>
                </a:solidFill>
                <a:latin typeface="Consolas" panose="020B0609020204030204" pitchFamily="49" charset="0"/>
              </a:rPr>
              <a:t>()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readSigned</a:t>
            </a:r>
            <a:r>
              <a:rPr lang="en-US" sz="2400" b="1" dirty="0">
                <a:solidFill>
                  <a:srgbClr val="FF0000"/>
                </a:solidFill>
                <a:latin typeface="Consolas" panose="020B0609020204030204" pitchFamily="49" charset="0"/>
              </a:rPr>
              <a:t>()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1088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Абсолютные пути до файлов</a:t>
            </a:r>
            <a:br>
              <a:rPr lang="ru-RU" dirty="0" smtClean="0"/>
            </a:br>
            <a:r>
              <a:rPr lang="en-US" dirty="0" smtClean="0"/>
              <a:t>(</a:t>
            </a:r>
            <a:r>
              <a:rPr lang="ru-RU" dirty="0" smtClean="0"/>
              <a:t>плохо даже для отладки)</a:t>
            </a:r>
            <a:endParaRPr lang="ru-RU" dirty="0"/>
          </a:p>
        </p:txBody>
      </p:sp>
      <p:sp>
        <p:nvSpPr>
          <p:cNvPr id="5" name="Прямоугольник 6"/>
          <p:cNvSpPr/>
          <p:nvPr/>
        </p:nvSpPr>
        <p:spPr>
          <a:xfrm>
            <a:off x="838200" y="5626246"/>
            <a:ext cx="10515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PVS-Studio: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V631 Consider inspecting the '</a:t>
            </a:r>
            <a:r>
              <a:rPr lang="en-US" sz="2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LoadLibraryA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 function call. Defining an absolute path to the file or directory is considered a poor style. </a:t>
            </a:r>
            <a:r>
              <a:rPr lang="en-US" sz="2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VirtualDub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leaks.cpp 67</a:t>
            </a:r>
            <a:endParaRPr lang="ru-RU" sz="2200" dirty="0"/>
          </a:p>
        </p:txBody>
      </p:sp>
      <p:sp>
        <p:nvSpPr>
          <p:cNvPr id="6" name="Прямоугольник 3"/>
          <p:cNvSpPr/>
          <p:nvPr/>
        </p:nvSpPr>
        <p:spPr>
          <a:xfrm>
            <a:off x="8419381" y="1552689"/>
            <a:ext cx="27949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solidFill>
                  <a:srgbClr val="7030A0"/>
                </a:solidFill>
              </a:rPr>
              <a:t>VirtualDub</a:t>
            </a:r>
            <a:endParaRPr lang="ru-RU" sz="3000" dirty="0">
              <a:solidFill>
                <a:srgbClr val="7030A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2504305"/>
            <a:ext cx="1107487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VDDbgHelpDynamicLoaderW32::VDDbgHelpDynamicLoaderW32()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hmodDbgHelp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400" dirty="0" err="1">
                <a:solidFill>
                  <a:srgbClr val="6F008A"/>
                </a:solidFill>
                <a:latin typeface="Consolas" panose="020B0609020204030204" pitchFamily="49" charset="0"/>
              </a:rPr>
              <a:t>LoadLibrary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2400" b="1" dirty="0">
                <a:solidFill>
                  <a:srgbClr val="FF0000"/>
                </a:solidFill>
                <a:latin typeface="Consolas" panose="020B0609020204030204" pitchFamily="49" charset="0"/>
              </a:rPr>
              <a:t>"c:\\program files\\debugging tools for windows\\</a:t>
            </a:r>
            <a:r>
              <a:rPr lang="en-US" sz="24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dbghelp</a:t>
            </a:r>
            <a:r>
              <a:rPr lang="en-US" sz="2400" b="1" dirty="0">
                <a:solidFill>
                  <a:srgbClr val="FF0000"/>
                </a:solidFill>
                <a:latin typeface="Consolas" panose="020B0609020204030204" pitchFamily="49" charset="0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  ....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8938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Неопределённое поведение</a:t>
            </a:r>
            <a:r>
              <a:rPr lang="en-US" dirty="0" smtClean="0"/>
              <a:t>: </a:t>
            </a:r>
            <a:r>
              <a:rPr lang="ru-RU" dirty="0" smtClean="0"/>
              <a:t>сдвиги</a:t>
            </a:r>
            <a:endParaRPr lang="ru-RU" dirty="0"/>
          </a:p>
        </p:txBody>
      </p:sp>
      <p:sp>
        <p:nvSpPr>
          <p:cNvPr id="5" name="Прямоугольник 6"/>
          <p:cNvSpPr/>
          <p:nvPr/>
        </p:nvSpPr>
        <p:spPr>
          <a:xfrm>
            <a:off x="838200" y="5256914"/>
            <a:ext cx="105156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PVS-Studio: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V610 Undefined behavior. Check the shift operator '&lt;&lt;'. The right operand ('</a:t>
            </a:r>
            <a:r>
              <a:rPr lang="en-US" sz="2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 = [1..64]) is greater than or equal to the length in bits of the promoted left operand. CARDMFD.C 121</a:t>
            </a:r>
            <a:endParaRPr lang="ru-RU" sz="2200" dirty="0"/>
          </a:p>
        </p:txBody>
      </p:sp>
      <p:sp>
        <p:nvSpPr>
          <p:cNvPr id="6" name="Прямоугольник 3"/>
          <p:cNvSpPr/>
          <p:nvPr/>
        </p:nvSpPr>
        <p:spPr>
          <a:xfrm>
            <a:off x="8419381" y="1552689"/>
            <a:ext cx="27949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>System Shock</a:t>
            </a:r>
            <a:endParaRPr lang="ru-RU" sz="3000" dirty="0">
              <a:solidFill>
                <a:srgbClr val="7030A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2319639"/>
            <a:ext cx="10515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ulong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bits;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....</a:t>
            </a:r>
          </a:p>
          <a:p>
            <a:r>
              <a:rPr lang="nn-NO" sz="24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nn-NO" sz="2400" dirty="0">
                <a:solidFill>
                  <a:srgbClr val="000000"/>
                </a:solidFill>
                <a:latin typeface="Consolas" panose="020B0609020204030204" pitchFamily="49" charset="0"/>
              </a:rPr>
              <a:t> (i = 1; i &lt;= </a:t>
            </a:r>
            <a:r>
              <a:rPr lang="nn-NO" sz="2400" dirty="0">
                <a:solidFill>
                  <a:srgbClr val="0000FF"/>
                </a:solidFill>
                <a:latin typeface="Consolas" panose="020B0609020204030204" pitchFamily="49" charset="0"/>
              </a:rPr>
              <a:t>sizeof</a:t>
            </a:r>
            <a:r>
              <a:rPr lang="nn-NO" sz="2400" dirty="0">
                <a:solidFill>
                  <a:srgbClr val="000000"/>
                </a:solidFill>
                <a:latin typeface="Consolas" panose="020B0609020204030204" pitchFamily="49" charset="0"/>
              </a:rPr>
              <a:t>(ulong)*8; i++)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(bits &amp; (</a:t>
            </a:r>
            <a:r>
              <a:rPr lang="en-US" sz="2400" b="1" dirty="0">
                <a:solidFill>
                  <a:srgbClr val="FF0000"/>
                </a:solidFill>
                <a:latin typeface="Consolas" panose="020B0609020204030204" pitchFamily="49" charset="0"/>
              </a:rPr>
              <a:t>1 &lt;&lt; </a:t>
            </a:r>
            <a:r>
              <a:rPr lang="en-US" sz="24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....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6947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Размер стека и функция </a:t>
            </a:r>
            <a:r>
              <a:rPr lang="en-US" dirty="0" err="1" smtClean="0"/>
              <a:t>alloca</a:t>
            </a:r>
            <a:r>
              <a:rPr lang="en-US" dirty="0" smtClean="0"/>
              <a:t> </a:t>
            </a:r>
            <a:r>
              <a:rPr lang="ru-RU" dirty="0" smtClean="0"/>
              <a:t>в цикле</a:t>
            </a:r>
            <a:endParaRPr lang="ru-RU" dirty="0"/>
          </a:p>
        </p:txBody>
      </p:sp>
      <p:sp>
        <p:nvSpPr>
          <p:cNvPr id="5" name="Прямоугольник 6"/>
          <p:cNvSpPr/>
          <p:nvPr/>
        </p:nvSpPr>
        <p:spPr>
          <a:xfrm>
            <a:off x="838200" y="5256914"/>
            <a:ext cx="10515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PVS-Studio: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V505 The '</a:t>
            </a:r>
            <a:r>
              <a:rPr lang="en-US" sz="2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alloca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 function is used inside the loop. This can quickly overflow stack. rijndael.cpp 1206</a:t>
            </a:r>
            <a:endParaRPr lang="ru-RU" sz="2200" dirty="0"/>
          </a:p>
        </p:txBody>
      </p:sp>
      <p:sp>
        <p:nvSpPr>
          <p:cNvPr id="6" name="Прямоугольник 3"/>
          <p:cNvSpPr/>
          <p:nvPr/>
        </p:nvSpPr>
        <p:spPr>
          <a:xfrm>
            <a:off x="8419381" y="1552689"/>
            <a:ext cx="27949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>Synergy</a:t>
            </a:r>
            <a:endParaRPr lang="ru-RU" sz="3000" dirty="0">
              <a:solidFill>
                <a:srgbClr val="7030A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2504305"/>
            <a:ext cx="10515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do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space = (</a:t>
            </a:r>
            <a:r>
              <a:rPr lang="en-US" sz="2400" dirty="0">
                <a:solidFill>
                  <a:srgbClr val="2B91AF"/>
                </a:solidFill>
                <a:latin typeface="Consolas" panose="020B0609020204030204" pitchFamily="49" charset="0"/>
              </a:rPr>
              <a:t>byte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*)</a:t>
            </a:r>
            <a:r>
              <a:rPr lang="en-US" sz="24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alloca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(255+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sizeof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(Locals));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space += (256-(</a:t>
            </a:r>
            <a:r>
              <a:rPr lang="en-US" sz="2400" dirty="0" err="1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)space%256)%256;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while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AliasedWithTable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(space,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space+</a:t>
            </a:r>
            <a:r>
              <a:rPr lang="en-US" sz="2400" dirty="0" err="1">
                <a:solidFill>
                  <a:srgbClr val="0000FF"/>
                </a:solidFill>
                <a:latin typeface="Consolas" panose="020B0609020204030204" pitchFamily="49" charset="0"/>
              </a:rPr>
              <a:t>sizeof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(Locals)));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4811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Другие ошибки, которые сказываются на переносимость кода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419381" y="1552689"/>
            <a:ext cx="27949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>Android</a:t>
            </a:r>
            <a:endParaRPr lang="ru-RU" sz="3000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2053" y="2689384"/>
            <a:ext cx="1154789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inline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uint32_t bswap32(uint32_t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pData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endParaRPr lang="en-US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(((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pData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&amp; 0xFF000000) &gt;&gt; 24) | ((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pData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&amp; 0x00FF0000) &gt;&gt; 8) |</a:t>
            </a:r>
          </a:p>
          <a:p>
            <a:r>
              <a:rPr lang="nn-NO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 ((pData &amp; 0x0000FF00) &lt;&lt; 8) | ((pData &amp; 0x000000FF) &lt;&lt; 24));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Arc 7"/>
          <p:cNvSpPr/>
          <p:nvPr/>
        </p:nvSpPr>
        <p:spPr>
          <a:xfrm>
            <a:off x="2510286" y="2443531"/>
            <a:ext cx="3700733" cy="491705"/>
          </a:xfrm>
          <a:prstGeom prst="arc">
            <a:avLst>
              <a:gd name="adj1" fmla="val 10794595"/>
              <a:gd name="adj2" fmla="val 0"/>
            </a:avLst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043188" y="5257740"/>
            <a:ext cx="99167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bswap</a:t>
            </a:r>
            <a:r>
              <a:rPr lang="en-US" b="1" dirty="0"/>
              <a:t>() </a:t>
            </a:r>
            <a:r>
              <a:rPr lang="en-US" dirty="0" smtClean="0"/>
              <a:t>function </a:t>
            </a:r>
            <a:r>
              <a:rPr lang="en-US" dirty="0"/>
              <a:t>return </a:t>
            </a:r>
            <a:r>
              <a:rPr lang="en-US" dirty="0" smtClean="0"/>
              <a:t>a byte order swapped </a:t>
            </a:r>
            <a:r>
              <a:rPr lang="en-US" dirty="0"/>
              <a:t>integer.  On big endian systems, the number is converted to </a:t>
            </a:r>
            <a:r>
              <a:rPr lang="en-US" dirty="0" smtClean="0"/>
              <a:t>little endian byte </a:t>
            </a:r>
            <a:r>
              <a:rPr lang="en-US" dirty="0"/>
              <a:t>order.  </a:t>
            </a:r>
            <a:r>
              <a:rPr lang="en-US" dirty="0" smtClean="0"/>
              <a:t>On little </a:t>
            </a:r>
            <a:r>
              <a:rPr lang="en-US" dirty="0"/>
              <a:t>endian systems, the number is </a:t>
            </a:r>
            <a:r>
              <a:rPr lang="en-US" dirty="0" smtClean="0"/>
              <a:t>converted to </a:t>
            </a:r>
            <a:r>
              <a:rPr lang="en-US" dirty="0"/>
              <a:t>b</a:t>
            </a:r>
            <a:r>
              <a:rPr lang="en-US" dirty="0" smtClean="0"/>
              <a:t>ig </a:t>
            </a:r>
            <a:r>
              <a:rPr lang="en-US" dirty="0"/>
              <a:t>endian </a:t>
            </a:r>
            <a:r>
              <a:rPr lang="en-US" dirty="0" smtClean="0"/>
              <a:t>byte order</a:t>
            </a:r>
            <a:r>
              <a:rPr lang="en-US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38777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Другие ошибки, которые сказываются на переносимость кода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419381" y="1552689"/>
            <a:ext cx="27949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>Android</a:t>
            </a:r>
            <a:endParaRPr lang="ru-RU" sz="3000" dirty="0">
              <a:solidFill>
                <a:srgbClr val="7030A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2137464"/>
            <a:ext cx="108333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/>
          </a:p>
        </p:txBody>
      </p:sp>
      <p:sp>
        <p:nvSpPr>
          <p:cNvPr id="5" name="Rectangle 4"/>
          <p:cNvSpPr/>
          <p:nvPr/>
        </p:nvSpPr>
        <p:spPr>
          <a:xfrm>
            <a:off x="838200" y="2075000"/>
            <a:ext cx="108333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ELFAttribute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::merge(....) {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  ....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uint32_t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subsection_length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=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*</a:t>
            </a:r>
            <a:r>
              <a:rPr lang="en-US" sz="2400" dirty="0" err="1">
                <a:solidFill>
                  <a:srgbClr val="0000FF"/>
                </a:solidFill>
                <a:latin typeface="Consolas" panose="020B0609020204030204" pitchFamily="49" charset="0"/>
              </a:rPr>
              <a:t>reinterpret_cast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24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uint32_t*&gt;(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subsection_data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ru-RU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llvm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::sys::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IsLittleEndianHost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!=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m_Config.targets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().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isLittleEndian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())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2400" b="1" dirty="0">
                <a:solidFill>
                  <a:srgbClr val="FF0000"/>
                </a:solidFill>
                <a:latin typeface="Consolas" panose="020B0609020204030204" pitchFamily="49" charset="0"/>
              </a:rPr>
              <a:t>bswap32(</a:t>
            </a:r>
            <a:r>
              <a:rPr lang="en-US" sz="24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subsection_length</a:t>
            </a:r>
            <a:r>
              <a:rPr lang="en-US" sz="2400" b="1" dirty="0">
                <a:solidFill>
                  <a:srgbClr val="FF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  ....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838200" y="6009381"/>
            <a:ext cx="1090235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PVS-Studio: </a:t>
            </a:r>
            <a:r>
              <a:rPr lang="ru-RU" sz="2200" dirty="0" smtClean="0"/>
              <a:t>V530 </a:t>
            </a:r>
            <a:r>
              <a:rPr lang="ru-RU" sz="2200" dirty="0"/>
              <a:t>CWE-252 </a:t>
            </a:r>
            <a:r>
              <a:rPr lang="ru-RU" sz="2200" dirty="0" err="1"/>
              <a:t>The</a:t>
            </a:r>
            <a:r>
              <a:rPr lang="ru-RU" sz="2200" dirty="0"/>
              <a:t> </a:t>
            </a:r>
            <a:r>
              <a:rPr lang="ru-RU" sz="2200" dirty="0" err="1"/>
              <a:t>return</a:t>
            </a:r>
            <a:r>
              <a:rPr lang="ru-RU" sz="2200" dirty="0"/>
              <a:t> </a:t>
            </a:r>
            <a:r>
              <a:rPr lang="ru-RU" sz="2200" dirty="0" err="1"/>
              <a:t>value</a:t>
            </a:r>
            <a:r>
              <a:rPr lang="ru-RU" sz="2200" dirty="0"/>
              <a:t> </a:t>
            </a:r>
            <a:r>
              <a:rPr lang="ru-RU" sz="2200" dirty="0" err="1"/>
              <a:t>of</a:t>
            </a:r>
            <a:r>
              <a:rPr lang="ru-RU" sz="2200" dirty="0"/>
              <a:t> </a:t>
            </a:r>
            <a:r>
              <a:rPr lang="ru-RU" sz="2200" dirty="0" err="1"/>
              <a:t>function</a:t>
            </a:r>
            <a:r>
              <a:rPr lang="ru-RU" sz="2200" dirty="0"/>
              <a:t> 'bswap32' </a:t>
            </a:r>
            <a:r>
              <a:rPr lang="ru-RU" sz="2200" dirty="0" err="1"/>
              <a:t>is</a:t>
            </a:r>
            <a:r>
              <a:rPr lang="ru-RU" sz="2200" dirty="0"/>
              <a:t> </a:t>
            </a:r>
            <a:r>
              <a:rPr lang="ru-RU" sz="2200" dirty="0" err="1"/>
              <a:t>required</a:t>
            </a:r>
            <a:r>
              <a:rPr lang="ru-RU" sz="2200" dirty="0"/>
              <a:t> </a:t>
            </a:r>
            <a:r>
              <a:rPr lang="ru-RU" sz="2200" dirty="0" err="1"/>
              <a:t>to</a:t>
            </a:r>
            <a:r>
              <a:rPr lang="ru-RU" sz="2200" dirty="0"/>
              <a:t> </a:t>
            </a:r>
            <a:r>
              <a:rPr lang="ru-RU" sz="2200" dirty="0" err="1"/>
              <a:t>be</a:t>
            </a:r>
            <a:r>
              <a:rPr lang="ru-RU" sz="2200" dirty="0"/>
              <a:t> </a:t>
            </a:r>
            <a:r>
              <a:rPr lang="ru-RU" sz="2200" dirty="0" err="1"/>
              <a:t>utilized</a:t>
            </a:r>
            <a:r>
              <a:rPr lang="ru-RU" sz="2200" dirty="0"/>
              <a:t>. ELFAttribute.cpp 84</a:t>
            </a:r>
          </a:p>
        </p:txBody>
      </p:sp>
    </p:spTree>
    <p:extLst>
      <p:ext uri="{BB962C8B-B14F-4D97-AF65-F5344CB8AC3E}">
        <p14:creationId xmlns:p14="http://schemas.microsoft.com/office/powerpoint/2010/main" val="37800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64-</a:t>
            </a:r>
            <a:r>
              <a:rPr lang="ru-RU" dirty="0" smtClean="0"/>
              <a:t>битные ошибки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Лирическое отступление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10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dirty="0" smtClean="0"/>
              <a:t>Ошибки при переносе кода на 64-битные платформы</a:t>
            </a:r>
            <a:endParaRPr lang="ru-RU" dirty="0"/>
          </a:p>
        </p:txBody>
      </p:sp>
      <p:sp>
        <p:nvSpPr>
          <p:cNvPr id="4" name="Rectangle 3"/>
          <p:cNvSpPr/>
          <p:nvPr/>
        </p:nvSpPr>
        <p:spPr>
          <a:xfrm>
            <a:off x="9464615" y="1509623"/>
            <a:ext cx="19931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7030A0"/>
                </a:solidFill>
              </a:rPr>
              <a:t>TortoiseSVN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200" y="2216903"/>
            <a:ext cx="10782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6F008A"/>
                </a:solidFill>
                <a:latin typeface="Consolas" panose="020B0609020204030204" pitchFamily="49" charset="0"/>
              </a:rPr>
              <a:t>DialogBoxParam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g_hmodThisDll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endParaRPr lang="ru-RU" sz="24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  </a:t>
            </a:r>
            <a:r>
              <a:rPr lang="en-US" sz="2400" dirty="0" smtClean="0">
                <a:solidFill>
                  <a:srgbClr val="6F008A"/>
                </a:solidFill>
                <a:latin typeface="Consolas" panose="020B0609020204030204" pitchFamily="49" charset="0"/>
              </a:rPr>
              <a:t>MAKEINTRESOURCE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(IDD_LOGIN),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   </a:t>
            </a:r>
            <a:r>
              <a:rPr lang="en-US" sz="2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g_hwndMain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endParaRPr lang="ru-RU" sz="24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  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(DLGPROC)(</a:t>
            </a:r>
            <a:r>
              <a:rPr lang="en-US" sz="2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LoginDialogProc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),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   </a:t>
            </a:r>
            <a:r>
              <a:rPr lang="en-US" sz="2400" b="1" dirty="0">
                <a:solidFill>
                  <a:srgbClr val="FF0000"/>
                </a:solidFill>
              </a:rPr>
              <a:t>(long)this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ru-RU" sz="2400" dirty="0"/>
          </a:p>
        </p:txBody>
      </p:sp>
      <p:sp>
        <p:nvSpPr>
          <p:cNvPr id="8" name="Rectangle 7"/>
          <p:cNvSpPr/>
          <p:nvPr/>
        </p:nvSpPr>
        <p:spPr>
          <a:xfrm>
            <a:off x="838200" y="4840010"/>
            <a:ext cx="103727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V220 </a:t>
            </a:r>
            <a:r>
              <a:rPr lang="ru-RU" sz="2400" dirty="0" err="1" smtClean="0"/>
              <a:t>Suspicious</a:t>
            </a:r>
            <a:r>
              <a:rPr lang="ru-RU" sz="2400" dirty="0" smtClean="0"/>
              <a:t> </a:t>
            </a:r>
            <a:r>
              <a:rPr lang="ru-RU" sz="2400" dirty="0" err="1" smtClean="0"/>
              <a:t>sequence</a:t>
            </a:r>
            <a:r>
              <a:rPr lang="ru-RU" sz="2400" dirty="0" smtClean="0"/>
              <a:t> </a:t>
            </a:r>
            <a:r>
              <a:rPr lang="ru-RU" sz="2400" dirty="0" err="1" smtClean="0"/>
              <a:t>of</a:t>
            </a:r>
            <a:r>
              <a:rPr lang="ru-RU" sz="2400" dirty="0" smtClean="0"/>
              <a:t> </a:t>
            </a:r>
            <a:r>
              <a:rPr lang="ru-RU" sz="2400" dirty="0" err="1" smtClean="0"/>
              <a:t>types</a:t>
            </a:r>
            <a:r>
              <a:rPr lang="ru-RU" sz="2400" dirty="0" smtClean="0"/>
              <a:t> </a:t>
            </a:r>
            <a:r>
              <a:rPr lang="ru-RU" sz="2400" dirty="0" err="1" smtClean="0"/>
              <a:t>castings</a:t>
            </a:r>
            <a:r>
              <a:rPr lang="ru-RU" sz="2400" dirty="0" smtClean="0"/>
              <a:t>: </a:t>
            </a:r>
            <a:r>
              <a:rPr lang="ru-RU" sz="2400" dirty="0" err="1" smtClean="0"/>
              <a:t>memsize</a:t>
            </a:r>
            <a:r>
              <a:rPr lang="ru-RU" sz="2400" dirty="0" smtClean="0"/>
              <a:t> -&gt; 32-bit </a:t>
            </a:r>
            <a:r>
              <a:rPr lang="ru-RU" sz="2400" dirty="0" err="1" smtClean="0"/>
              <a:t>integer</a:t>
            </a:r>
            <a:r>
              <a:rPr lang="ru-RU" sz="2400" dirty="0" smtClean="0"/>
              <a:t> -&gt; </a:t>
            </a:r>
            <a:r>
              <a:rPr lang="ru-RU" sz="2400" dirty="0" err="1" smtClean="0"/>
              <a:t>memsize</a:t>
            </a:r>
            <a:r>
              <a:rPr lang="ru-RU" sz="2400" dirty="0" smtClean="0"/>
              <a:t>. </a:t>
            </a:r>
            <a:r>
              <a:rPr lang="ru-RU" sz="2400" dirty="0" err="1" smtClean="0"/>
              <a:t>The</a:t>
            </a:r>
            <a:r>
              <a:rPr lang="ru-RU" sz="2400" dirty="0" smtClean="0"/>
              <a:t> </a:t>
            </a:r>
            <a:r>
              <a:rPr lang="ru-RU" sz="2400" dirty="0" err="1" smtClean="0"/>
              <a:t>value</a:t>
            </a:r>
            <a:r>
              <a:rPr lang="ru-RU" sz="2400" dirty="0" smtClean="0"/>
              <a:t> </a:t>
            </a:r>
            <a:r>
              <a:rPr lang="ru-RU" sz="2400" dirty="0" err="1" smtClean="0"/>
              <a:t>being</a:t>
            </a:r>
            <a:r>
              <a:rPr lang="ru-RU" sz="2400" dirty="0" smtClean="0"/>
              <a:t> </a:t>
            </a:r>
            <a:r>
              <a:rPr lang="ru-RU" sz="2400" dirty="0" err="1" smtClean="0"/>
              <a:t>casted</a:t>
            </a:r>
            <a:r>
              <a:rPr lang="ru-RU" sz="2400" dirty="0" smtClean="0"/>
              <a:t>: '</a:t>
            </a:r>
            <a:r>
              <a:rPr lang="ru-RU" sz="2400" dirty="0" err="1" smtClean="0"/>
              <a:t>this</a:t>
            </a:r>
            <a:r>
              <a:rPr lang="ru-RU" sz="2400" dirty="0" smtClean="0"/>
              <a:t>'. logindialog.cpp 105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9308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dirty="0" smtClean="0"/>
              <a:t>Ошибки при переносе кода на 64-битные платформы</a:t>
            </a:r>
            <a:endParaRPr lang="ru-RU" dirty="0"/>
          </a:p>
        </p:txBody>
      </p:sp>
      <p:pic>
        <p:nvPicPr>
          <p:cNvPr id="11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902" y="1606550"/>
            <a:ext cx="10742196" cy="46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124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dirty="0" smtClean="0"/>
              <a:t>Ошибки при переносе кода на 64-битные платформы</a:t>
            </a:r>
            <a:endParaRPr lang="ru-RU" dirty="0"/>
          </a:p>
        </p:txBody>
      </p:sp>
      <p:pic>
        <p:nvPicPr>
          <p:cNvPr id="4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36" y="1606550"/>
            <a:ext cx="10737728" cy="46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470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PVS-Studio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968584" cy="381158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PVS-Studio – </a:t>
            </a:r>
            <a:r>
              <a:rPr lang="ru-RU" sz="2000" dirty="0"/>
              <a:t>это статический анализатор кода для</a:t>
            </a:r>
            <a:r>
              <a:rPr lang="en-US" sz="2000" dirty="0"/>
              <a:t> C, C++, C#</a:t>
            </a:r>
            <a:r>
              <a:rPr lang="ru-RU" sz="2000" dirty="0"/>
              <a:t> и </a:t>
            </a:r>
            <a:r>
              <a:rPr lang="en-US" sz="2000" dirty="0"/>
              <a:t>Java;</a:t>
            </a:r>
            <a:endParaRPr lang="ru-RU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Платформы: </a:t>
            </a:r>
            <a:r>
              <a:rPr lang="en-US" sz="2000" dirty="0"/>
              <a:t>Windows, Linux, </a:t>
            </a:r>
            <a:r>
              <a:rPr lang="en-US" sz="2000" dirty="0" err="1" smtClean="0"/>
              <a:t>macOS</a:t>
            </a:r>
            <a:r>
              <a:rPr lang="en-US" sz="2000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550</a:t>
            </a:r>
            <a:r>
              <a:rPr lang="ru-RU" sz="2000" dirty="0" smtClean="0"/>
              <a:t> печатных страниц документации</a:t>
            </a:r>
            <a:r>
              <a:rPr lang="en-US" sz="2000" dirty="0" smtClean="0"/>
              <a:t>.</a:t>
            </a:r>
            <a:endParaRPr lang="en-US" sz="2000" dirty="0"/>
          </a:p>
          <a:p>
            <a:endParaRPr lang="en-US" dirty="0"/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9729" y="987425"/>
            <a:ext cx="4335659" cy="41044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5906" y="4106863"/>
            <a:ext cx="258127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01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dirty="0" smtClean="0"/>
              <a:t>Ошибки при переносе кода на 64-битные платформы</a:t>
            </a:r>
            <a:endParaRPr lang="ru-RU" dirty="0"/>
          </a:p>
        </p:txBody>
      </p:sp>
      <p:pic>
        <p:nvPicPr>
          <p:cNvPr id="5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38" y="1597024"/>
            <a:ext cx="10746523" cy="46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72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dirty="0" smtClean="0"/>
              <a:t>Ошибки при переносе кода на 64-битные платформы</a:t>
            </a:r>
            <a:endParaRPr lang="ru-RU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ru-RU" dirty="0" smtClean="0"/>
              <a:t>Паттернов 64-битных ошибок много</a:t>
            </a:r>
          </a:p>
          <a:p>
            <a:r>
              <a:rPr lang="ru-RU" dirty="0" smtClean="0"/>
              <a:t>Мы делали целые отдельные  презентации на эту тему</a:t>
            </a:r>
          </a:p>
          <a:p>
            <a:r>
              <a:rPr lang="ru-RU" dirty="0" smtClean="0"/>
              <a:t>Поэтому хочу порекомендовать</a:t>
            </a:r>
            <a:r>
              <a:rPr lang="en-US" dirty="0" smtClean="0"/>
              <a:t> </a:t>
            </a:r>
            <a:r>
              <a:rPr lang="ru-RU" dirty="0" smtClean="0"/>
              <a:t>наше руководство</a:t>
            </a:r>
            <a:r>
              <a:rPr lang="ru-RU" dirty="0"/>
              <a:t> </a:t>
            </a:r>
            <a:r>
              <a:rPr lang="ru-RU" dirty="0" smtClean="0"/>
              <a:t>по переносу программа на 64-битные системы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>
                <a:hlinkClick r:id="rId2"/>
              </a:rPr>
              <a:t>https://www.viva64.com/ru/l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71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Другие ошибки, которые сказываются на переносимость кода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45592" y="1413689"/>
            <a:ext cx="27949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>.NET </a:t>
            </a:r>
            <a:r>
              <a:rPr lang="en-US" sz="3200" dirty="0" err="1">
                <a:solidFill>
                  <a:srgbClr val="7030A0"/>
                </a:solidFill>
              </a:rPr>
              <a:t>CoreCLR</a:t>
            </a:r>
            <a:endParaRPr lang="ru-RU" sz="3000" dirty="0">
              <a:solidFill>
                <a:srgbClr val="7030A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2137464"/>
            <a:ext cx="108333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/>
          </a:p>
        </p:txBody>
      </p:sp>
      <p:sp>
        <p:nvSpPr>
          <p:cNvPr id="7" name="Rectangle 6"/>
          <p:cNvSpPr/>
          <p:nvPr/>
        </p:nvSpPr>
        <p:spPr>
          <a:xfrm>
            <a:off x="838200" y="6230892"/>
            <a:ext cx="1090235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PVS-Studio</a:t>
            </a:r>
            <a:r>
              <a:rPr lang="en-US" sz="2200" dirty="0"/>
              <a:t>: V522 Dereferencing of the null pointer '</a:t>
            </a:r>
            <a:r>
              <a:rPr lang="en-US" sz="2200" dirty="0" err="1"/>
              <a:t>hp</a:t>
            </a:r>
            <a:r>
              <a:rPr lang="en-US" sz="2200" dirty="0"/>
              <a:t>' might take place. </a:t>
            </a:r>
            <a:r>
              <a:rPr lang="en-US" sz="2200" dirty="0" err="1"/>
              <a:t>cee_wks</a:t>
            </a:r>
            <a:r>
              <a:rPr lang="en-US" sz="2200" dirty="0"/>
              <a:t> gc.cpp 4488</a:t>
            </a:r>
            <a:endParaRPr lang="ru-RU" sz="2200" dirty="0"/>
          </a:p>
        </p:txBody>
      </p:sp>
      <p:sp>
        <p:nvSpPr>
          <p:cNvPr id="6" name="Rectangle 5"/>
          <p:cNvSpPr/>
          <p:nvPr/>
        </p:nvSpPr>
        <p:spPr>
          <a:xfrm>
            <a:off x="838200" y="1998464"/>
            <a:ext cx="108333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heap_segment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gc_heap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get_segment_for_loh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2400" dirty="0" err="1">
                <a:solidFill>
                  <a:srgbClr val="2B91AF"/>
                </a:solidFill>
                <a:latin typeface="Consolas" panose="020B0609020204030204" pitchFamily="49" charset="0"/>
              </a:rPr>
              <a:t>size_t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808080"/>
                </a:solidFill>
                <a:latin typeface="Consolas" panose="020B0609020204030204" pitchFamily="49" charset="0"/>
              </a:rPr>
              <a:t>size</a:t>
            </a:r>
            <a:endParaRPr lang="en-US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2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en-US" sz="2400" dirty="0" err="1">
                <a:solidFill>
                  <a:srgbClr val="808080"/>
                </a:solidFill>
                <a:latin typeface="Consolas" panose="020B0609020204030204" pitchFamily="49" charset="0"/>
              </a:rPr>
              <a:t>ifdef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MULTIPLE_HEAPS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                   ,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gc_heap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hp</a:t>
            </a:r>
            <a:endParaRPr lang="en-US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2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en-US" sz="2400" dirty="0" err="1" smtClean="0">
                <a:solidFill>
                  <a:srgbClr val="808080"/>
                </a:solidFill>
                <a:latin typeface="Consolas" panose="020B0609020204030204" pitchFamily="49" charset="0"/>
              </a:rPr>
              <a:t>endif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//MULTIPLE_HEAPS</a:t>
            </a:r>
            <a:endParaRPr lang="en-US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                   )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2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en-US" sz="2400" dirty="0" err="1">
                <a:solidFill>
                  <a:srgbClr val="808080"/>
                </a:solidFill>
                <a:latin typeface="Consolas" panose="020B0609020204030204" pitchFamily="49" charset="0"/>
              </a:rPr>
              <a:t>ifndef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MULTIPLE_HEAPS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24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gc_heap</a:t>
            </a:r>
            <a:r>
              <a:rPr lang="en-US" sz="2400" b="1" dirty="0">
                <a:solidFill>
                  <a:srgbClr val="FF0000"/>
                </a:solidFill>
                <a:latin typeface="Consolas" panose="020B0609020204030204" pitchFamily="49" charset="0"/>
              </a:rPr>
              <a:t>* </a:t>
            </a:r>
            <a:r>
              <a:rPr lang="en-US" sz="24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hp</a:t>
            </a:r>
            <a:r>
              <a:rPr lang="en-US" sz="2400" b="1" dirty="0">
                <a:solidFill>
                  <a:srgbClr val="FF0000"/>
                </a:solidFill>
                <a:latin typeface="Consolas" panose="020B0609020204030204" pitchFamily="49" charset="0"/>
              </a:rPr>
              <a:t> = 0;</a:t>
            </a:r>
          </a:p>
          <a:p>
            <a:r>
              <a:rPr lang="en-US" sz="2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en-US" sz="2400" dirty="0" err="1" smtClean="0">
                <a:solidFill>
                  <a:srgbClr val="808080"/>
                </a:solidFill>
                <a:latin typeface="Consolas" panose="020B0609020204030204" pitchFamily="49" charset="0"/>
              </a:rPr>
              <a:t>endif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//MULTIPLE_HEAPS</a:t>
            </a:r>
            <a:endParaRPr lang="en-US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heap_segment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* res = </a:t>
            </a:r>
            <a:r>
              <a:rPr lang="en-US" sz="24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hp</a:t>
            </a:r>
            <a:r>
              <a:rPr lang="en-US" sz="2400" b="1" dirty="0">
                <a:solidFill>
                  <a:srgbClr val="FF0000"/>
                </a:solidFill>
                <a:latin typeface="Consolas" panose="020B0609020204030204" pitchFamily="49" charset="0"/>
              </a:rPr>
              <a:t>-&gt;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get_segment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2400" dirty="0">
                <a:solidFill>
                  <a:srgbClr val="808080"/>
                </a:solidFill>
                <a:latin typeface="Consolas" panose="020B0609020204030204" pitchFamily="49" charset="0"/>
              </a:rPr>
              <a:t>size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400" dirty="0">
                <a:solidFill>
                  <a:srgbClr val="6F008A"/>
                </a:solidFill>
                <a:latin typeface="Consolas" panose="020B0609020204030204" pitchFamily="49" charset="0"/>
              </a:rPr>
              <a:t>TRUE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24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72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Другие ошибки, которые сказываются на переносимость кода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45592" y="1413689"/>
            <a:ext cx="27949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solidFill>
                  <a:srgbClr val="7030A0"/>
                </a:solidFill>
              </a:rPr>
              <a:t>CPython</a:t>
            </a:r>
            <a:endParaRPr lang="ru-RU" sz="3000" dirty="0">
              <a:solidFill>
                <a:srgbClr val="7030A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2137464"/>
            <a:ext cx="108333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/>
          </a:p>
        </p:txBody>
      </p:sp>
      <p:sp>
        <p:nvSpPr>
          <p:cNvPr id="7" name="Rectangle 6"/>
          <p:cNvSpPr/>
          <p:nvPr/>
        </p:nvSpPr>
        <p:spPr>
          <a:xfrm>
            <a:off x="4986068" y="5446062"/>
            <a:ext cx="616860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PVS-Studio</a:t>
            </a:r>
            <a:r>
              <a:rPr lang="en-US" sz="2200" dirty="0"/>
              <a:t>: V547 Expression 's-&gt;</a:t>
            </a:r>
            <a:r>
              <a:rPr lang="en-US" sz="2200" dirty="0" err="1"/>
              <a:t>sock_fd</a:t>
            </a:r>
            <a:r>
              <a:rPr lang="en-US" sz="2200" dirty="0"/>
              <a:t> &lt; 0' is always false. Unsigned type value is never &lt; 0. </a:t>
            </a:r>
            <a:r>
              <a:rPr lang="en-US" sz="2200" dirty="0" err="1"/>
              <a:t>socketmodule.c</a:t>
            </a:r>
            <a:r>
              <a:rPr lang="en-US" sz="2200" dirty="0"/>
              <a:t> 655</a:t>
            </a:r>
            <a:endParaRPr lang="ru-RU" sz="2200" dirty="0"/>
          </a:p>
        </p:txBody>
      </p:sp>
      <p:sp>
        <p:nvSpPr>
          <p:cNvPr id="5" name="Rectangle 4"/>
          <p:cNvSpPr/>
          <p:nvPr/>
        </p:nvSpPr>
        <p:spPr>
          <a:xfrm>
            <a:off x="838200" y="1706076"/>
            <a:ext cx="1063493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Consolas" panose="020B0609020204030204" pitchFamily="49" charset="0"/>
              </a:rPr>
              <a:t>typedef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2B91AF"/>
                </a:solidFill>
                <a:latin typeface="Consolas" panose="020B0609020204030204" pitchFamily="49" charset="0"/>
              </a:rPr>
              <a:t>UINT_PTR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2B91AF"/>
                </a:solidFill>
                <a:latin typeface="Consolas" panose="020B0609020204030204" pitchFamily="49" charset="0"/>
              </a:rPr>
              <a:t>SOCKET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....</a:t>
            </a:r>
          </a:p>
          <a:p>
            <a:r>
              <a:rPr lang="en-US" sz="2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en-US" sz="2400" dirty="0" err="1">
                <a:solidFill>
                  <a:srgbClr val="808080"/>
                </a:solidFill>
                <a:latin typeface="Consolas" panose="020B0609020204030204" pitchFamily="49" charset="0"/>
              </a:rPr>
              <a:t>ifdef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MS_WINDOWS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Consolas" panose="020B0609020204030204" pitchFamily="49" charset="0"/>
              </a:rPr>
              <a:t>typedef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SOCKET SOCKET_T;</a:t>
            </a:r>
          </a:p>
          <a:p>
            <a:r>
              <a:rPr lang="en-US" sz="2400" dirty="0">
                <a:solidFill>
                  <a:srgbClr val="808080"/>
                </a:solidFill>
                <a:latin typeface="Consolas" panose="020B0609020204030204" pitchFamily="49" charset="0"/>
              </a:rPr>
              <a:t>#else</a:t>
            </a:r>
            <a:endParaRPr lang="en-US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Consolas" panose="020B0609020204030204" pitchFamily="49" charset="0"/>
              </a:rPr>
              <a:t>typedef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SOCKET_T;</a:t>
            </a:r>
          </a:p>
          <a:p>
            <a:r>
              <a:rPr lang="en-US" sz="2400" dirty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en-US" sz="2400" dirty="0" err="1">
                <a:solidFill>
                  <a:srgbClr val="808080"/>
                </a:solidFill>
                <a:latin typeface="Consolas" panose="020B0609020204030204" pitchFamily="49" charset="0"/>
              </a:rPr>
              <a:t>endif</a:t>
            </a:r>
            <a:endParaRPr lang="en-US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....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SOCKET_T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sock_fd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2400" b="1" dirty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sz="2400" b="1" dirty="0" err="1">
                <a:solidFill>
                  <a:srgbClr val="008000"/>
                </a:solidFill>
                <a:latin typeface="Consolas" panose="020B0609020204030204" pitchFamily="49" charset="0"/>
              </a:rPr>
              <a:t>sock_fd</a:t>
            </a:r>
            <a:r>
              <a:rPr lang="en-US" sz="2400" b="1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ru-RU" sz="2400" b="1" dirty="0">
                <a:solidFill>
                  <a:srgbClr val="008000"/>
                </a:solidFill>
                <a:latin typeface="Consolas" panose="020B0609020204030204" pitchFamily="49" charset="0"/>
              </a:rPr>
              <a:t>в </a:t>
            </a:r>
            <a:r>
              <a:rPr lang="en-US" sz="2400" b="1" dirty="0">
                <a:solidFill>
                  <a:srgbClr val="008000"/>
                </a:solidFill>
                <a:latin typeface="Consolas" panose="020B0609020204030204" pitchFamily="49" charset="0"/>
              </a:rPr>
              <a:t>Windows </a:t>
            </a:r>
            <a:r>
              <a:rPr lang="ru-RU" sz="2400" b="1" dirty="0">
                <a:solidFill>
                  <a:srgbClr val="008000"/>
                </a:solidFill>
                <a:latin typeface="Consolas" panose="020B0609020204030204" pitchFamily="49" charset="0"/>
              </a:rPr>
              <a:t>имеет тип </a:t>
            </a:r>
            <a:r>
              <a:rPr lang="en-US" sz="2400" b="1" dirty="0">
                <a:solidFill>
                  <a:srgbClr val="008000"/>
                </a:solidFill>
                <a:latin typeface="Consolas" panose="020B0609020204030204" pitchFamily="49" charset="0"/>
              </a:rPr>
              <a:t>UINT_PTR</a:t>
            </a:r>
            <a:endParaRPr lang="en-US" sz="24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....</a:t>
            </a:r>
          </a:p>
          <a:p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2400" b="1" dirty="0">
                <a:solidFill>
                  <a:srgbClr val="FF0000"/>
                </a:solidFill>
                <a:latin typeface="Consolas" panose="020B0609020204030204" pitchFamily="49" charset="0"/>
              </a:rPr>
              <a:t>s-&gt;</a:t>
            </a:r>
            <a:r>
              <a:rPr lang="en-US" sz="24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sock_fd</a:t>
            </a:r>
            <a:r>
              <a:rPr lang="en-US" sz="2400" b="1" dirty="0">
                <a:solidFill>
                  <a:srgbClr val="FF0000"/>
                </a:solidFill>
                <a:latin typeface="Consolas" panose="020B0609020204030204" pitchFamily="49" charset="0"/>
              </a:rPr>
              <a:t> &lt; 0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5817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dirty="0" smtClean="0"/>
              <a:t>Q&amp;A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Скачайте </a:t>
            </a:r>
            <a:r>
              <a:rPr lang="en-US" dirty="0" smtClean="0"/>
              <a:t>PVS-Studio</a:t>
            </a:r>
            <a:r>
              <a:rPr lang="ru-RU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ru-RU" dirty="0" smtClean="0"/>
              <a:t>и проверьте свой код на</a:t>
            </a:r>
            <a:r>
              <a:rPr lang="en-US" dirty="0" smtClean="0"/>
              <a:t> </a:t>
            </a:r>
            <a:r>
              <a:rPr lang="ru-RU" dirty="0" smtClean="0"/>
              <a:t>кроссплатформенные ошибки</a:t>
            </a:r>
            <a:r>
              <a:rPr lang="en-US" dirty="0" smtClean="0"/>
              <a:t>!</a:t>
            </a:r>
          </a:p>
          <a:p>
            <a:pPr marL="0" indent="0" algn="ctr">
              <a:buNone/>
            </a:pPr>
            <a:r>
              <a:rPr lang="ru-RU" dirty="0" smtClean="0"/>
              <a:t>С</a:t>
            </a:r>
            <a:r>
              <a:rPr lang="en-US" dirty="0" smtClean="0"/>
              <a:t>, C++, C#, Java 		Windows, Linux, </a:t>
            </a:r>
            <a:r>
              <a:rPr lang="en-US" dirty="0" err="1" smtClean="0"/>
              <a:t>macOS</a:t>
            </a:r>
            <a:endParaRPr lang="ru-RU" dirty="0" smtClean="0"/>
          </a:p>
          <a:p>
            <a:endParaRPr lang="en-US" dirty="0"/>
          </a:p>
        </p:txBody>
      </p:sp>
      <p:pic>
        <p:nvPicPr>
          <p:cNvPr id="6" name="Content Placeholder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1630" y="1400578"/>
            <a:ext cx="2901990" cy="2747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95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Кроссплатформенный – это как?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Windows,</a:t>
            </a:r>
            <a:r>
              <a:rPr lang="ru-RU" dirty="0" smtClean="0"/>
              <a:t> </a:t>
            </a:r>
            <a:r>
              <a:rPr lang="en-US" dirty="0" smtClean="0"/>
              <a:t>Linux;</a:t>
            </a:r>
          </a:p>
          <a:p>
            <a:r>
              <a:rPr lang="en-US" dirty="0" smtClean="0"/>
              <a:t>Desktop, mobile, web;</a:t>
            </a:r>
          </a:p>
          <a:p>
            <a:r>
              <a:rPr lang="en-US" dirty="0" smtClean="0"/>
              <a:t>32-bit, 64-bit;</a:t>
            </a:r>
          </a:p>
          <a:p>
            <a:r>
              <a:rPr lang="en-US" dirty="0" smtClean="0"/>
              <a:t>Embedded, ARM, PC.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38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Перейдем к примерам кода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52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CWE-14: </a:t>
            </a:r>
            <a:r>
              <a:rPr lang="ru-RU" dirty="0" smtClean="0"/>
              <a:t>Компилятор удаляет код для затирания буфера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2683075"/>
            <a:ext cx="1074851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FwdLockGlue_InitializeRoundKeys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unsigned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keyEncryptionKey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[KEY_SIZE];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....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memset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keyEncryptionKey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0, KEY_SIZE); </a:t>
            </a:r>
            <a:r>
              <a:rPr lang="en-US" sz="2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Zero out key data.</a:t>
            </a:r>
            <a:endParaRPr lang="en-US" sz="24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467576" y="1690688"/>
            <a:ext cx="143359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dirty="0" err="1" smtClean="0">
                <a:solidFill>
                  <a:srgbClr val="7030A0"/>
                </a:solidFill>
              </a:rPr>
              <a:t>Android</a:t>
            </a:r>
            <a:endParaRPr lang="ru-RU" sz="3000" dirty="0">
              <a:solidFill>
                <a:srgbClr val="7030A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38200" y="5245123"/>
            <a:ext cx="105156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PVS-Studio: </a:t>
            </a:r>
            <a:r>
              <a:rPr lang="ru-RU" sz="2200" dirty="0" smtClean="0"/>
              <a:t>V597 CWE-14 </a:t>
            </a:r>
            <a:r>
              <a:rPr lang="ru-RU" sz="2200" dirty="0" err="1" smtClean="0"/>
              <a:t>The</a:t>
            </a:r>
            <a:r>
              <a:rPr lang="ru-RU" sz="2200" dirty="0" smtClean="0"/>
              <a:t> </a:t>
            </a:r>
            <a:r>
              <a:rPr lang="ru-RU" sz="2200" dirty="0" err="1" smtClean="0"/>
              <a:t>compiler</a:t>
            </a:r>
            <a:r>
              <a:rPr lang="ru-RU" sz="2200" dirty="0" smtClean="0"/>
              <a:t> </a:t>
            </a:r>
            <a:r>
              <a:rPr lang="ru-RU" sz="2200" dirty="0" err="1" smtClean="0"/>
              <a:t>could</a:t>
            </a:r>
            <a:r>
              <a:rPr lang="ru-RU" sz="2200" dirty="0" smtClean="0"/>
              <a:t> </a:t>
            </a:r>
            <a:r>
              <a:rPr lang="ru-RU" sz="2200" dirty="0" err="1" smtClean="0"/>
              <a:t>delete</a:t>
            </a:r>
            <a:r>
              <a:rPr lang="ru-RU" sz="2200" dirty="0" smtClean="0"/>
              <a:t> </a:t>
            </a:r>
            <a:r>
              <a:rPr lang="ru-RU" sz="2200" dirty="0" err="1" smtClean="0"/>
              <a:t>the</a:t>
            </a:r>
            <a:r>
              <a:rPr lang="ru-RU" sz="2200" dirty="0" smtClean="0"/>
              <a:t> '</a:t>
            </a:r>
            <a:r>
              <a:rPr lang="ru-RU" sz="2200" dirty="0" err="1" smtClean="0"/>
              <a:t>memset</a:t>
            </a:r>
            <a:r>
              <a:rPr lang="ru-RU" sz="2200" dirty="0" smtClean="0"/>
              <a:t>' </a:t>
            </a:r>
            <a:r>
              <a:rPr lang="ru-RU" sz="2200" dirty="0" err="1" smtClean="0"/>
              <a:t>function</a:t>
            </a:r>
            <a:r>
              <a:rPr lang="ru-RU" sz="2200" dirty="0" smtClean="0"/>
              <a:t> </a:t>
            </a:r>
            <a:r>
              <a:rPr lang="ru-RU" sz="2200" dirty="0" err="1" smtClean="0"/>
              <a:t>call</a:t>
            </a:r>
            <a:r>
              <a:rPr lang="ru-RU" sz="2200" dirty="0" smtClean="0"/>
              <a:t>, </a:t>
            </a:r>
            <a:r>
              <a:rPr lang="ru-RU" sz="2200" dirty="0" err="1" smtClean="0"/>
              <a:t>which</a:t>
            </a:r>
            <a:r>
              <a:rPr lang="ru-RU" sz="2200" dirty="0" smtClean="0"/>
              <a:t> </a:t>
            </a:r>
            <a:r>
              <a:rPr lang="ru-RU" sz="2200" dirty="0" err="1" smtClean="0"/>
              <a:t>is</a:t>
            </a:r>
            <a:r>
              <a:rPr lang="ru-RU" sz="2200" dirty="0" smtClean="0"/>
              <a:t> </a:t>
            </a:r>
            <a:r>
              <a:rPr lang="ru-RU" sz="2200" dirty="0" err="1" smtClean="0"/>
              <a:t>used</a:t>
            </a:r>
            <a:r>
              <a:rPr lang="ru-RU" sz="2200" dirty="0" smtClean="0"/>
              <a:t> </a:t>
            </a:r>
            <a:r>
              <a:rPr lang="ru-RU" sz="2200" dirty="0" err="1" smtClean="0"/>
              <a:t>to</a:t>
            </a:r>
            <a:r>
              <a:rPr lang="ru-RU" sz="2200" dirty="0" smtClean="0"/>
              <a:t> </a:t>
            </a:r>
            <a:r>
              <a:rPr lang="ru-RU" sz="2200" dirty="0" err="1" smtClean="0"/>
              <a:t>flush</a:t>
            </a:r>
            <a:r>
              <a:rPr lang="ru-RU" sz="2200" dirty="0" smtClean="0"/>
              <a:t> '</a:t>
            </a:r>
            <a:r>
              <a:rPr lang="ru-RU" sz="2200" dirty="0" err="1" smtClean="0"/>
              <a:t>keyEncryptionKey</a:t>
            </a:r>
            <a:r>
              <a:rPr lang="ru-RU" sz="2200" dirty="0" smtClean="0"/>
              <a:t>' </a:t>
            </a:r>
            <a:r>
              <a:rPr lang="ru-RU" sz="2200" dirty="0" err="1" smtClean="0"/>
              <a:t>buffer</a:t>
            </a:r>
            <a:r>
              <a:rPr lang="ru-RU" sz="2200" dirty="0" smtClean="0"/>
              <a:t>. </a:t>
            </a:r>
            <a:r>
              <a:rPr lang="ru-RU" sz="2200" dirty="0" err="1" smtClean="0"/>
              <a:t>The</a:t>
            </a:r>
            <a:r>
              <a:rPr lang="ru-RU" sz="2200" dirty="0" smtClean="0"/>
              <a:t> </a:t>
            </a:r>
            <a:r>
              <a:rPr lang="ru-RU" sz="2200" dirty="0" err="1" smtClean="0"/>
              <a:t>memset_s</a:t>
            </a:r>
            <a:r>
              <a:rPr lang="ru-RU" sz="2200" dirty="0" smtClean="0"/>
              <a:t>() </a:t>
            </a:r>
            <a:r>
              <a:rPr lang="ru-RU" sz="2200" dirty="0" err="1" smtClean="0"/>
              <a:t>function</a:t>
            </a:r>
            <a:r>
              <a:rPr lang="ru-RU" sz="2200" dirty="0" smtClean="0"/>
              <a:t> </a:t>
            </a:r>
            <a:r>
              <a:rPr lang="ru-RU" sz="2200" dirty="0" err="1" smtClean="0"/>
              <a:t>should</a:t>
            </a:r>
            <a:r>
              <a:rPr lang="ru-RU" sz="2200" dirty="0" smtClean="0"/>
              <a:t> </a:t>
            </a:r>
            <a:r>
              <a:rPr lang="ru-RU" sz="2200" dirty="0" err="1" smtClean="0"/>
              <a:t>be</a:t>
            </a:r>
            <a:r>
              <a:rPr lang="ru-RU" sz="2200" dirty="0" smtClean="0"/>
              <a:t> </a:t>
            </a:r>
            <a:r>
              <a:rPr lang="ru-RU" sz="2200" dirty="0" err="1" smtClean="0"/>
              <a:t>used</a:t>
            </a:r>
            <a:r>
              <a:rPr lang="ru-RU" sz="2200" dirty="0" smtClean="0"/>
              <a:t> </a:t>
            </a:r>
            <a:r>
              <a:rPr lang="ru-RU" sz="2200" dirty="0" err="1" smtClean="0"/>
              <a:t>to</a:t>
            </a:r>
            <a:r>
              <a:rPr lang="ru-RU" sz="2200" dirty="0" smtClean="0"/>
              <a:t> </a:t>
            </a:r>
            <a:r>
              <a:rPr lang="ru-RU" sz="2200" dirty="0" err="1" smtClean="0"/>
              <a:t>erase</a:t>
            </a:r>
            <a:r>
              <a:rPr lang="ru-RU" sz="2200" dirty="0" smtClean="0"/>
              <a:t> </a:t>
            </a:r>
            <a:r>
              <a:rPr lang="ru-RU" sz="2200" dirty="0" err="1" smtClean="0"/>
              <a:t>the</a:t>
            </a:r>
            <a:r>
              <a:rPr lang="ru-RU" sz="2200" dirty="0" smtClean="0"/>
              <a:t> </a:t>
            </a:r>
            <a:r>
              <a:rPr lang="ru-RU" sz="2200" dirty="0" err="1" smtClean="0"/>
              <a:t>private</a:t>
            </a:r>
            <a:r>
              <a:rPr lang="ru-RU" sz="2200" dirty="0" smtClean="0"/>
              <a:t> </a:t>
            </a:r>
            <a:r>
              <a:rPr lang="ru-RU" sz="2200" dirty="0" err="1" smtClean="0"/>
              <a:t>data</a:t>
            </a:r>
            <a:r>
              <a:rPr lang="ru-RU" sz="2200" dirty="0" smtClean="0"/>
              <a:t>. </a:t>
            </a:r>
            <a:r>
              <a:rPr lang="ru-RU" sz="2200" dirty="0" err="1" smtClean="0"/>
              <a:t>FwdLockGlue.c</a:t>
            </a:r>
            <a:r>
              <a:rPr lang="ru-RU" sz="2200" dirty="0" smtClean="0"/>
              <a:t> 102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43438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CWE-14: </a:t>
            </a:r>
            <a:r>
              <a:rPr lang="ru-RU" dirty="0" smtClean="0"/>
              <a:t>Компилятор удаляет код для затирания буфера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Подробнее</a:t>
            </a:r>
            <a:r>
              <a:rPr lang="en-US" dirty="0" smtClean="0"/>
              <a:t>: </a:t>
            </a:r>
            <a:r>
              <a:rPr lang="en-US" dirty="0" smtClean="0">
                <a:hlinkClick r:id="rId2"/>
              </a:rPr>
              <a:t>https://cwe.mitre.org/data/definitions/14.html</a:t>
            </a:r>
            <a:endParaRPr lang="en-US" dirty="0" smtClean="0"/>
          </a:p>
          <a:p>
            <a:r>
              <a:rPr lang="ru-RU" dirty="0" smtClean="0"/>
              <a:t>Всё зависит от компилятора, ключей компилятора, везения и фазы луны</a:t>
            </a:r>
          </a:p>
          <a:p>
            <a:r>
              <a:rPr lang="ru-RU" dirty="0"/>
              <a:t>Интересное. При отладке </a:t>
            </a:r>
            <a:r>
              <a:rPr lang="en-US" dirty="0"/>
              <a:t>Debug-</a:t>
            </a:r>
            <a:r>
              <a:rPr lang="ru-RU" dirty="0"/>
              <a:t>версии этой ошибки </a:t>
            </a:r>
            <a:r>
              <a:rPr lang="ru-RU" dirty="0" smtClean="0"/>
              <a:t>не видно.</a:t>
            </a:r>
            <a:endParaRPr lang="ru-RU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52944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Реализ</a:t>
            </a:r>
            <a:r>
              <a:rPr lang="ru-RU" dirty="0"/>
              <a:t>а</a:t>
            </a:r>
            <a:r>
              <a:rPr lang="ru-RU" dirty="0" smtClean="0"/>
              <a:t>ция функции </a:t>
            </a:r>
            <a:r>
              <a:rPr lang="en-US" dirty="0" err="1" smtClean="0"/>
              <a:t>memcmp</a:t>
            </a:r>
            <a:endParaRPr lang="ru-RU" dirty="0"/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838200" y="2014787"/>
            <a:ext cx="10515600" cy="3955762"/>
          </a:xfrm>
        </p:spPr>
        <p:txBody>
          <a:bodyPr>
            <a:normAutofit lnSpcReduction="10000"/>
          </a:bodyPr>
          <a:lstStyle/>
          <a:p>
            <a:r>
              <a:rPr lang="en-US" b="1" dirty="0" err="1">
                <a:solidFill>
                  <a:srgbClr val="0070C0"/>
                </a:solidFill>
              </a:rPr>
              <a:t>int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memcmp</a:t>
            </a:r>
            <a:r>
              <a:rPr lang="en-US" b="1" dirty="0" smtClean="0">
                <a:solidFill>
                  <a:srgbClr val="0070C0"/>
                </a:solidFill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</a:rPr>
              <a:t>const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void * ptr1, </a:t>
            </a:r>
            <a:r>
              <a:rPr lang="en-US" b="1" dirty="0" err="1">
                <a:solidFill>
                  <a:srgbClr val="0070C0"/>
                </a:solidFill>
              </a:rPr>
              <a:t>const</a:t>
            </a:r>
            <a:r>
              <a:rPr lang="en-US" b="1" dirty="0">
                <a:solidFill>
                  <a:srgbClr val="0070C0"/>
                </a:solidFill>
              </a:rPr>
              <a:t> void * ptr2, </a:t>
            </a:r>
            <a:r>
              <a:rPr lang="en-US" b="1" dirty="0" err="1">
                <a:solidFill>
                  <a:srgbClr val="0070C0"/>
                </a:solidFill>
              </a:rPr>
              <a:t>size_t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num</a:t>
            </a:r>
            <a:r>
              <a:rPr lang="en-US" b="1" dirty="0" smtClean="0">
                <a:solidFill>
                  <a:srgbClr val="0070C0"/>
                </a:solidFill>
              </a:rPr>
              <a:t>);</a:t>
            </a:r>
          </a:p>
          <a:p>
            <a:r>
              <a:rPr lang="en-US" dirty="0"/>
              <a:t>Returns an integral value indicating the relationship between the content of the memory blocks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&lt;0 - </a:t>
            </a:r>
            <a:r>
              <a:rPr lang="en-US" dirty="0"/>
              <a:t>the first byte that does not match in both memory blocks has a lower value in </a:t>
            </a:r>
            <a:r>
              <a:rPr lang="en-US" i="1" dirty="0"/>
              <a:t>ptr1</a:t>
            </a:r>
            <a:r>
              <a:rPr lang="en-US" dirty="0"/>
              <a:t> than in </a:t>
            </a:r>
            <a:r>
              <a:rPr lang="en-US" i="1" dirty="0"/>
              <a:t>ptr2</a:t>
            </a:r>
            <a:r>
              <a:rPr lang="en-US" dirty="0"/>
              <a:t> (if evaluated as </a:t>
            </a:r>
            <a:r>
              <a:rPr lang="en-US" i="1" dirty="0"/>
              <a:t>unsigned char</a:t>
            </a:r>
            <a:r>
              <a:rPr lang="en-US" dirty="0"/>
              <a:t> values)</a:t>
            </a:r>
            <a:endParaRPr lang="ru-RU" dirty="0"/>
          </a:p>
          <a:p>
            <a:pPr lvl="1"/>
            <a:r>
              <a:rPr lang="en-US" dirty="0" smtClean="0"/>
              <a:t>0 </a:t>
            </a:r>
            <a:r>
              <a:rPr lang="en-US" dirty="0"/>
              <a:t>- the contents of both memory blocks are equal</a:t>
            </a:r>
            <a:endParaRPr lang="ru-RU" dirty="0" smtClean="0"/>
          </a:p>
          <a:p>
            <a:pPr lvl="1"/>
            <a:r>
              <a:rPr lang="en-US" dirty="0" smtClean="0"/>
              <a:t>&gt;0 </a:t>
            </a:r>
            <a:r>
              <a:rPr lang="en-US" dirty="0"/>
              <a:t>- the first byte that does not match in both memory blocks has a greater value in </a:t>
            </a:r>
            <a:r>
              <a:rPr lang="en-US" i="1" dirty="0"/>
              <a:t>ptr1</a:t>
            </a:r>
            <a:r>
              <a:rPr lang="en-US" dirty="0"/>
              <a:t> than in </a:t>
            </a:r>
            <a:r>
              <a:rPr lang="en-US" i="1" dirty="0"/>
              <a:t>ptr2</a:t>
            </a:r>
            <a:r>
              <a:rPr lang="en-US" dirty="0"/>
              <a:t> (if evaluated as </a:t>
            </a:r>
            <a:r>
              <a:rPr lang="en-US" i="1" dirty="0"/>
              <a:t>unsigned char</a:t>
            </a:r>
            <a:r>
              <a:rPr lang="en-US" dirty="0"/>
              <a:t> values</a:t>
            </a:r>
            <a:r>
              <a:rPr lang="en-US" dirty="0" smtClean="0"/>
              <a:t>)</a:t>
            </a:r>
            <a:endParaRPr lang="ru-RU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&lt;0 </a:t>
            </a:r>
            <a:r>
              <a:rPr lang="ru-RU" b="1" dirty="0" smtClean="0">
                <a:solidFill>
                  <a:srgbClr val="FF0000"/>
                </a:solidFill>
              </a:rPr>
              <a:t>не означает -1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&gt;0 </a:t>
            </a:r>
            <a:r>
              <a:rPr lang="ru-RU" b="1" dirty="0" smtClean="0">
                <a:solidFill>
                  <a:srgbClr val="FF0000"/>
                </a:solidFill>
              </a:rPr>
              <a:t>не означает 1</a:t>
            </a:r>
            <a:endParaRPr lang="ru-RU" b="1" dirty="0">
              <a:solidFill>
                <a:srgbClr val="FF0000"/>
              </a:solidFill>
            </a:endParaRP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58232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Реализация функции </a:t>
            </a:r>
            <a:r>
              <a:rPr lang="en-US" dirty="0" err="1" smtClean="0"/>
              <a:t>memcmp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349705" y="1554360"/>
            <a:ext cx="42959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>Oracle MySQL </a:t>
            </a:r>
            <a:r>
              <a:rPr lang="en-US" sz="3200" dirty="0" smtClean="0">
                <a:solidFill>
                  <a:srgbClr val="7030A0"/>
                </a:solidFill>
              </a:rPr>
              <a:t>5.1.x</a:t>
            </a:r>
            <a:endParaRPr lang="ru-RU" sz="3000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38200" y="5259646"/>
            <a:ext cx="11049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C00000"/>
                </a:solidFill>
              </a:rPr>
              <a:t>CVE-2012-2122</a:t>
            </a:r>
            <a:r>
              <a:rPr lang="ru-RU" sz="2200" dirty="0"/>
              <a:t> (Не мы нашли, но могли бы)</a:t>
            </a:r>
            <a:endParaRPr lang="en-US" sz="2200" dirty="0"/>
          </a:p>
          <a:p>
            <a:r>
              <a:rPr lang="en-US" sz="2200" dirty="0" smtClean="0"/>
              <a:t>PVS-Studio</a:t>
            </a:r>
            <a:r>
              <a:rPr lang="en-US" sz="2200" dirty="0"/>
              <a:t>: V642 Saving the '</a:t>
            </a:r>
            <a:r>
              <a:rPr lang="en-US" sz="2200" dirty="0" err="1"/>
              <a:t>memcmp</a:t>
            </a:r>
            <a:r>
              <a:rPr lang="en-US" sz="2200" dirty="0"/>
              <a:t>' function result inside the 'char' type variable is inappropriate. The significant bits could be lost breaking the program's logic. </a:t>
            </a:r>
            <a:r>
              <a:rPr lang="en-US" sz="2200" dirty="0" err="1" smtClean="0"/>
              <a:t>password.c</a:t>
            </a:r>
            <a:endParaRPr lang="ru-RU" sz="2200" dirty="0"/>
          </a:p>
        </p:txBody>
      </p:sp>
      <p:sp>
        <p:nvSpPr>
          <p:cNvPr id="7" name="Rectangle 6"/>
          <p:cNvSpPr/>
          <p:nvPr/>
        </p:nvSpPr>
        <p:spPr>
          <a:xfrm>
            <a:off x="301925" y="1846748"/>
            <a:ext cx="1152489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dirty="0" err="1">
                <a:solidFill>
                  <a:srgbClr val="0000FF"/>
                </a:solidFill>
                <a:latin typeface="Consolas" panose="020B0609020204030204" pitchFamily="49" charset="0"/>
              </a:rPr>
              <a:t>typedef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300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300" dirty="0" err="1">
                <a:solidFill>
                  <a:srgbClr val="000000"/>
                </a:solidFill>
                <a:latin typeface="Consolas" panose="020B0609020204030204" pitchFamily="49" charset="0"/>
              </a:rPr>
              <a:t>my_bool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ru-RU" sz="23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23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my_bool</a:t>
            </a:r>
            <a:endParaRPr lang="en-US" sz="2300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r>
              <a:rPr lang="en-US" sz="2300" dirty="0" err="1">
                <a:solidFill>
                  <a:srgbClr val="000000"/>
                </a:solidFill>
                <a:latin typeface="Consolas" panose="020B0609020204030204" pitchFamily="49" charset="0"/>
              </a:rPr>
              <a:t>check_scramble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3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300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  <a:r>
              <a:rPr lang="en-US" sz="2300" dirty="0" err="1">
                <a:solidFill>
                  <a:srgbClr val="000000"/>
                </a:solidFill>
                <a:latin typeface="Consolas" panose="020B0609020204030204" pitchFamily="49" charset="0"/>
              </a:rPr>
              <a:t>scramble_arg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3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300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 *message,</a:t>
            </a:r>
          </a:p>
          <a:p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</a:t>
            </a:r>
            <a:r>
              <a:rPr lang="en-US" sz="23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 uint8 *hash_stage2)</a:t>
            </a:r>
          </a:p>
          <a:p>
            <a:r>
              <a:rPr lang="ru-RU" sz="23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ru-RU" sz="2300" dirty="0">
                <a:solidFill>
                  <a:srgbClr val="000000"/>
                </a:solidFill>
                <a:latin typeface="Consolas" panose="020B0609020204030204" pitchFamily="49" charset="0"/>
              </a:rPr>
              <a:t>  ....</a:t>
            </a:r>
          </a:p>
          <a:p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23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memcmp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(hash_stage2, hash_stage2_reassured, SHA1_HASH_SIZE);</a:t>
            </a:r>
          </a:p>
          <a:p>
            <a:r>
              <a:rPr lang="ru-RU" sz="23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4843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1135</TotalTime>
  <Words>1684</Words>
  <Application>Microsoft Office PowerPoint</Application>
  <PresentationFormat>Широкоэкранный</PresentationFormat>
  <Paragraphs>250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40" baseType="lpstr">
      <vt:lpstr>Arial</vt:lpstr>
      <vt:lpstr>Calibri</vt:lpstr>
      <vt:lpstr>Calibri Light</vt:lpstr>
      <vt:lpstr>Consolas</vt:lpstr>
      <vt:lpstr>Times New Roman</vt:lpstr>
      <vt:lpstr>Тема Office</vt:lpstr>
      <vt:lpstr>Паттерны C++ ошибок, проявляющихся при кроссплатформенной разработке</vt:lpstr>
      <vt:lpstr>Евгений Рыжков</vt:lpstr>
      <vt:lpstr>PVS-Studio</vt:lpstr>
      <vt:lpstr>Кроссплатформенный – это как?</vt:lpstr>
      <vt:lpstr>Перейдем к примерам кода</vt:lpstr>
      <vt:lpstr>CWE-14: Компилятор удаляет код для затирания буфера</vt:lpstr>
      <vt:lpstr>CWE-14: Компилятор удаляет код для затирания буфера</vt:lpstr>
      <vt:lpstr>Реализация функции memcmp</vt:lpstr>
      <vt:lpstr>Реализация функции memcmp</vt:lpstr>
      <vt:lpstr>Неопределённое поведение (переполнение переменных знакового типа)</vt:lpstr>
      <vt:lpstr>Неопределённое поведение (переполнение переменных знакового типа)</vt:lpstr>
      <vt:lpstr>Неопределённое поведение (переполнение переменных знакового типа)</vt:lpstr>
      <vt:lpstr>Неопределённое поведение (переполнение переменных знакового типа)</vt:lpstr>
      <vt:lpstr>Неопределённое поведение (переполнение переменных знакового типа)</vt:lpstr>
      <vt:lpstr>Использование обыкновеных переменных для синхронизации</vt:lpstr>
      <vt:lpstr>Указатель this не может быть равен nullptr</vt:lpstr>
      <vt:lpstr>Указатель this не может быть равен nullptr</vt:lpstr>
      <vt:lpstr>Переполнение указателей</vt:lpstr>
      <vt:lpstr>Переполнение указателей</vt:lpstr>
      <vt:lpstr>Порядок вычисления аргументов функций</vt:lpstr>
      <vt:lpstr>Абсолютные пути до файлов (плохо даже для отладки)</vt:lpstr>
      <vt:lpstr>Неопределённое поведение: сдвиги</vt:lpstr>
      <vt:lpstr>Размер стека и функция alloca в цикле</vt:lpstr>
      <vt:lpstr>Другие ошибки, которые сказываются на переносимость кода</vt:lpstr>
      <vt:lpstr>Другие ошибки, которые сказываются на переносимость кода</vt:lpstr>
      <vt:lpstr>64-битные ошибки</vt:lpstr>
      <vt:lpstr>Ошибки при переносе кода на 64-битные платформы</vt:lpstr>
      <vt:lpstr>Ошибки при переносе кода на 64-битные платформы</vt:lpstr>
      <vt:lpstr>Ошибки при переносе кода на 64-битные платформы</vt:lpstr>
      <vt:lpstr>Ошибки при переносе кода на 64-битные платформы</vt:lpstr>
      <vt:lpstr>Ошибки при переносе кода на 64-битные платформы</vt:lpstr>
      <vt:lpstr>Другие ошибки, которые сказываются на переносимость кода</vt:lpstr>
      <vt:lpstr>Другие ошибки, которые сказываются на переносимость кода</vt:lpstr>
      <vt:lpstr>Q&amp;A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могут статические анализаторы, чего не могут программисты и тестеры</dc:title>
  <dc:creator>Андрей Карпов</dc:creator>
  <cp:lastModifiedBy>Льготина Елизавета Владимировна</cp:lastModifiedBy>
  <cp:revision>88</cp:revision>
  <dcterms:created xsi:type="dcterms:W3CDTF">2018-08-22T08:29:46Z</dcterms:created>
  <dcterms:modified xsi:type="dcterms:W3CDTF">2018-11-22T07:01:19Z</dcterms:modified>
</cp:coreProperties>
</file>