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83" r:id="rId4"/>
    <p:sldId id="262" r:id="rId5"/>
    <p:sldId id="348" r:id="rId6"/>
    <p:sldId id="349" r:id="rId7"/>
    <p:sldId id="344" r:id="rId8"/>
    <p:sldId id="345" r:id="rId9"/>
    <p:sldId id="346" r:id="rId10"/>
    <p:sldId id="347" r:id="rId11"/>
    <p:sldId id="325" r:id="rId12"/>
    <p:sldId id="354" r:id="rId13"/>
    <p:sldId id="326" r:id="rId14"/>
    <p:sldId id="327" r:id="rId15"/>
    <p:sldId id="324" r:id="rId16"/>
    <p:sldId id="328" r:id="rId17"/>
    <p:sldId id="284" r:id="rId18"/>
    <p:sldId id="286" r:id="rId19"/>
    <p:sldId id="287" r:id="rId20"/>
    <p:sldId id="294" r:id="rId21"/>
    <p:sldId id="301" r:id="rId22"/>
    <p:sldId id="298" r:id="rId23"/>
    <p:sldId id="333" r:id="rId24"/>
    <p:sldId id="330" r:id="rId25"/>
    <p:sldId id="331" r:id="rId26"/>
    <p:sldId id="332" r:id="rId27"/>
    <p:sldId id="299" r:id="rId28"/>
    <p:sldId id="318" r:id="rId29"/>
    <p:sldId id="337" r:id="rId30"/>
    <p:sldId id="302" r:id="rId31"/>
    <p:sldId id="321" r:id="rId32"/>
    <p:sldId id="355" r:id="rId33"/>
    <p:sldId id="304" r:id="rId34"/>
    <p:sldId id="305" r:id="rId35"/>
    <p:sldId id="307" r:id="rId36"/>
    <p:sldId id="335" r:id="rId37"/>
    <p:sldId id="306" r:id="rId38"/>
    <p:sldId id="308" r:id="rId39"/>
    <p:sldId id="336" r:id="rId40"/>
    <p:sldId id="314" r:id="rId41"/>
    <p:sldId id="338" r:id="rId42"/>
    <p:sldId id="309" r:id="rId43"/>
    <p:sldId id="310" r:id="rId44"/>
    <p:sldId id="351" r:id="rId45"/>
    <p:sldId id="353" r:id="rId46"/>
    <p:sldId id="352" r:id="rId47"/>
    <p:sldId id="312" r:id="rId48"/>
    <p:sldId id="317" r:id="rId49"/>
    <p:sldId id="267" r:id="rId50"/>
    <p:sldId id="271" r:id="rId51"/>
    <p:sldId id="319" r:id="rId52"/>
    <p:sldId id="350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Warnings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Sheet1!$B$4:$F$4</c:f>
              <c:numCache>
                <c:formatCode>General</c:formatCode>
                <c:ptCount val="5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535552"/>
        <c:axId val="222537904"/>
      </c:lineChart>
      <c:catAx>
        <c:axId val="2225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37904"/>
        <c:crosses val="autoZero"/>
        <c:auto val="1"/>
        <c:lblAlgn val="ctr"/>
        <c:lblOffset val="100"/>
        <c:noMultiLvlLbl val="0"/>
      </c:catAx>
      <c:valAx>
        <c:axId val="22253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3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Warnings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Sheet1!$J$4:$N$4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533200"/>
        <c:axId val="222534376"/>
      </c:lineChart>
      <c:catAx>
        <c:axId val="222533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34376"/>
        <c:crosses val="autoZero"/>
        <c:auto val="1"/>
        <c:lblAlgn val="ctr"/>
        <c:lblOffset val="100"/>
        <c:noMultiLvlLbl val="0"/>
      </c:catAx>
      <c:valAx>
        <c:axId val="2225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3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DE46816-7837-4C8E-BE23-30A3ED137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6C546F6-4D03-4F50-953D-99BE3969C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12E4-62E2-4D03-AE41-A01C393EDD9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2EFC67-3443-483B-B389-D3D46996B4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D38BD6-0AC0-4CB4-BB6B-1D203934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BA22-F390-48D0-B4B2-E52DA6912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7D7-E9BF-4E2C-93A5-F606827DC27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DDCE-F704-42B8-94EC-94A73BE7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BE3D2199-458A-48EA-A477-417045FDD744}"/>
              </a:ext>
            </a:extLst>
          </p:cNvPr>
          <p:cNvSpPr/>
          <p:nvPr userDrawn="1"/>
        </p:nvSpPr>
        <p:spPr>
          <a:xfrm>
            <a:off x="3473569" y="2907101"/>
            <a:ext cx="5244861" cy="117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E4B8D247-6050-4715-BE2A-BB5F82412682}"/>
              </a:ext>
            </a:extLst>
          </p:cNvPr>
          <p:cNvSpPr/>
          <p:nvPr/>
        </p:nvSpPr>
        <p:spPr>
          <a:xfrm>
            <a:off x="640583" y="1583505"/>
            <a:ext cx="10916417" cy="14223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C4192E5D-7AE1-4CBD-B677-A68182FDFDBF}"/>
              </a:ext>
            </a:extLst>
          </p:cNvPr>
          <p:cNvSpPr/>
          <p:nvPr/>
        </p:nvSpPr>
        <p:spPr>
          <a:xfrm>
            <a:off x="7090913" y="4883519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15FA2A0B-AA91-4CA1-A5B0-0E1AA21CAAF8}"/>
              </a:ext>
            </a:extLst>
          </p:cNvPr>
          <p:cNvSpPr/>
          <p:nvPr/>
        </p:nvSpPr>
        <p:spPr>
          <a:xfrm>
            <a:off x="11461750" y="4883519"/>
            <a:ext cx="95250" cy="1422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035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04895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="" xmlns:a16="http://schemas.microsoft.com/office/drawing/2014/main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BF5A4B1-9646-4B05-AE8E-2B5AC620973E}"/>
              </a:ext>
            </a:extLst>
          </p:cNvPr>
          <p:cNvGrpSpPr/>
          <p:nvPr/>
        </p:nvGrpSpPr>
        <p:grpSpPr>
          <a:xfrm>
            <a:off x="-1" y="160220"/>
            <a:ext cx="11481109" cy="6697780"/>
            <a:chOff x="-1" y="160220"/>
            <a:chExt cx="11481109" cy="669778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50B42EC-A20A-40B0-8DCD-3B4904AA4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37" r="49048"/>
            <a:stretch/>
          </p:blipFill>
          <p:spPr>
            <a:xfrm>
              <a:off x="-1" y="4151608"/>
              <a:ext cx="6212115" cy="2706392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FAED4053-2BAE-4A31-A9A5-91888EF329A6}"/>
                </a:ext>
              </a:extLst>
            </p:cNvPr>
            <p:cNvGrpSpPr/>
            <p:nvPr/>
          </p:nvGrpSpPr>
          <p:grpSpPr>
            <a:xfrm>
              <a:off x="615836" y="1277257"/>
              <a:ext cx="5596278" cy="2151743"/>
              <a:chOff x="615836" y="1277257"/>
              <a:chExt cx="5596278" cy="2151743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81C016F7-DC98-4339-A2E3-C1D1FBCE3D60}"/>
                  </a:ext>
                </a:extLst>
              </p:cNvPr>
              <p:cNvSpPr/>
              <p:nvPr/>
            </p:nvSpPr>
            <p:spPr>
              <a:xfrm>
                <a:off x="1320800" y="1277257"/>
                <a:ext cx="4891314" cy="215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160B6C04-B12F-4272-B5F5-553C321FE412}"/>
                  </a:ext>
                </a:extLst>
              </p:cNvPr>
              <p:cNvSpPr/>
              <p:nvPr/>
            </p:nvSpPr>
            <p:spPr>
              <a:xfrm>
                <a:off x="615836" y="1277257"/>
                <a:ext cx="470014" cy="21517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76D0EE3-05E5-4EC0-A086-781C234923D4}"/>
                </a:ext>
              </a:extLst>
            </p:cNvPr>
            <p:cNvSpPr txBox="1"/>
            <p:nvPr/>
          </p:nvSpPr>
          <p:spPr>
            <a:xfrm>
              <a:off x="1154967" y="160220"/>
              <a:ext cx="4599336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60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ru-RU" sz="23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587006D-B7ED-4763-BCA1-FA071DD10499}"/>
                </a:ext>
              </a:extLst>
            </p:cNvPr>
            <p:cNvSpPr txBox="1"/>
            <p:nvPr/>
          </p:nvSpPr>
          <p:spPr>
            <a:xfrm>
              <a:off x="7428395" y="3930483"/>
              <a:ext cx="4052713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Q&amp;A</a:t>
              </a:r>
              <a:endParaRPr lang="ru-RU" sz="15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8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="" xmlns:a16="http://schemas.microsoft.com/office/drawing/2014/main" id="{F6AC732A-3303-47D6-B31D-160957E5F4E3}"/>
              </a:ext>
            </a:extLst>
          </p:cNvPr>
          <p:cNvSpPr/>
          <p:nvPr userDrawn="1"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="" xmlns:a16="http://schemas.microsoft.com/office/drawing/2014/main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E82D5B9D-72CA-4736-BE5F-3FB6A70063CE}"/>
              </a:ext>
            </a:extLst>
          </p:cNvPr>
          <p:cNvSpPr/>
          <p:nvPr userDrawn="1"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8C8FD44B-F425-4573-8CD8-2AAC78D99408}"/>
              </a:ext>
            </a:extLst>
          </p:cNvPr>
          <p:cNvSpPr/>
          <p:nvPr userDrawn="1"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BE8C58-6701-4180-B071-8761D6FB64DF}"/>
              </a:ext>
            </a:extLst>
          </p:cNvPr>
          <p:cNvSpPr txBox="1"/>
          <p:nvPr/>
        </p:nvSpPr>
        <p:spPr>
          <a:xfrm>
            <a:off x="649003" y="201861"/>
            <a:ext cx="265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3F91F2A2-2672-4870-A279-19E0F8AA382A}"/>
              </a:ext>
            </a:extLst>
          </p:cNvPr>
          <p:cNvSpPr/>
          <p:nvPr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8699" y="1061049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=""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1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="" xmlns:a16="http://schemas.microsoft.com/office/drawing/2014/main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="" xmlns:a16="http://schemas.microsoft.com/office/drawing/2014/main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4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="" xmlns:a16="http://schemas.microsoft.com/office/drawing/2014/main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="" xmlns:a16="http://schemas.microsoft.com/office/drawing/2014/main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0" r:id="rId3"/>
    <p:sldLayoutId id="2147483721" r:id="rId4"/>
    <p:sldLayoutId id="2147483716" r:id="rId5"/>
    <p:sldLayoutId id="2147483723" r:id="rId6"/>
    <p:sldLayoutId id="2147483722" r:id="rId7"/>
    <p:sldLayoutId id="2147483724" r:id="rId8"/>
    <p:sldLayoutId id="2147483718" r:id="rId9"/>
    <p:sldLayoutId id="2147483719" r:id="rId10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ribkov@viva64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Relationship Id="rId5" Type="http://schemas.openxmlformats.org/officeDocument/2006/relationships/hyperlink" Target="viva64.com" TargetMode="External"/><Relationship Id="rId4" Type="http://schemas.openxmlformats.org/officeDocument/2006/relationships/image" Target="../media/image47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Relationship Id="rId5" Type="http://schemas.openxmlformats.org/officeDocument/2006/relationships/hyperlink" Target="viva64.com" TargetMode="External"/><Relationship Id="rId4" Type="http://schemas.openxmlformats.org/officeDocument/2006/relationships/image" Target="../media/image4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C5792-527D-4E13-A72B-1106376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21"/>
            <a:ext cx="10515600" cy="713982"/>
          </a:xfrm>
        </p:spPr>
        <p:txBody>
          <a:bodyPr/>
          <a:lstStyle/>
          <a:p>
            <a:r>
              <a:rPr lang="ru-RU" sz="4400" dirty="0" smtClean="0"/>
              <a:t>Облегчаем </a:t>
            </a:r>
            <a:r>
              <a:rPr lang="ru-RU" sz="4400" dirty="0"/>
              <a:t>процесс разработки с помощью статического анализа </a:t>
            </a:r>
            <a:r>
              <a:rPr lang="ru-RU" sz="4400" dirty="0" smtClean="0"/>
              <a:t>кода:</a:t>
            </a:r>
            <a:endParaRPr lang="ru-R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4DD491-5B8A-41E6-81D2-878DE3070FC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3145547"/>
            <a:ext cx="10515600" cy="4066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Наш опыт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428FDB-FD19-42EB-B2A3-2CEB7B011DD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0" y="5345551"/>
            <a:ext cx="4262890" cy="834313"/>
          </a:xfrm>
        </p:spPr>
        <p:txBody>
          <a:bodyPr/>
          <a:lstStyle/>
          <a:p>
            <a:r>
              <a:rPr lang="ru-RU" sz="3600" b="0" dirty="0" smtClean="0"/>
              <a:t>Докладчик:</a:t>
            </a:r>
          </a:p>
          <a:p>
            <a:r>
              <a:rPr lang="ru-RU" sz="3600" b="0" dirty="0" smtClean="0"/>
              <a:t>Георгий Грибков</a:t>
            </a:r>
          </a:p>
        </p:txBody>
      </p:sp>
    </p:spTree>
    <p:extLst>
      <p:ext uri="{BB962C8B-B14F-4D97-AF65-F5344CB8AC3E}">
        <p14:creationId xmlns:p14="http://schemas.microsoft.com/office/powerpoint/2010/main" val="1388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/>
              <a:t>Объем кодовой базы растёт</a:t>
            </a:r>
          </a:p>
          <a:p>
            <a:r>
              <a:rPr lang="ru-RU" sz="3200" dirty="0" smtClean="0"/>
              <a:t>При этом плотность ошибок растет нелинейно</a:t>
            </a:r>
          </a:p>
          <a:p>
            <a:r>
              <a:rPr lang="ru-RU" sz="3200" dirty="0" smtClean="0"/>
              <a:t>Поддерживать </a:t>
            </a:r>
            <a:r>
              <a:rPr lang="ru-RU" sz="3200" dirty="0"/>
              <a:t>качество кода становится все </a:t>
            </a:r>
            <a:r>
              <a:rPr lang="ru-RU" sz="3200" dirty="0" smtClean="0"/>
              <a:t>сложнее</a:t>
            </a:r>
            <a:endParaRPr lang="en-US" sz="3200" dirty="0" smtClean="0"/>
          </a:p>
          <a:p>
            <a:r>
              <a:rPr lang="ru-RU" sz="3200" dirty="0" smtClean="0"/>
              <a:t>Некоторые ошибки превращаются в уязвимости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Цена </a:t>
            </a:r>
            <a:r>
              <a:rPr lang="ru-RU" dirty="0" smtClean="0"/>
              <a:t>исправления ошибки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67" y="1275298"/>
            <a:ext cx="8896604" cy="52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3" y="1121803"/>
            <a:ext cx="7173532" cy="5549279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Цена исправления уязвимости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4 июня 1996 </a:t>
            </a:r>
            <a:r>
              <a:rPr lang="ru-RU" sz="3200" dirty="0" smtClean="0"/>
              <a:t>года</a:t>
            </a:r>
            <a:r>
              <a:rPr lang="en-US" sz="3200" dirty="0" smtClean="0"/>
              <a:t> </a:t>
            </a:r>
            <a:r>
              <a:rPr lang="ru-RU" sz="3200" dirty="0"/>
              <a:t>европейская </a:t>
            </a:r>
            <a:r>
              <a:rPr lang="ru-RU" sz="3200" dirty="0" smtClean="0"/>
              <a:t>ракета-носитель</a:t>
            </a:r>
            <a:r>
              <a:rPr lang="en-US" sz="3200" dirty="0" smtClean="0"/>
              <a:t> </a:t>
            </a:r>
            <a:r>
              <a:rPr lang="en-GB" sz="3200" dirty="0" err="1"/>
              <a:t>Ariane</a:t>
            </a:r>
            <a:r>
              <a:rPr lang="en-GB" sz="3200" dirty="0"/>
              <a:t> </a:t>
            </a:r>
            <a:r>
              <a:rPr lang="en-GB" sz="3200" dirty="0" smtClean="0"/>
              <a:t>5</a:t>
            </a:r>
            <a:r>
              <a:rPr lang="ru-RU" sz="3200" dirty="0" smtClean="0"/>
              <a:t> превратилась в конфетти на 37 секунде полета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Пример очень дорогой ошибки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 descr="Картинки по запросу ariane 5 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5" y="2431208"/>
            <a:ext cx="11539627" cy="37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Расследование показало, что причиной аварии послужила программная ошибка (целочисленное переполнение)</a:t>
            </a:r>
          </a:p>
          <a:p>
            <a:r>
              <a:rPr lang="ru-RU" sz="3200" dirty="0" smtClean="0"/>
              <a:t>На борту ракеты были четыре спутника</a:t>
            </a:r>
          </a:p>
          <a:p>
            <a:r>
              <a:rPr lang="ru-RU" sz="3200" dirty="0" smtClean="0"/>
              <a:t>Убытки </a:t>
            </a:r>
            <a:r>
              <a:rPr lang="ru-RU" sz="3200" dirty="0"/>
              <a:t>составили </a:t>
            </a:r>
            <a:r>
              <a:rPr lang="ru-RU" sz="3200" dirty="0" smtClean="0"/>
              <a:t>370 </a:t>
            </a:r>
            <a:r>
              <a:rPr lang="ru-RU" sz="3200" dirty="0" smtClean="0"/>
              <a:t>000 </a:t>
            </a:r>
            <a:r>
              <a:rPr lang="ru-RU" sz="3200" dirty="0" smtClean="0"/>
              <a:t>000 $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Пример очень дорогой ошибки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38" y="3451537"/>
            <a:ext cx="4364350" cy="33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751245" y="1379740"/>
            <a:ext cx="10630617" cy="3854092"/>
          </a:xfrm>
        </p:spPr>
        <p:txBody>
          <a:bodyPr/>
          <a:lstStyle/>
          <a:p>
            <a:r>
              <a:rPr lang="ru-RU" sz="3600" dirty="0" smtClean="0"/>
              <a:t>Делать сразу правильно (не работает</a:t>
            </a:r>
            <a:r>
              <a:rPr lang="ru-RU" sz="3600" dirty="0"/>
              <a:t>)</a:t>
            </a:r>
          </a:p>
          <a:p>
            <a:r>
              <a:rPr lang="en-US" sz="3600" dirty="0"/>
              <a:t>Code</a:t>
            </a:r>
            <a:r>
              <a:rPr lang="ru-RU" sz="3600" dirty="0"/>
              <a:t> </a:t>
            </a:r>
            <a:r>
              <a:rPr lang="en-US" sz="3600" dirty="0" smtClean="0"/>
              <a:t>review</a:t>
            </a:r>
            <a:endParaRPr lang="ru-RU" sz="3600" dirty="0" smtClean="0"/>
          </a:p>
          <a:p>
            <a:r>
              <a:rPr lang="ru-RU" sz="3600" dirty="0" smtClean="0"/>
              <a:t>Тестирование</a:t>
            </a:r>
          </a:p>
          <a:p>
            <a:r>
              <a:rPr lang="ru-RU" sz="3600" dirty="0" smtClean="0"/>
              <a:t>… </a:t>
            </a:r>
            <a:r>
              <a:rPr lang="ru-RU" sz="3600" dirty="0" smtClean="0"/>
              <a:t>а можно ли как-нибудь еще?</a:t>
            </a:r>
          </a:p>
          <a:p>
            <a:r>
              <a:rPr lang="ru-RU" sz="3600" dirty="0" smtClean="0"/>
              <a:t>Можно! Например – автоматические средства анализа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улучшить качество кода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Статические анализаторы: код проверяется без его выполнения</a:t>
            </a:r>
            <a:endParaRPr lang="ru-RU" sz="3200" dirty="0"/>
          </a:p>
          <a:p>
            <a:r>
              <a:rPr lang="ru-RU" sz="3200" dirty="0" smtClean="0"/>
              <a:t>Динамические анализаторы: код проверяется во время его выполнения</a:t>
            </a:r>
          </a:p>
          <a:p>
            <a:endParaRPr lang="ru-RU" sz="3200" dirty="0"/>
          </a:p>
          <a:p>
            <a:r>
              <a:rPr lang="ru-RU" sz="3200" dirty="0" smtClean="0"/>
              <a:t>Обе методологии отлично дополняют друг друга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Автоматические средства анализа кода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Низкая </a:t>
            </a:r>
            <a:r>
              <a:rPr lang="ru-RU" sz="3200" dirty="0" smtClean="0"/>
              <a:t>стоимость</a:t>
            </a:r>
            <a:endParaRPr lang="ru-RU" sz="3200" dirty="0" smtClean="0"/>
          </a:p>
          <a:p>
            <a:r>
              <a:rPr lang="ru-RU" sz="3200" dirty="0" smtClean="0"/>
              <a:t>Не устает и не теряет бдительности</a:t>
            </a:r>
            <a:endParaRPr lang="en-US" sz="3200" dirty="0" smtClean="0"/>
          </a:p>
          <a:p>
            <a:r>
              <a:rPr lang="ru-RU" sz="3200" dirty="0" smtClean="0"/>
              <a:t>Помогает программистам обучаться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Достоинства статического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7" y="3620512"/>
            <a:ext cx="2923031" cy="30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Значительно быстрее, чем динамический анализ</a:t>
            </a:r>
          </a:p>
          <a:p>
            <a:r>
              <a:rPr lang="ru-RU" sz="3200" dirty="0" smtClean="0"/>
              <a:t>Крайне полезен для больших </a:t>
            </a:r>
            <a:r>
              <a:rPr lang="ru-RU" sz="3200" dirty="0" smtClean="0"/>
              <a:t>проектов</a:t>
            </a:r>
            <a:endParaRPr lang="en-US" sz="3200" dirty="0" smtClean="0"/>
          </a:p>
          <a:p>
            <a:r>
              <a:rPr lang="ru-RU" sz="3200" dirty="0" smtClean="0"/>
              <a:t>Полное покрытие кода</a:t>
            </a:r>
            <a:endParaRPr lang="ru-RU" sz="3200" dirty="0" smtClean="0"/>
          </a:p>
          <a:p>
            <a:r>
              <a:rPr lang="ru-RU" sz="3200" dirty="0" smtClean="0"/>
              <a:t>Помогает проверить </a:t>
            </a:r>
            <a:r>
              <a:rPr lang="en-US" sz="3200" dirty="0" smtClean="0"/>
              <a:t>code</a:t>
            </a:r>
            <a:r>
              <a:rPr lang="ru-RU" sz="3200" dirty="0" smtClean="0"/>
              <a:t> </a:t>
            </a:r>
            <a:r>
              <a:rPr lang="en-US" sz="3200" dirty="0" smtClean="0"/>
              <a:t>style </a:t>
            </a:r>
            <a:r>
              <a:rPr lang="ru-RU" sz="3200" dirty="0" smtClean="0"/>
              <a:t>или соответствие стандарту кодирования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Достоинства статического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7" y="3620512"/>
            <a:ext cx="2923031" cy="30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60" y="3348506"/>
            <a:ext cx="3262447" cy="33732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Имеет ложные </a:t>
            </a:r>
            <a:r>
              <a:rPr lang="ru-RU" sz="3200" dirty="0" smtClean="0"/>
              <a:t>срабатывания</a:t>
            </a:r>
          </a:p>
          <a:p>
            <a:r>
              <a:rPr lang="ru-RU" sz="3200" dirty="0" smtClean="0"/>
              <a:t>Полностью не избавляет от </a:t>
            </a:r>
            <a:r>
              <a:rPr lang="en-US" sz="3200" dirty="0" smtClean="0"/>
              <a:t>code review</a:t>
            </a:r>
            <a:endParaRPr lang="ru-RU" sz="3200" dirty="0" smtClean="0"/>
          </a:p>
          <a:p>
            <a:r>
              <a:rPr lang="ru-RU" sz="3200" dirty="0" smtClean="0"/>
              <a:t>Сложно с </a:t>
            </a:r>
            <a:r>
              <a:rPr lang="ru-RU" sz="3200" dirty="0" err="1" smtClean="0"/>
              <a:t>многопоточностью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Недостатки статического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4A05A6E-E549-4F58-BAD3-B325F5931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65" y="1242797"/>
            <a:ext cx="5944799" cy="805897"/>
          </a:xfrm>
        </p:spPr>
        <p:txBody>
          <a:bodyPr/>
          <a:lstStyle/>
          <a:p>
            <a:pPr algn="ctr"/>
            <a:r>
              <a:rPr lang="ru-RU" dirty="0" smtClean="0"/>
              <a:t>Георгий Грибков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3DF46A-F1C7-4573-8109-81F8283C4C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1765" y="1894147"/>
            <a:ext cx="6518747" cy="3767338"/>
          </a:xfrm>
        </p:spPr>
        <p:txBody>
          <a:bodyPr/>
          <a:lstStyle/>
          <a:p>
            <a:r>
              <a:rPr lang="ru-RU" sz="2800" dirty="0" smtClean="0"/>
              <a:t>Программист</a:t>
            </a:r>
            <a:r>
              <a:rPr lang="en-US" sz="2800" dirty="0" smtClean="0"/>
              <a:t> C++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один из разработчиков статического анализатора кода </a:t>
            </a:r>
            <a:r>
              <a:rPr lang="en-US" sz="2800" dirty="0" smtClean="0"/>
              <a:t>PVS-Studio</a:t>
            </a:r>
            <a:endParaRPr lang="ru-RU" sz="2800" dirty="0" smtClean="0"/>
          </a:p>
          <a:p>
            <a:r>
              <a:rPr lang="ru-RU" sz="2800" dirty="0"/>
              <a:t>Р</a:t>
            </a:r>
            <a:r>
              <a:rPr lang="ru-RU" sz="2800" dirty="0" smtClean="0"/>
              <a:t>азрабатывает набор диагностических правил, проверяющих код на соответствие стандартам</a:t>
            </a:r>
            <a:br>
              <a:rPr lang="ru-RU" sz="2800" dirty="0" smtClean="0"/>
            </a:br>
            <a:r>
              <a:rPr lang="en-US" sz="2800" dirty="0" smtClean="0"/>
              <a:t>MISRA C </a:t>
            </a:r>
            <a:r>
              <a:rPr lang="ru-RU" sz="2800" dirty="0" smtClean="0"/>
              <a:t>и </a:t>
            </a:r>
            <a:r>
              <a:rPr lang="en-US" sz="2800" dirty="0" smtClean="0"/>
              <a:t>MISRA C++</a:t>
            </a:r>
            <a:endParaRPr lang="ru-RU" sz="2800" dirty="0" smtClean="0"/>
          </a:p>
          <a:p>
            <a:r>
              <a:rPr lang="en-US" dirty="0" smtClean="0">
                <a:hlinkClick r:id="rId2"/>
              </a:rPr>
              <a:t>gribkov@viva64.com</a:t>
            </a:r>
            <a:endParaRPr lang="en-US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8" y="496408"/>
            <a:ext cx="4232610" cy="5866054"/>
          </a:xfr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3E8A63-9D5B-4083-B273-7998C56C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Современные статические анализаторы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24258" y="1239771"/>
            <a:ext cx="5207701" cy="30892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PVS-Studio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/>
              <a:t>ReSharper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/>
              <a:t>Coverity</a:t>
            </a:r>
            <a:endParaRPr lang="ru-RU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/>
              <a:t>SonarQube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/>
              <a:t>Klocwork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Clang Static Analyzer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err="1"/>
              <a:t>IntelliJ</a:t>
            </a:r>
            <a:r>
              <a:rPr lang="en-GB" sz="3600" dirty="0"/>
              <a:t> IDEA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153094" y="1239772"/>
            <a:ext cx="5171209" cy="30892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5203065" y="1239771"/>
            <a:ext cx="6131073" cy="30892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Большой список статических анализаторов:</a:t>
            </a:r>
            <a:endParaRPr lang="en-US" sz="3600" dirty="0"/>
          </a:p>
        </p:txBody>
      </p:sp>
      <p:pic>
        <p:nvPicPr>
          <p:cNvPr id="2050" name="Picture 2" descr="http://qrcoder.ru/code/?https%3A%2F%2Fru.wikipedia.org%2Fwiki%2F%25D0%25A1%25D1%2582%25D0%25B0%25D1%2582%25D0%25B8%25D1%2587%25D0%25B5%25D1%2581%25D0%25BA%25D0%25B8%25D0%25B9_%25D0%25B0%25D0%25BD%25D0%25B0%25D0%25BB%25D0%25B8%25D0%25B7_%25D0%25BA%25D0%25BE%25D0%25B4%25D0%25B0%23%25D0%2598%25D0%25BD%25D1%2581%25D1%2582%25D1%2580%25D1%2583%25D0%25BC%25D0%25B5%25D0%25BD%25D1%2582%25D1%258B_%25D1%2581%25D1%2582%25D0%25B0%25D1%2582%25D0%25B8%25D1%2587%25D0%25B5%25D1%2581%25D0%25BA%25D0%25BE%25D0%25B3%25D0%25BE_%25D0%25B0%25D0%25BD%25D0%25B0%25D0%25BB%25D0%25B8%25D0%25B7%25D0%25B0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80" y="2421711"/>
            <a:ext cx="4127678" cy="41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94" y="1048170"/>
            <a:ext cx="9884279" cy="483637"/>
          </a:xfrm>
        </p:spPr>
        <p:txBody>
          <a:bodyPr/>
          <a:lstStyle/>
          <a:p>
            <a:r>
              <a:rPr lang="ru-RU" dirty="0"/>
              <a:t>Реальный кейс: статический анализ в разработке </a:t>
            </a:r>
            <a:r>
              <a:rPr lang="en-US" dirty="0"/>
              <a:t>UE 4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Давным-давно, в далеком 2015 году...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30" name="Picture 6" descr="https://topwar.ru/uploads/posts/2019-02/1549119034_244357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96" y="1168253"/>
            <a:ext cx="8975546" cy="54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Мой коллега проверил код </a:t>
            </a:r>
            <a:r>
              <a:rPr lang="en-US" sz="3200" dirty="0" smtClean="0"/>
              <a:t>UE 4 </a:t>
            </a:r>
            <a:r>
              <a:rPr lang="ru-RU" sz="3200" dirty="0" smtClean="0"/>
              <a:t>и написал статью о найденных ошибках</a:t>
            </a:r>
          </a:p>
          <a:p>
            <a:r>
              <a:rPr lang="ru-RU" sz="3200" dirty="0" smtClean="0"/>
              <a:t>«Спасибо за статью! Мы всё-всё исправили.»</a:t>
            </a:r>
          </a:p>
          <a:p>
            <a:r>
              <a:rPr lang="ru-RU" sz="3200" dirty="0" smtClean="0"/>
              <a:t>Для нас «спасибо» оказалось мало</a:t>
            </a:r>
          </a:p>
          <a:p>
            <a:r>
              <a:rPr lang="ru-RU" sz="3200" dirty="0" smtClean="0"/>
              <a:t>Мы решили помочь </a:t>
            </a:r>
            <a:r>
              <a:rPr lang="en-US" sz="3200" dirty="0" smtClean="0"/>
              <a:t>Epic Games </a:t>
            </a:r>
            <a:r>
              <a:rPr lang="ru-RU" sz="3200" dirty="0" smtClean="0"/>
              <a:t>внедрить </a:t>
            </a:r>
            <a:r>
              <a:rPr lang="en-US" sz="3200" dirty="0" smtClean="0"/>
              <a:t>PVS-Studio </a:t>
            </a:r>
            <a:r>
              <a:rPr lang="ru-RU" sz="3200" dirty="0" smtClean="0"/>
              <a:t>в их процесс разработки</a:t>
            </a:r>
          </a:p>
          <a:p>
            <a:endParaRPr lang="ru-RU" sz="3200" dirty="0"/>
          </a:p>
          <a:p>
            <a:r>
              <a:rPr lang="ru-RU" sz="3200" dirty="0" smtClean="0"/>
              <a:t>Собственно, а что означает «внедрить»?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Давным-давно, в далеком 2015 году...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59" y="1147920"/>
            <a:ext cx="10630617" cy="3854092"/>
          </a:xfrm>
        </p:spPr>
        <p:txBody>
          <a:bodyPr/>
          <a:lstStyle/>
          <a:p>
            <a:r>
              <a:rPr lang="ru-RU" sz="3200" dirty="0" smtClean="0"/>
              <a:t>Локально на компьютерах разработчиков (плагины для </a:t>
            </a:r>
            <a:r>
              <a:rPr lang="en-US" sz="3200" dirty="0" smtClean="0"/>
              <a:t>IDE, </a:t>
            </a:r>
            <a:r>
              <a:rPr lang="ru-RU" sz="3200" dirty="0" smtClean="0"/>
              <a:t>системы мониторинга компиляции)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и где стоит проводить анализ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 descr="https://www.radiom.fr/image-920-100-16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46" y="2303025"/>
            <a:ext cx="5737041" cy="43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ÐÐ°ÑÑÐ¸Ð½ÐºÐ¸ Ð¿Ð¾ Ð·Ð°Ð¿ÑÐ¾ÑÑ logo jen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51" y="4099180"/>
            <a:ext cx="2063241" cy="2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В системах непрерывной интеграции</a:t>
            </a:r>
            <a:r>
              <a:rPr lang="en-US" sz="3200" dirty="0" smtClean="0"/>
              <a:t> (command-line </a:t>
            </a:r>
            <a:r>
              <a:rPr lang="ru-RU" sz="3200" dirty="0" smtClean="0"/>
              <a:t>утилиты, плагины для </a:t>
            </a:r>
            <a:r>
              <a:rPr lang="en-US" sz="3200" dirty="0" smtClean="0"/>
              <a:t>CI-</a:t>
            </a:r>
            <a:r>
              <a:rPr lang="ru-RU" sz="3200" dirty="0" smtClean="0"/>
              <a:t>систем, системы мониторинга)</a:t>
            </a:r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и где стоит проводить анализ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152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6" y="4216154"/>
            <a:ext cx="1825528" cy="18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Ð°ÑÑÐ¸Ð½ÐºÐ¸ Ð¿Ð¾ Ð·Ð°Ð¿ÑÐ¾ÑÑ circle 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07" y="2257968"/>
            <a:ext cx="2299330" cy="22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45" y="2684035"/>
            <a:ext cx="1447196" cy="1447196"/>
          </a:xfrm>
          <a:prstGeom prst="rect">
            <a:avLst/>
          </a:prstGeom>
        </p:spPr>
      </p:pic>
      <p:pic>
        <p:nvPicPr>
          <p:cNvPr id="4100" name="Picture 4" descr="ÐÐ°ÑÑÐ¸Ð½ÐºÐ¸ Ð¿Ð¾ Ð·Ð°Ð¿ÑÐ¾ÑÑ buddy 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50" y="2485937"/>
            <a:ext cx="1782227" cy="17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gitlab 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98" y="4294897"/>
            <a:ext cx="1815449" cy="1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appveyo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06" y="2599112"/>
            <a:ext cx="1617042" cy="16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и где стоит проводить анализ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37" y="1097441"/>
            <a:ext cx="2692931" cy="24726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4" y="1218588"/>
            <a:ext cx="2338253" cy="1943673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7" b="3818"/>
          <a:stretch/>
        </p:blipFill>
        <p:spPr>
          <a:xfrm>
            <a:off x="1732230" y="4319424"/>
            <a:ext cx="2531577" cy="2445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285127" y="1131029"/>
            <a:ext cx="1763323" cy="2145792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85" y="4151864"/>
            <a:ext cx="1778355" cy="2669310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25960" y="1868262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08900" y="2248078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8979531" y="3707735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006383">
            <a:off x="6974647" y="5762725"/>
            <a:ext cx="1533851" cy="1647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4263808" y="6021330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31096" y="2581402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509511">
            <a:off x="3820220" y="3973844"/>
            <a:ext cx="1756131" cy="1979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онверт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1" y="3737245"/>
            <a:ext cx="608381" cy="6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01" y="4345626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42667" y="1696459"/>
            <a:ext cx="9669803" cy="3467888"/>
          </a:xfrm>
        </p:spPr>
        <p:txBody>
          <a:bodyPr/>
          <a:lstStyle/>
          <a:p>
            <a:r>
              <a:rPr lang="ru-RU" sz="3200" dirty="0" smtClean="0"/>
              <a:t>С чего начать? С проверки проекта!</a:t>
            </a:r>
          </a:p>
          <a:p>
            <a:r>
              <a:rPr lang="ru-RU" sz="3200" dirty="0" smtClean="0"/>
              <a:t>Самый удобный способ: проверить проект через </a:t>
            </a:r>
            <a:r>
              <a:rPr lang="en-US" sz="3200" dirty="0" smtClean="0"/>
              <a:t>Visual Studio</a:t>
            </a:r>
            <a:endParaRPr lang="ru-RU" sz="3200" dirty="0" smtClean="0"/>
          </a:p>
          <a:p>
            <a:r>
              <a:rPr lang="ru-RU" sz="3200" dirty="0" smtClean="0"/>
              <a:t>Хорошо, что </a:t>
            </a:r>
            <a:r>
              <a:rPr lang="en-US" sz="3200" dirty="0" smtClean="0"/>
              <a:t>UE </a:t>
            </a:r>
            <a:r>
              <a:rPr lang="ru-RU" sz="3200" dirty="0" smtClean="0"/>
              <a:t>имеет набор скриптов для генерации </a:t>
            </a:r>
            <a:r>
              <a:rPr lang="en-GB" sz="3200" dirty="0" smtClean="0"/>
              <a:t>.</a:t>
            </a:r>
            <a:r>
              <a:rPr lang="en-GB" sz="3200" dirty="0" err="1" smtClean="0"/>
              <a:t>vcxproj</a:t>
            </a:r>
            <a:r>
              <a:rPr lang="ru-RU" sz="3200" dirty="0"/>
              <a:t>-</a:t>
            </a:r>
            <a:r>
              <a:rPr lang="ru-RU" sz="3200" dirty="0" smtClean="0"/>
              <a:t>файлов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Вернемся к </a:t>
            </a:r>
            <a:r>
              <a:rPr lang="en-US" dirty="0" smtClean="0"/>
              <a:t>Unreal Engine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Генерируем </a:t>
            </a:r>
            <a:r>
              <a:rPr lang="ru-RU" sz="3200" dirty="0"/>
              <a:t>проектные файлы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Собираем </a:t>
            </a:r>
            <a:r>
              <a:rPr lang="ru-RU" sz="3200" dirty="0" smtClean="0"/>
              <a:t>проект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Запускаем </a:t>
            </a:r>
            <a:r>
              <a:rPr lang="ru-RU" sz="3200" dirty="0"/>
              <a:t>анализ</a:t>
            </a:r>
            <a:r>
              <a:rPr lang="en-US" sz="3200" dirty="0"/>
              <a:t> </a:t>
            </a:r>
            <a:r>
              <a:rPr lang="ru-RU" sz="3200" dirty="0"/>
              <a:t>из </a:t>
            </a:r>
            <a:r>
              <a:rPr lang="en-US" sz="3200" dirty="0"/>
              <a:t>Visual Studio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?????</a:t>
            </a:r>
            <a:r>
              <a:rPr lang="en-US" sz="3200" dirty="0"/>
              <a:t>?</a:t>
            </a:r>
            <a:r>
              <a:rPr lang="ru-RU" sz="3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Первая попытка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5853" y="1942944"/>
            <a:ext cx="2237695" cy="44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Генерируем проектные файлы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Собираем </a:t>
            </a:r>
            <a:r>
              <a:rPr lang="ru-RU" sz="3200" dirty="0" smtClean="0"/>
              <a:t>проект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Запускаем анализ</a:t>
            </a:r>
            <a:r>
              <a:rPr lang="en-US" sz="3200" dirty="0"/>
              <a:t> </a:t>
            </a:r>
            <a:r>
              <a:rPr lang="ru-RU" sz="3200" dirty="0"/>
              <a:t>из </a:t>
            </a:r>
            <a:r>
              <a:rPr lang="en-US" sz="3200" dirty="0"/>
              <a:t>Visual Studio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?????</a:t>
            </a:r>
            <a:r>
              <a:rPr lang="en-US" sz="3200" dirty="0"/>
              <a:t>?</a:t>
            </a:r>
            <a:r>
              <a:rPr lang="ru-RU" sz="3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EPIC </a:t>
            </a:r>
            <a:r>
              <a:rPr lang="en-US" sz="3200" b="1" strike="sngStrike" dirty="0" smtClean="0">
                <a:solidFill>
                  <a:srgbClr val="FF0000"/>
                </a:solidFill>
              </a:rPr>
              <a:t>GAMES</a:t>
            </a:r>
            <a:r>
              <a:rPr lang="en-US" sz="3200" b="1" dirty="0" smtClean="0">
                <a:solidFill>
                  <a:srgbClr val="FF0000"/>
                </a:solidFill>
              </a:rPr>
              <a:t> FAIL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Первая попытка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5024" y="2482303"/>
            <a:ext cx="2417162" cy="39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850" y="3011834"/>
            <a:ext cx="3537556" cy="353755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714590"/>
            <a:ext cx="10630617" cy="38540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Статический анализ: что это и зачем он </a:t>
            </a:r>
            <a:r>
              <a:rPr lang="ru-RU" sz="3200" dirty="0" smtClean="0"/>
              <a:t>нужен?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Реальный кейс: статический анализ в разработке </a:t>
            </a:r>
            <a:r>
              <a:rPr lang="en-US" sz="3200" dirty="0" smtClean="0"/>
              <a:t>UE 4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Советы по внедрению в ваш проект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endParaRPr lang="ru-RU" sz="3200" dirty="0" smtClean="0"/>
          </a:p>
          <a:p>
            <a:endParaRPr lang="ru-RU" dirty="0" smtClean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503357"/>
            <a:ext cx="10630617" cy="3854092"/>
          </a:xfrm>
        </p:spPr>
        <p:txBody>
          <a:bodyPr/>
          <a:lstStyle/>
          <a:p>
            <a:r>
              <a:rPr lang="ru-RU" sz="3200" dirty="0" smtClean="0"/>
              <a:t>Сгенерированные проектные файлы – лишь обёртка</a:t>
            </a:r>
          </a:p>
          <a:p>
            <a:r>
              <a:rPr lang="ru-RU" sz="3200" dirty="0" smtClean="0"/>
              <a:t>Эти обёртки вызывают </a:t>
            </a:r>
            <a:r>
              <a:rPr lang="en-US" sz="3200" dirty="0" smtClean="0"/>
              <a:t>Unreal</a:t>
            </a:r>
            <a:r>
              <a:rPr lang="ru-RU" sz="3200" dirty="0" smtClean="0"/>
              <a:t> </a:t>
            </a:r>
            <a:r>
              <a:rPr lang="en-US" sz="3200" dirty="0" smtClean="0"/>
              <a:t>Build Tool</a:t>
            </a:r>
          </a:p>
          <a:p>
            <a:r>
              <a:rPr lang="ru-RU" sz="3200" dirty="0" smtClean="0"/>
              <a:t>Поэтому анализатор не может получить необходимые данные</a:t>
            </a:r>
          </a:p>
          <a:p>
            <a:endParaRPr lang="ru-RU" sz="3200" dirty="0" smtClean="0"/>
          </a:p>
          <a:p>
            <a:r>
              <a:rPr lang="ru-RU" sz="3200" dirty="0" smtClean="0"/>
              <a:t>Вывод: необходимо отлавливать непосредственно </a:t>
            </a:r>
            <a:r>
              <a:rPr lang="ru-RU" sz="3200" dirty="0" smtClean="0"/>
              <a:t>вызовы компилятора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устроена сборка </a:t>
            </a:r>
            <a:r>
              <a:rPr lang="en-US" dirty="0" smtClean="0"/>
              <a:t>Unreal Engine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62438" y="1480104"/>
            <a:ext cx="6958069" cy="39005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Перед сборкой запускаем утилиту мониторинга компиляции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Утилита собирает все необходимые данные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Сразу после окончания сборки запускается анализ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???????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Вторая попытка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1915" y="1942944"/>
            <a:ext cx="2237695" cy="44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000" y="1942944"/>
            <a:ext cx="2511610" cy="449776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62438" y="1480104"/>
            <a:ext cx="6958069" cy="39005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Перед сборкой запускаем утилиту мониторинга компиляции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Утилита собирает все необходимые данные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Сразу после окончания сборки запускается анализ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???????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EPIC WIN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!!!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Вторая попытка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58" y="1238062"/>
            <a:ext cx="10630617" cy="3854092"/>
          </a:xfrm>
        </p:spPr>
        <p:txBody>
          <a:bodyPr/>
          <a:lstStyle/>
          <a:p>
            <a:r>
              <a:rPr lang="ru-RU" sz="3200" dirty="0" smtClean="0"/>
              <a:t>1192 предупреждения наивысшего уровня</a:t>
            </a:r>
            <a:r>
              <a:rPr lang="en-US" sz="3200" dirty="0" smtClean="0"/>
              <a:t> (Level 1)</a:t>
            </a:r>
          </a:p>
          <a:p>
            <a:r>
              <a:rPr lang="en-US" sz="3200" dirty="0" smtClean="0"/>
              <a:t>629 </a:t>
            </a:r>
            <a:r>
              <a:rPr lang="ru-RU" sz="3200" dirty="0" smtClean="0"/>
              <a:t>предупреждения второго уровня (</a:t>
            </a:r>
            <a:r>
              <a:rPr lang="en-US" sz="3200" dirty="0" smtClean="0"/>
              <a:t>Level 2)</a:t>
            </a:r>
          </a:p>
          <a:p>
            <a:r>
              <a:rPr lang="ru-RU" sz="3200" dirty="0" smtClean="0"/>
              <a:t>Суммарно 1821 предупреждения (без</a:t>
            </a:r>
            <a:r>
              <a:rPr lang="en-US" sz="3200" dirty="0" smtClean="0"/>
              <a:t> Level 3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Результаты анализа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40" y="3165108"/>
            <a:ext cx="4038855" cy="33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405497"/>
            <a:ext cx="10630617" cy="3854092"/>
          </a:xfrm>
        </p:spPr>
        <p:txBody>
          <a:bodyPr/>
          <a:lstStyle/>
          <a:p>
            <a:r>
              <a:rPr lang="ru-RU" sz="3200" dirty="0" smtClean="0"/>
              <a:t>Интуитивный вариант: сесть и разгребать, пока предупреждений не станет ноль</a:t>
            </a:r>
          </a:p>
          <a:p>
            <a:r>
              <a:rPr lang="ru-RU" sz="3200" dirty="0" smtClean="0"/>
              <a:t>Более правильный вариант: исправлять ошибки постепенно</a:t>
            </a:r>
          </a:p>
          <a:p>
            <a:endParaRPr lang="ru-RU" sz="3200" dirty="0"/>
          </a:p>
          <a:p>
            <a:r>
              <a:rPr lang="ru-RU" sz="3200" dirty="0" smtClean="0"/>
              <a:t>Тем не менее, разработчики </a:t>
            </a:r>
            <a:r>
              <a:rPr lang="en-US" sz="3200" dirty="0" smtClean="0"/>
              <a:t>UE</a:t>
            </a:r>
            <a:r>
              <a:rPr lang="ru-RU" sz="3200" dirty="0" smtClean="0"/>
              <a:t> хотели, чтобы все ошибки были исправлены, поэтому передали их исправление нам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поступать со срабатываниями?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Ночью на сервере собиралась последняя ревизия </a:t>
            </a:r>
            <a:r>
              <a:rPr lang="en-US" sz="3200" dirty="0" smtClean="0"/>
              <a:t>UE 4</a:t>
            </a:r>
          </a:p>
          <a:p>
            <a:r>
              <a:rPr lang="ru-RU" sz="3200" dirty="0" smtClean="0"/>
              <a:t>При каждой сборке запускался мониторинг (спасибо </a:t>
            </a:r>
            <a:r>
              <a:rPr lang="en-US" sz="3200" dirty="0" smtClean="0"/>
              <a:t>command-line </a:t>
            </a:r>
            <a:r>
              <a:rPr lang="ru-RU" sz="3200" dirty="0" smtClean="0"/>
              <a:t>утилите)</a:t>
            </a:r>
          </a:p>
          <a:p>
            <a:r>
              <a:rPr lang="ru-RU" sz="3200" dirty="0" smtClean="0"/>
              <a:t>С утра наши ребята получали свежий отчет об ошибках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Дополнительный плюс: мы имели возможность сразу проверить сборку (а не отвалилось ли чего?)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мы исправляли ошибки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График количества ошибок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92442798"/>
              </p:ext>
            </p:extLst>
          </p:nvPr>
        </p:nvGraphicFramePr>
        <p:xfrm>
          <a:off x="814031" y="2105830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70912951"/>
              </p:ext>
            </p:extLst>
          </p:nvPr>
        </p:nvGraphicFramePr>
        <p:xfrm>
          <a:off x="6146443" y="2105830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1152" y="1650196"/>
            <a:ext cx="5157787" cy="526333"/>
          </a:xfrm>
        </p:spPr>
        <p:txBody>
          <a:bodyPr/>
          <a:lstStyle/>
          <a:p>
            <a:r>
              <a:rPr lang="ru-RU" sz="3200" dirty="0" smtClean="0"/>
              <a:t>Ожидание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6133564" y="1650196"/>
            <a:ext cx="5157787" cy="5263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9817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Прогресс по исправлениям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 txBox="1">
            <a:spLocks/>
          </p:cNvSpPr>
          <p:nvPr/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2" descr="https://habrastorage.org/getpro/habr/post_images/1e4/0a5/028/1e40a5028e11e4a2c389dc013f048e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73" y="1196339"/>
            <a:ext cx="402907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habrastorage.org/getpro/habr/post_images/d03/7a4/7a0/d037a47a0e177c4184198a096bc52d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49" y="2255365"/>
            <a:ext cx="5937653" cy="32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А теперь – регулярное использование анализатора</a:t>
            </a:r>
          </a:p>
          <a:p>
            <a:r>
              <a:rPr lang="ru-RU" sz="3200" dirty="0" smtClean="0"/>
              <a:t>Ведь все ошибки могли быть исправлены в момент их появления</a:t>
            </a:r>
          </a:p>
          <a:p>
            <a:r>
              <a:rPr lang="ru-RU" sz="3200" dirty="0" smtClean="0"/>
              <a:t>Пример: после исправления ошибок мы обнаружили еще два свежих предупреждения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Ошибки исправлены. Что теперь?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100" name="Picture 4" descr="https://habrastorage.org/getpro/habr/post_images/049/076/522/0490765228a10a7b1e6814c8f2ced7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70" y="4047393"/>
            <a:ext cx="4114852" cy="27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738367" y="1173678"/>
            <a:ext cx="10630617" cy="3854092"/>
          </a:xfrm>
        </p:spPr>
        <p:txBody>
          <a:bodyPr/>
          <a:lstStyle/>
          <a:p>
            <a:r>
              <a:rPr lang="ru-RU" sz="3200" dirty="0" smtClean="0"/>
              <a:t>Разработчики из </a:t>
            </a:r>
            <a:r>
              <a:rPr lang="en-US" sz="3200" dirty="0" smtClean="0"/>
              <a:t>Epic Games </a:t>
            </a:r>
            <a:r>
              <a:rPr lang="ru-RU" sz="3200" dirty="0" smtClean="0"/>
              <a:t>остались довольны</a:t>
            </a:r>
            <a:endParaRPr lang="ru-RU" sz="3200" dirty="0"/>
          </a:p>
          <a:p>
            <a:r>
              <a:rPr lang="ru-RU" sz="3200" dirty="0" smtClean="0"/>
              <a:t>Они поступили как мы: настроили анализ на компьютерах разработчиков и на сборочном сервере</a:t>
            </a:r>
          </a:p>
          <a:p>
            <a:r>
              <a:rPr lang="ru-RU" sz="3200" dirty="0" smtClean="0"/>
              <a:t>Теперь они вовремя получают уведомления об ошибках</a:t>
            </a:r>
          </a:p>
          <a:p>
            <a:r>
              <a:rPr lang="ru-RU" sz="3200" dirty="0" smtClean="0"/>
              <a:t>Ну а мы… а мы написали про это еще одну статью :)</a:t>
            </a:r>
          </a:p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то получилось в итоге?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784" y="4314423"/>
            <a:ext cx="7209569" cy="22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730" y="1048170"/>
            <a:ext cx="9884279" cy="483637"/>
          </a:xfrm>
        </p:spPr>
        <p:txBody>
          <a:bodyPr/>
          <a:lstStyle/>
          <a:p>
            <a:r>
              <a:rPr lang="ru-RU" dirty="0"/>
              <a:t>Статический анализ</a:t>
            </a:r>
            <a:r>
              <a:rPr lang="ru-RU" dirty="0" smtClean="0"/>
              <a:t>: что это и зачем он нужен?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Советы по интеграции в ваш проект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Попробуйте! Вам </a:t>
            </a:r>
            <a:r>
              <a:rPr lang="ru-RU" sz="3200" dirty="0" smtClean="0"/>
              <a:t>понравится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Лучше один раз попробовать, чем сто раз услышать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начала – попробуйте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194" name="Picture 2" descr="Картинки по запросу mah b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15" y="2573218"/>
            <a:ext cx="5177307" cy="39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8367" y="1503357"/>
            <a:ext cx="10630617" cy="3854092"/>
          </a:xfrm>
        </p:spPr>
        <p:txBody>
          <a:bodyPr/>
          <a:lstStyle/>
          <a:p>
            <a:r>
              <a:rPr lang="ru-RU" sz="3200" dirty="0" smtClean="0"/>
              <a:t>Исправлять все ошибки сразу – сложно.</a:t>
            </a:r>
          </a:p>
          <a:p>
            <a:r>
              <a:rPr lang="ru-RU" sz="3200" dirty="0"/>
              <a:t>К</a:t>
            </a:r>
            <a:r>
              <a:rPr lang="ru-RU" sz="3200" dirty="0" smtClean="0"/>
              <a:t>ак же тогда замечать новые срабатывания?</a:t>
            </a:r>
          </a:p>
          <a:p>
            <a:r>
              <a:rPr lang="ru-RU" sz="3200" dirty="0" smtClean="0"/>
              <a:t>Мы предлагаем решение: </a:t>
            </a:r>
            <a:r>
              <a:rPr lang="en-US" sz="3200" dirty="0" smtClean="0"/>
              <a:t>suppress-</a:t>
            </a:r>
            <a:r>
              <a:rPr lang="ru-RU" sz="3200" dirty="0" smtClean="0"/>
              <a:t>базы</a:t>
            </a:r>
          </a:p>
          <a:p>
            <a:r>
              <a:rPr lang="en-US" sz="3200" dirty="0"/>
              <a:t>Suppress-</a:t>
            </a:r>
            <a:r>
              <a:rPr lang="ru-RU" sz="3200" dirty="0"/>
              <a:t>базы – это механизм </a:t>
            </a:r>
            <a:r>
              <a:rPr lang="ru-RU" sz="3200" dirty="0" smtClean="0"/>
              <a:t>массового подавления </a:t>
            </a:r>
            <a:r>
              <a:rPr lang="ru-RU" sz="3200" dirty="0"/>
              <a:t>сообщений </a:t>
            </a:r>
            <a:r>
              <a:rPr lang="ru-RU" sz="3200" dirty="0" smtClean="0"/>
              <a:t>анализатора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Стоит ли править все ошибки сразу?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 smtClean="0"/>
              <a:t>Прячем старые ошибки – работаем в привычном темпе</a:t>
            </a:r>
          </a:p>
          <a:p>
            <a:r>
              <a:rPr lang="ru-RU" sz="3200" dirty="0" smtClean="0"/>
              <a:t>С этого момента видим только новые </a:t>
            </a:r>
            <a:r>
              <a:rPr lang="ru-RU" sz="3200" dirty="0" smtClean="0"/>
              <a:t>предупреждения</a:t>
            </a:r>
            <a:endParaRPr lang="en-US" sz="3200" dirty="0"/>
          </a:p>
          <a:p>
            <a:r>
              <a:rPr lang="ru-RU" sz="3200" dirty="0"/>
              <a:t>Получаем пользу от анализатора СРАЗУ</a:t>
            </a:r>
          </a:p>
          <a:p>
            <a:endParaRPr lang="ru-RU" sz="3200" dirty="0" smtClean="0"/>
          </a:p>
          <a:p>
            <a:r>
              <a:rPr lang="ru-RU" sz="3200" dirty="0" smtClean="0"/>
              <a:t>Спрятанные ошибки не забываем! Возвращаемся и потихоньку правим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работать с </a:t>
            </a:r>
            <a:r>
              <a:rPr lang="en-US" dirty="0" smtClean="0"/>
              <a:t>suppress-</a:t>
            </a:r>
            <a:r>
              <a:rPr lang="ru-RU" dirty="0" smtClean="0"/>
              <a:t>базой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738367" y="1160800"/>
            <a:ext cx="10630617" cy="3854092"/>
          </a:xfrm>
        </p:spPr>
        <p:txBody>
          <a:bodyPr/>
          <a:lstStyle/>
          <a:p>
            <a:r>
              <a:rPr lang="ru-RU" sz="2800" dirty="0" smtClean="0"/>
              <a:t>Очень удобный вариант: метод храповика </a:t>
            </a:r>
            <a:r>
              <a:rPr lang="en-GB" sz="2800" dirty="0"/>
              <a:t>(«ratcheting»)</a:t>
            </a:r>
            <a:endParaRPr lang="ru-RU" sz="2800" dirty="0" smtClean="0"/>
          </a:p>
          <a:p>
            <a:r>
              <a:rPr lang="ru-RU" sz="2800" dirty="0" smtClean="0"/>
              <a:t>Количество ошибок в базе закладывается в систему контроля версий</a:t>
            </a:r>
          </a:p>
          <a:p>
            <a:r>
              <a:rPr lang="ru-RU" sz="2800" dirty="0" smtClean="0"/>
              <a:t>Допускаются только те изменения, которые не увеличивают общее количество предупреждений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работать с </a:t>
            </a:r>
            <a:r>
              <a:rPr lang="en-US" dirty="0" smtClean="0"/>
              <a:t>suppress-</a:t>
            </a:r>
            <a:r>
              <a:rPr lang="ru-RU" dirty="0" smtClean="0"/>
              <a:t>базой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098" name="Picture 2" descr="Картинки по запросу пономарев храпов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69" y="3672223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работать с </a:t>
            </a:r>
            <a:r>
              <a:rPr lang="en-US" dirty="0" smtClean="0"/>
              <a:t>suppress-</a:t>
            </a:r>
            <a:r>
              <a:rPr lang="ru-RU" dirty="0" smtClean="0"/>
              <a:t>базой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170" name="Picture 2" descr="https://habrastorage.org/webt/ye/wa/u5/yewau5w494aa0vpkaevdydizoqm.pn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92" y="1263470"/>
            <a:ext cx="7219153" cy="54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640466" y="1263831"/>
            <a:ext cx="10630617" cy="3854092"/>
          </a:xfrm>
        </p:spPr>
        <p:txBody>
          <a:bodyPr/>
          <a:lstStyle/>
          <a:p>
            <a:r>
              <a:rPr lang="ru-RU" sz="2800" dirty="0"/>
              <a:t>Иван </a:t>
            </a:r>
            <a:r>
              <a:rPr lang="ru-RU" sz="2800" dirty="0" err="1"/>
              <a:t>Пономарёв</a:t>
            </a:r>
            <a:r>
              <a:rPr lang="ru-RU" sz="2800" dirty="0"/>
              <a:t> — Непрерывный статический анализ кода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Полезный доклад по теме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146" name="Picture 2" descr="http://qrcoder.ru/code/?https%3A%2F%2Fwww.youtube.com%2Fwatch%3Fv%3D_Wv-PvZeRlI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75" y="2253406"/>
            <a:ext cx="3401297" cy="34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68" y="1980611"/>
            <a:ext cx="7497707" cy="4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748056"/>
            <a:ext cx="9299171" cy="3854092"/>
          </a:xfrm>
        </p:spPr>
        <p:txBody>
          <a:bodyPr/>
          <a:lstStyle/>
          <a:p>
            <a:r>
              <a:rPr lang="ru-RU" sz="3600" dirty="0" smtClean="0"/>
              <a:t>Максимальная польза от статического анализа достигается только при регулярном использовании!</a:t>
            </a:r>
            <a:endParaRPr lang="ru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Главное – регулярность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8712" y="2447328"/>
            <a:ext cx="3025960" cy="44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dirty="0" smtClean="0"/>
              <a:t>Конечно стоит! Статический анализ – не панацея от всех ошибок</a:t>
            </a:r>
          </a:p>
          <a:p>
            <a:r>
              <a:rPr lang="ru-RU" sz="2800" dirty="0" smtClean="0"/>
              <a:t>Статический анализ – это ответ на вопрос «а как ЕЩЕ можно повысить качество кода?»</a:t>
            </a:r>
          </a:p>
          <a:p>
            <a:r>
              <a:rPr lang="ru-RU" sz="2800" dirty="0" smtClean="0"/>
              <a:t>Пример классного сочетания: статический + динамический анализ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Стоит ли использовать другие методологии?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2" descr="ÐÐ°ÑÑÐ¸Ð½ÐºÐ¸ Ð¿Ð¾ Ð·Ð°Ð¿ÑÐ¾ÑÑ Ð´Ð¸Ð½Ð°Ð¼Ð¸ÑÐµÑÐºÐ¸Ð¹ Ð¸ ÑÑÐ°ÑÐ¸ÑÐµÑÐºÐ¸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46" y="3358301"/>
            <a:ext cx="4605646" cy="30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 smtClean="0"/>
              <a:t>Объем кодовой базы </a:t>
            </a:r>
            <a:r>
              <a:rPr lang="ru-RU" sz="3200" dirty="0" smtClean="0"/>
              <a:t>растёт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6133" y="1661374"/>
            <a:ext cx="5345627" cy="55271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1144" y="1538522"/>
            <a:ext cx="10630617" cy="3854092"/>
          </a:xfrm>
        </p:spPr>
        <p:txBody>
          <a:bodyPr/>
          <a:lstStyle/>
          <a:p>
            <a:r>
              <a:rPr lang="ru-RU" sz="3200" dirty="0" smtClean="0"/>
              <a:t>Польза статического анализа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рактический кейс: </a:t>
            </a:r>
            <a:r>
              <a:rPr lang="en-US" sz="3200" dirty="0" smtClean="0"/>
              <a:t>UE 4</a:t>
            </a:r>
          </a:p>
          <a:p>
            <a:r>
              <a:rPr lang="ru-RU" sz="3200" dirty="0" smtClean="0"/>
              <a:t>Как выжать максимум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Подведем </a:t>
            </a:r>
            <a:r>
              <a:rPr lang="ru-RU" dirty="0" smtClean="0"/>
              <a:t>итоги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rcoder.ru/code/?https%3A%2F%2Fwww.viva64.com%2Fru%2Fpvs-studio-download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6" y="2130831"/>
            <a:ext cx="3697511" cy="36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viva64.com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97" y="1929586"/>
            <a:ext cx="4069134" cy="40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habr.com%2Fru%2Fcompany%2Fpvs-studio%2F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10" y="2099248"/>
            <a:ext cx="3777228" cy="377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309559" y="1566558"/>
            <a:ext cx="3691965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сайт: </a:t>
            </a:r>
            <a:r>
              <a:rPr lang="en-US" dirty="0" smtClean="0">
                <a:hlinkClick r:id="rId5" action="ppaction://hlinkfile"/>
              </a:rPr>
              <a:t>viva64.com</a:t>
            </a:r>
            <a:endParaRPr lang="en-US" dirty="0" smtClean="0"/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57795" y="1536693"/>
            <a:ext cx="3620586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</a:t>
            </a:r>
            <a:r>
              <a:rPr lang="ru-RU" dirty="0" smtClean="0"/>
              <a:t>опробовать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PVS-Studio</a:t>
            </a:r>
            <a:r>
              <a:rPr lang="ru-RU" dirty="0" smtClean="0"/>
              <a:t>: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8336327" y="1566558"/>
            <a:ext cx="3691965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блог на </a:t>
            </a:r>
            <a:r>
              <a:rPr lang="ru-RU" dirty="0" err="1" smtClean="0"/>
              <a:t>Хабре</a:t>
            </a:r>
            <a:r>
              <a:rPr lang="ru-RU" dirty="0" smtClean="0"/>
              <a:t>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4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rcoder.ru/code/?https%3A%2F%2Fwww.viva64.com%2Fru%2Fpvs-studio-download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6" y="2130831"/>
            <a:ext cx="3697511" cy="36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viva64.com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97" y="1929586"/>
            <a:ext cx="4069134" cy="40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habr.com%2Fru%2Fcompany%2Fpvs-studio%2F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10" y="2099248"/>
            <a:ext cx="3777228" cy="377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309559" y="1566558"/>
            <a:ext cx="3691965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сайт: </a:t>
            </a:r>
            <a:r>
              <a:rPr lang="en-US" dirty="0" smtClean="0">
                <a:hlinkClick r:id="rId5" action="ppaction://hlinkfile"/>
              </a:rPr>
              <a:t>viva64.com</a:t>
            </a:r>
            <a:endParaRPr lang="en-US" dirty="0" smtClean="0"/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57795" y="1536693"/>
            <a:ext cx="3620586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</a:t>
            </a:r>
            <a:r>
              <a:rPr lang="ru-RU" dirty="0" smtClean="0"/>
              <a:t>опробовать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PVS-Studio</a:t>
            </a:r>
            <a:r>
              <a:rPr lang="ru-RU" dirty="0" smtClean="0"/>
              <a:t>: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8336327" y="1566558"/>
            <a:ext cx="3691965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блог на </a:t>
            </a:r>
            <a:r>
              <a:rPr lang="ru-RU" dirty="0" err="1" smtClean="0"/>
              <a:t>Хабре</a:t>
            </a:r>
            <a:r>
              <a:rPr lang="ru-RU" dirty="0" smtClean="0"/>
              <a:t>:</a:t>
            </a:r>
            <a:endParaRPr lang="en-US" dirty="0" smtClean="0"/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4442" y="5740186"/>
            <a:ext cx="10630617" cy="894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Ответы на вопросы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 smtClean="0"/>
              <a:t>Объем кодовой базы </a:t>
            </a:r>
            <a:r>
              <a:rPr lang="ru-RU" sz="3200" dirty="0" smtClean="0"/>
              <a:t>растёт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706768" y="2341921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dirty="0" smtClean="0">
                <a:cs typeface="Arial" panose="020B0604020202020204" pitchFamily="34" charset="0"/>
              </a:rPr>
              <a:t>Ядро </a:t>
            </a:r>
            <a:r>
              <a:rPr lang="en-US" altLang="ru-RU" sz="3200" dirty="0" smtClean="0">
                <a:cs typeface="Arial" panose="020B0604020202020204" pitchFamily="34" charset="0"/>
              </a:rPr>
              <a:t>Linux 1.0.0</a:t>
            </a:r>
            <a:r>
              <a:rPr lang="ru-RU" altLang="ru-RU" sz="3200" dirty="0" smtClean="0">
                <a:cs typeface="Arial" panose="020B0604020202020204" pitchFamily="34" charset="0"/>
              </a:rPr>
              <a:t>  </a:t>
            </a:r>
            <a:r>
              <a:rPr lang="en-US" altLang="ru-RU" sz="3200" dirty="0" smtClean="0">
                <a:cs typeface="Arial" panose="020B0604020202020204" pitchFamily="34" charset="0"/>
              </a:rPr>
              <a:t>:     </a:t>
            </a:r>
            <a:r>
              <a:rPr lang="ru-RU" altLang="ru-RU" sz="3200" dirty="0" smtClean="0">
                <a:cs typeface="Arial" panose="020B0604020202020204" pitchFamily="34" charset="0"/>
              </a:rPr>
              <a:t> </a:t>
            </a:r>
            <a:r>
              <a:rPr lang="en-US" altLang="ru-RU" sz="3200" dirty="0" smtClean="0"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cs typeface="Arial" panose="020B0604020202020204" pitchFamily="34" charset="0"/>
              </a:rPr>
              <a:t>176 250 </a:t>
            </a:r>
            <a:r>
              <a:rPr lang="ru-RU" altLang="ru-RU" sz="3200" dirty="0" smtClean="0">
                <a:cs typeface="Arial" panose="020B0604020202020204" pitchFamily="34" charset="0"/>
              </a:rPr>
              <a:t>строк кода</a:t>
            </a:r>
          </a:p>
          <a:p>
            <a:r>
              <a:rPr lang="ru-RU" altLang="ru-RU" sz="3200" dirty="0" smtClean="0">
                <a:cs typeface="Arial" panose="020B0604020202020204" pitchFamily="34" charset="0"/>
              </a:rPr>
              <a:t>Ядро </a:t>
            </a:r>
            <a:r>
              <a:rPr lang="en-US" altLang="ru-RU" sz="3200" dirty="0" smtClean="0">
                <a:cs typeface="Arial" panose="020B0604020202020204" pitchFamily="34" charset="0"/>
              </a:rPr>
              <a:t>Linux 4.11.7:  </a:t>
            </a:r>
            <a:r>
              <a:rPr lang="ru-RU" altLang="ru-RU" sz="3200" b="1" dirty="0" smtClean="0">
                <a:cs typeface="Arial" panose="020B0604020202020204" pitchFamily="34" charset="0"/>
              </a:rPr>
              <a:t>18 373 471</a:t>
            </a:r>
            <a:r>
              <a:rPr lang="en-US" altLang="ru-RU" sz="3200" b="1" dirty="0" smtClean="0"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cs typeface="Arial" panose="020B0604020202020204" pitchFamily="34" charset="0"/>
              </a:rPr>
              <a:t>строк кода</a:t>
            </a:r>
          </a:p>
          <a:p>
            <a:endParaRPr lang="ru-RU" altLang="ru-RU" sz="3200" dirty="0" smtClean="0">
              <a:cs typeface="Arial" panose="020B0604020202020204" pitchFamily="34" charset="0"/>
            </a:endParaRPr>
          </a:p>
          <a:p>
            <a:r>
              <a:rPr lang="en-US" altLang="ru-RU" sz="3200" dirty="0" smtClean="0">
                <a:cs typeface="Arial" panose="020B0604020202020204" pitchFamily="34" charset="0"/>
              </a:rPr>
              <a:t>Photoshop 1.0 </a:t>
            </a:r>
            <a:r>
              <a:rPr lang="ru-RU" altLang="ru-RU" sz="3200" dirty="0" smtClean="0">
                <a:cs typeface="Arial" panose="020B0604020202020204" pitchFamily="34" charset="0"/>
              </a:rPr>
              <a:t>   </a:t>
            </a:r>
            <a:r>
              <a:rPr lang="en-US" altLang="ru-RU" sz="3200" dirty="0" smtClean="0">
                <a:cs typeface="Arial" panose="020B0604020202020204" pitchFamily="34" charset="0"/>
              </a:rPr>
              <a:t>:       </a:t>
            </a:r>
            <a:r>
              <a:rPr lang="en-US" altLang="ru-RU" sz="3200" b="1" dirty="0" smtClean="0">
                <a:cs typeface="Arial" panose="020B0604020202020204" pitchFamily="34" charset="0"/>
              </a:rPr>
              <a:t>128 000 </a:t>
            </a:r>
            <a:r>
              <a:rPr lang="ru-RU" altLang="ru-RU" sz="3200" dirty="0" smtClean="0">
                <a:cs typeface="Arial" panose="020B0604020202020204" pitchFamily="34" charset="0"/>
              </a:rPr>
              <a:t>строк кода</a:t>
            </a:r>
            <a:endParaRPr lang="en-US" altLang="ru-RU" sz="3200" dirty="0" smtClean="0">
              <a:cs typeface="Arial" panose="020B0604020202020204" pitchFamily="34" charset="0"/>
            </a:endParaRPr>
          </a:p>
          <a:p>
            <a:r>
              <a:rPr lang="en-US" altLang="ru-RU" sz="3200" dirty="0" smtClean="0">
                <a:cs typeface="Arial" panose="020B0604020202020204" pitchFamily="34" charset="0"/>
              </a:rPr>
              <a:t>Photoshop CS 6 :  </a:t>
            </a:r>
            <a:r>
              <a:rPr lang="en-US" altLang="ru-RU" sz="3200" b="1" dirty="0" smtClean="0">
                <a:cs typeface="Arial" panose="020B0604020202020204" pitchFamily="34" charset="0"/>
              </a:rPr>
              <a:t>10 000 000 </a:t>
            </a:r>
            <a:r>
              <a:rPr lang="ru-RU" altLang="ru-RU" sz="3200" dirty="0" smtClean="0">
                <a:cs typeface="Arial" panose="020B0604020202020204" pitchFamily="34" charset="0"/>
              </a:rPr>
              <a:t>строк кода</a:t>
            </a:r>
            <a:endParaRPr lang="ru-RU" altLang="ru-RU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 smtClean="0"/>
              <a:t>Объем кодовой базы </a:t>
            </a:r>
            <a:r>
              <a:rPr lang="ru-RU" sz="3200" dirty="0" smtClean="0"/>
              <a:t>растёт</a:t>
            </a:r>
          </a:p>
          <a:p>
            <a:r>
              <a:rPr lang="ru-RU" sz="3200" dirty="0" smtClean="0"/>
              <a:t>При этом плотность ошибок растет нелинейно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 smtClean="0"/>
              <a:t>Объем кодовой базы </a:t>
            </a:r>
            <a:r>
              <a:rPr lang="ru-RU" sz="3200" dirty="0" smtClean="0"/>
              <a:t>растёт</a:t>
            </a:r>
          </a:p>
          <a:p>
            <a:r>
              <a:rPr lang="ru-RU" sz="3200" dirty="0" smtClean="0"/>
              <a:t>При этом плотность ошибок растет нелинейно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Картинки по запросу project size error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04" y="3065172"/>
            <a:ext cx="6880324" cy="28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862258" y="1364823"/>
            <a:ext cx="10630617" cy="3854092"/>
          </a:xfrm>
        </p:spPr>
        <p:txBody>
          <a:bodyPr/>
          <a:lstStyle/>
          <a:p>
            <a:r>
              <a:rPr lang="ru-RU" sz="3200" dirty="0"/>
              <a:t>Объем кодовой базы растёт</a:t>
            </a:r>
          </a:p>
          <a:p>
            <a:r>
              <a:rPr lang="ru-RU" sz="3200" dirty="0" smtClean="0"/>
              <a:t>При этом плотность ошибок растет нелинейно</a:t>
            </a:r>
          </a:p>
          <a:p>
            <a:r>
              <a:rPr lang="ru-RU" sz="3200" dirty="0" smtClean="0"/>
              <a:t>Поддерживать </a:t>
            </a:r>
            <a:r>
              <a:rPr lang="ru-RU" sz="3200" dirty="0"/>
              <a:t>качество кода становится все </a:t>
            </a:r>
            <a:r>
              <a:rPr lang="ru-RU" sz="3200" dirty="0" smtClean="0"/>
              <a:t>сложнее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PVS-Studio</Template>
  <TotalTime>1939</TotalTime>
  <Words>1121</Words>
  <Application>Microsoft Office PowerPoint</Application>
  <PresentationFormat>Широкоэкранный</PresentationFormat>
  <Paragraphs>254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Consolas</vt:lpstr>
      <vt:lpstr>Manrope Medium</vt:lpstr>
      <vt:lpstr>Wingdings</vt:lpstr>
      <vt:lpstr>Theme PVS-Studio</vt:lpstr>
      <vt:lpstr>Облегчаем процесс разработки с помощью статического анализа кода: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Matveeva</dc:creator>
  <cp:lastModifiedBy>Blank</cp:lastModifiedBy>
  <cp:revision>154</cp:revision>
  <dcterms:created xsi:type="dcterms:W3CDTF">2019-08-21T08:04:38Z</dcterms:created>
  <dcterms:modified xsi:type="dcterms:W3CDTF">2019-09-26T12:21:00Z</dcterms:modified>
</cp:coreProperties>
</file>