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79" r:id="rId7"/>
    <p:sldId id="263" r:id="rId8"/>
    <p:sldId id="264" r:id="rId9"/>
    <p:sldId id="278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5" r:id="rId19"/>
    <p:sldId id="274" r:id="rId20"/>
    <p:sldId id="272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24" y="-4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92B2-1BA0-4536-8ACF-A9F328C77408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0375-FF86-44B7-9577-4E7CDF7DD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7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92B2-1BA0-4536-8ACF-A9F328C77408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0375-FF86-44B7-9577-4E7CDF7DD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0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92B2-1BA0-4536-8ACF-A9F328C77408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0375-FF86-44B7-9577-4E7CDF7DD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86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92B2-1BA0-4536-8ACF-A9F328C77408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0375-FF86-44B7-9577-4E7CDF7DD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92B2-1BA0-4536-8ACF-A9F328C77408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0375-FF86-44B7-9577-4E7CDF7DD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23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92B2-1BA0-4536-8ACF-A9F328C77408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0375-FF86-44B7-9577-4E7CDF7DD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79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92B2-1BA0-4536-8ACF-A9F328C77408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0375-FF86-44B7-9577-4E7CDF7DD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1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92B2-1BA0-4536-8ACF-A9F328C77408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0375-FF86-44B7-9577-4E7CDF7DD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753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92B2-1BA0-4536-8ACF-A9F328C77408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0375-FF86-44B7-9577-4E7CDF7DD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76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92B2-1BA0-4536-8ACF-A9F328C77408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0375-FF86-44B7-9577-4E7CDF7DD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8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192B2-1BA0-4536-8ACF-A9F328C77408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D0375-FF86-44B7-9577-4E7CDF7DD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883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192B2-1BA0-4536-8ACF-A9F328C77408}" type="datetimeFigureOut">
              <a:rPr lang="en-US" smtClean="0"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D0375-FF86-44B7-9577-4E7CDF7DD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4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va64.com/ru/" TargetMode="External"/><Relationship Id="rId2" Type="http://schemas.openxmlformats.org/officeDocument/2006/relationships/hyperlink" Target="mailto:karpov@viva64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graphics.stanford.edu/~seander/bithacks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Code_Analysis" TargetMode="External"/><Relationship Id="rId2" Type="http://schemas.openxmlformats.org/officeDocument/2006/relationships/hyperlink" Target="http://www.viva64.com/ru/b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iva64.com/ru/pvs-studio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Необычные приёмы в Си++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51112"/>
          </a:xfrm>
        </p:spPr>
        <p:txBody>
          <a:bodyPr>
            <a:noAutofit/>
          </a:bodyPr>
          <a:lstStyle/>
          <a:p>
            <a:r>
              <a:rPr lang="ru-RU" sz="2400" dirty="0"/>
              <a:t>Карпов Андрей</a:t>
            </a:r>
          </a:p>
          <a:p>
            <a:r>
              <a:rPr lang="ru-RU" sz="2400" dirty="0"/>
              <a:t>к.ф.-м.н.,</a:t>
            </a:r>
            <a:r>
              <a:rPr lang="en-US" sz="2400" dirty="0"/>
              <a:t> MVP (Visual C++),</a:t>
            </a:r>
          </a:p>
          <a:p>
            <a:r>
              <a:rPr lang="ru-RU" sz="2400" dirty="0"/>
              <a:t>технический директор ООО «</a:t>
            </a:r>
            <a:r>
              <a:rPr lang="ru-RU" sz="2400" dirty="0" err="1"/>
              <a:t>СиПроВер</a:t>
            </a:r>
            <a:r>
              <a:rPr lang="ru-RU" sz="2400" dirty="0"/>
              <a:t>»</a:t>
            </a:r>
            <a:endParaRPr lang="en-US" sz="2400" dirty="0"/>
          </a:p>
          <a:p>
            <a:r>
              <a:rPr lang="en-US" sz="2400" dirty="0">
                <a:hlinkClick r:id="rId2"/>
              </a:rPr>
              <a:t>karpov@viva64.com</a:t>
            </a:r>
            <a:endParaRPr lang="en-US" sz="2400" dirty="0"/>
          </a:p>
          <a:p>
            <a:r>
              <a:rPr lang="en-US" sz="2400" dirty="0">
                <a:hlinkClick r:id="rId3"/>
              </a:rPr>
              <a:t>http://www.viva64.com/ru/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01582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Немного о передаче массивов по ссылке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11560" y="2132856"/>
            <a:ext cx="7920880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25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count_of</a:t>
            </a:r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5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sz="25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ru-RU" sz="25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\</a:t>
            </a:r>
          </a:p>
          <a:p>
            <a:r>
              <a:rPr lang="ru-RU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5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5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5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5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/ </a:t>
            </a:r>
            <a:r>
              <a:rPr lang="en-US" sz="25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5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[0]))</a:t>
            </a:r>
          </a:p>
          <a:p>
            <a:endParaRPr lang="ru-RU" sz="2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TestCountOf2(</a:t>
            </a:r>
            <a:r>
              <a:rPr lang="en-US" sz="28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(&amp;C)[3]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sz="2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count_of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(C)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5086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Хороший </a:t>
            </a:r>
            <a:r>
              <a:rPr lang="en-US" dirty="0" err="1"/>
              <a:t>arraysize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9512" y="1334373"/>
            <a:ext cx="87129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lang="fr-FR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fr-FR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fr-FR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T, </a:t>
            </a:r>
            <a:r>
              <a:rPr lang="fr-FR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fr-FR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N&gt;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(&amp;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ArraySizeHelper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 (&amp;array)[N]))[N];</a:t>
            </a:r>
          </a:p>
          <a:p>
            <a:endParaRPr lang="ru-RU" sz="24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 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arraysize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(array) </a:t>
            </a:r>
            <a:r>
              <a:rPr lang="ru-RU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</a:p>
          <a:p>
            <a:r>
              <a:rPr lang="ru-RU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ArraySizeHelper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(array)))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void TestCountOf3(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[3])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[3];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[10];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arraysize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(A)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 //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Ok</a:t>
            </a:r>
            <a:endParaRPr lang="ru-RU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could not deduce template argument</a:t>
            </a:r>
          </a:p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//x =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arraysize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(B); </a:t>
            </a:r>
          </a:p>
          <a:p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//x =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arraysize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060848"/>
            <a:ext cx="1259632" cy="167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302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Странный страшный внешний мир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9512" y="1543432"/>
            <a:ext cx="87849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file_util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::Delete(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db_name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false) &amp;&amp;</a:t>
            </a:r>
          </a:p>
          <a:p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!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file_util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::Delete(</a:t>
            </a:r>
            <a:r>
              <a:rPr lang="en-US" sz="2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db_name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false)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// Try to delete twice. If we can't, fail.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LOG(ERROR)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endParaRPr lang="ru-RU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unable to delete old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TopSites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file";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false;</a:t>
            </a:r>
          </a:p>
          <a:p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4437112"/>
            <a:ext cx="6572250" cy="227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483768" y="4013488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Ожидание  /  Реальность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17604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Для настойчивых </a:t>
            </a:r>
            <a:r>
              <a:rPr lang="ru-RU" dirty="0" err="1" smtClean="0"/>
              <a:t>сокращенцев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5536" y="2204864"/>
            <a:ext cx="828092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A[10][20][3];</a:t>
            </a:r>
          </a:p>
          <a:p>
            <a:endParaRPr lang="en-US" sz="2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nn-NO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nn-NO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(size_t i = 0; i &lt; 10*20*3; i++)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(&amp;(A[0][0][0]))[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] = 1234;</a:t>
            </a:r>
          </a:p>
        </p:txBody>
      </p:sp>
    </p:spTree>
    <p:extLst>
      <p:ext uri="{BB962C8B-B14F-4D97-AF65-F5344CB8AC3E}">
        <p14:creationId xmlns:p14="http://schemas.microsoft.com/office/powerpoint/2010/main" val="36395009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Надо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58776" y="2132856"/>
            <a:ext cx="741682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for (size_t i = 0; i &lt; 10; i++)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j = 0; j &lt; 20; j++)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k = 0; k &lt; 3; k++)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][j][k] = 1234;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11760" y="4612610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Или функцию сделать…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73370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Так и быть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1520" y="1582341"/>
            <a:ext cx="871296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T,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M,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K&gt;</a:t>
            </a:r>
          </a:p>
          <a:p>
            <a:r>
              <a:rPr lang="de-D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T* begin3D(T (&amp;p)[N][M][K])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**p;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T,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M,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K&gt;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T* end3D(T (&amp;p)[N][M][K])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**p + N * M * K;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ru-RU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ru-R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::fill(begin3D(A), end3D(A), 1234);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984" y="4221088"/>
            <a:ext cx="2540000" cy="241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364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Игры с битами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9784" y="1844824"/>
            <a:ext cx="826266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x=1;</a:t>
            </a:r>
          </a:p>
          <a:p>
            <a:r>
              <a:rPr lang="en-US" sz="25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y=2;   </a:t>
            </a:r>
          </a:p>
          <a:p>
            <a:r>
              <a:rPr lang="en-US" sz="25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r;</a:t>
            </a:r>
          </a:p>
          <a:p>
            <a:endParaRPr lang="en-US" sz="2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ES" sz="25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 </a:t>
            </a:r>
            <a:r>
              <a:rPr lang="es-E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y ^ ((x ^ y) &amp; -(x &lt; y)); // min(x, y)</a:t>
            </a:r>
          </a:p>
          <a:p>
            <a:r>
              <a:rPr lang="es-ES" sz="25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 </a:t>
            </a:r>
            <a:r>
              <a:rPr lang="es-E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x ^ ((x ^ y) &amp; -(x &lt; y)); // </a:t>
            </a:r>
            <a:r>
              <a:rPr lang="es-ES" sz="25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s-E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 y)</a:t>
            </a:r>
            <a:endParaRPr lang="en-US" sz="25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9784" y="5085184"/>
            <a:ext cx="8262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Bit Twiddling </a:t>
            </a:r>
            <a:r>
              <a:rPr lang="en-US" sz="2800" b="1" dirty="0" smtClean="0"/>
              <a:t>Hacks:</a:t>
            </a:r>
            <a:endParaRPr lang="ru-RU" sz="2800" b="1" dirty="0" smtClean="0"/>
          </a:p>
          <a:p>
            <a:r>
              <a:rPr lang="en-US" sz="2800" dirty="0" smtClean="0">
                <a:hlinkClick r:id="rId2"/>
              </a:rPr>
              <a:t>http</a:t>
            </a:r>
            <a:r>
              <a:rPr lang="en-US" sz="2800" dirty="0">
                <a:hlinkClick r:id="rId2"/>
              </a:rPr>
              <a:t>://graphics.stanford.edu/~</a:t>
            </a:r>
            <a:r>
              <a:rPr lang="en-US" sz="2800" dirty="0" smtClean="0">
                <a:hlinkClick r:id="rId2"/>
              </a:rPr>
              <a:t>seander/bithacks.html</a:t>
            </a:r>
            <a:r>
              <a:rPr lang="ru-RU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85799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Трюки с плавающей точкой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165" y="1340769"/>
            <a:ext cx="8515323" cy="9361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i="1" dirty="0" smtClean="0"/>
              <a:t>Используются в специализированных приложениях, таких как </a:t>
            </a:r>
            <a:r>
              <a:rPr lang="en-US" sz="2400" i="1" dirty="0" smtClean="0"/>
              <a:t>Intel MKL.</a:t>
            </a:r>
            <a:endParaRPr lang="en-US" sz="2400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165" y="2204864"/>
            <a:ext cx="3629422" cy="431529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139952" y="2492896"/>
            <a:ext cx="48452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union ADVFLOAT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ru-R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</a:p>
          <a:p>
            <a:r>
              <a:rPr lang="ru-R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ru-R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ru-R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unsigned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: 23;</a:t>
            </a:r>
          </a:p>
          <a:p>
            <a:r>
              <a:rPr lang="ru-R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unsigned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: 8;</a:t>
            </a:r>
          </a:p>
          <a:p>
            <a:r>
              <a:rPr lang="ru-R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unsigned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sign : 1;</a:t>
            </a:r>
          </a:p>
          <a:p>
            <a:r>
              <a:rPr lang="ru-R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2658185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Удвоение числа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3568" y="1412776"/>
            <a:ext cx="799288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Согласно стандарту IEEE 754, число с плавающей точкой будет представлено следующим образом: x = (1 + </a:t>
            </a:r>
            <a:r>
              <a:rPr lang="ru-RU" sz="2800" dirty="0" err="1"/>
              <a:t>mant</a:t>
            </a:r>
            <a:r>
              <a:rPr lang="ru-RU" sz="2800" dirty="0"/>
              <a:t>) * 2 ^ (</a:t>
            </a:r>
            <a:r>
              <a:rPr lang="ru-RU" sz="2800" dirty="0" err="1"/>
              <a:t>exp</a:t>
            </a:r>
            <a:r>
              <a:rPr lang="ru-RU" sz="2800" dirty="0"/>
              <a:t> - 127). Таким образом, чтобы, например, удвоить число, достаточно сделать следующую операцию:</a:t>
            </a:r>
          </a:p>
          <a:p>
            <a:endParaRPr lang="ru-RU" sz="2800" dirty="0"/>
          </a:p>
          <a:p>
            <a:r>
              <a:rPr lang="ru-RU" sz="2800" b="1" dirty="0" err="1">
                <a:solidFill>
                  <a:srgbClr val="0070C0"/>
                </a:solidFill>
              </a:rPr>
              <a:t>AdvFloat.exp</a:t>
            </a:r>
            <a:r>
              <a:rPr lang="ru-RU" sz="2800" b="1" dirty="0">
                <a:solidFill>
                  <a:srgbClr val="0070C0"/>
                </a:solidFill>
              </a:rPr>
              <a:t>++;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4785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Пример</a:t>
            </a:r>
            <a:r>
              <a:rPr lang="en-US" b="1" dirty="0" smtClean="0"/>
              <a:t>: </a:t>
            </a:r>
            <a:r>
              <a:rPr lang="ru-RU" b="1" dirty="0" smtClean="0"/>
              <a:t>быстрое </a:t>
            </a:r>
            <a:r>
              <a:rPr lang="ru-RU" b="1" dirty="0"/>
              <a:t>вычисление </a:t>
            </a:r>
            <a:r>
              <a:rPr lang="ru-RU" b="1" dirty="0" smtClean="0"/>
              <a:t>логарифмов (неточное)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940152" y="1663531"/>
            <a:ext cx="2880320" cy="34778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200" b="1" dirty="0" smtClean="0"/>
              <a:t>Ряд Тейлора</a:t>
            </a:r>
            <a:r>
              <a:rPr lang="en-US" sz="2200" b="1" dirty="0" smtClean="0"/>
              <a:t>:</a:t>
            </a:r>
            <a:endParaRPr lang="ru-RU" sz="2200" b="1" dirty="0"/>
          </a:p>
          <a:p>
            <a:r>
              <a:rPr lang="en-US" sz="2200" dirty="0" smtClean="0"/>
              <a:t>log2(x</a:t>
            </a:r>
            <a:r>
              <a:rPr lang="en-US" sz="2200" dirty="0"/>
              <a:t>) = log2((1 + </a:t>
            </a:r>
            <a:r>
              <a:rPr lang="en-US" sz="2200" dirty="0" err="1"/>
              <a:t>mant</a:t>
            </a:r>
            <a:r>
              <a:rPr lang="en-US" sz="2200" dirty="0"/>
              <a:t>) * 2 ^ (</a:t>
            </a:r>
            <a:r>
              <a:rPr lang="en-US" sz="2200" dirty="0" err="1"/>
              <a:t>exp</a:t>
            </a:r>
            <a:r>
              <a:rPr lang="en-US" sz="2200" dirty="0"/>
              <a:t> - 127)) = log2(1 + </a:t>
            </a:r>
            <a:r>
              <a:rPr lang="en-US" sz="2200" dirty="0" err="1"/>
              <a:t>mant</a:t>
            </a:r>
            <a:r>
              <a:rPr lang="en-US" sz="2200" dirty="0"/>
              <a:t>) + log2(2 ^ (</a:t>
            </a:r>
            <a:r>
              <a:rPr lang="en-US" sz="2200" dirty="0" err="1"/>
              <a:t>exp</a:t>
            </a:r>
            <a:r>
              <a:rPr lang="en-US" sz="2200" dirty="0"/>
              <a:t> - 127)) = </a:t>
            </a:r>
            <a:r>
              <a:rPr lang="en-US" sz="2200" dirty="0" err="1"/>
              <a:t>ln</a:t>
            </a:r>
            <a:r>
              <a:rPr lang="en-US" sz="2200" dirty="0"/>
              <a:t>(1 + </a:t>
            </a:r>
            <a:r>
              <a:rPr lang="en-US" sz="2200" dirty="0" err="1"/>
              <a:t>mant</a:t>
            </a:r>
            <a:r>
              <a:rPr lang="en-US" sz="2200" dirty="0"/>
              <a:t>) / </a:t>
            </a:r>
            <a:r>
              <a:rPr lang="en-US" sz="2200" dirty="0" err="1"/>
              <a:t>ln</a:t>
            </a:r>
            <a:r>
              <a:rPr lang="en-US" sz="2200" dirty="0"/>
              <a:t>(2) + (</a:t>
            </a:r>
            <a:r>
              <a:rPr lang="en-US" sz="2200" dirty="0" err="1"/>
              <a:t>exp</a:t>
            </a:r>
            <a:r>
              <a:rPr lang="en-US" sz="2200" dirty="0"/>
              <a:t> - 127) = </a:t>
            </a:r>
            <a:r>
              <a:rPr lang="en-US" sz="2200" dirty="0" err="1"/>
              <a:t>ln</a:t>
            </a:r>
            <a:r>
              <a:rPr lang="en-US" sz="2200" dirty="0"/>
              <a:t>(1 + </a:t>
            </a:r>
            <a:r>
              <a:rPr lang="en-US" sz="2200" dirty="0" err="1"/>
              <a:t>mant</a:t>
            </a:r>
            <a:r>
              <a:rPr lang="en-US" sz="2200" dirty="0"/>
              <a:t>) / </a:t>
            </a:r>
            <a:r>
              <a:rPr lang="en-US" sz="2200" dirty="0" err="1"/>
              <a:t>ln</a:t>
            </a:r>
            <a:r>
              <a:rPr lang="en-US" sz="2200" dirty="0"/>
              <a:t>(2) + (</a:t>
            </a:r>
            <a:r>
              <a:rPr lang="en-US" sz="2200" dirty="0" err="1"/>
              <a:t>exp</a:t>
            </a:r>
            <a:r>
              <a:rPr lang="en-US" sz="2200" dirty="0"/>
              <a:t> - 127) = </a:t>
            </a:r>
            <a:r>
              <a:rPr lang="en-US" sz="2200" dirty="0" err="1"/>
              <a:t>mant</a:t>
            </a:r>
            <a:r>
              <a:rPr lang="en-US" sz="2200" dirty="0"/>
              <a:t> * log2(e) + (</a:t>
            </a:r>
            <a:r>
              <a:rPr lang="en-US" sz="2200" dirty="0" err="1"/>
              <a:t>exp</a:t>
            </a:r>
            <a:r>
              <a:rPr lang="en-US" sz="2200" dirty="0"/>
              <a:t> - 127).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1276" y="1663531"/>
            <a:ext cx="785911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float LOG2E  = 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1.44269504088896340736f;</a:t>
            </a:r>
            <a:endParaRPr lang="en-US" sz="2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fastLog2( float x 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ru-RU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2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ADVFLOAT ax;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ax.x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= x;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ax.exp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- 127;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ax.sign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ax.exp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= 127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return (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ax.x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- 1.0f) * LOG2E +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02666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ru-RU" dirty="0" smtClean="0"/>
              <a:t>Профиль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5832648" cy="5472608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Карпов Андрей Николаевич, 1981</a:t>
            </a:r>
            <a:endParaRPr lang="en-US" dirty="0"/>
          </a:p>
          <a:p>
            <a:r>
              <a:rPr lang="ru-RU" dirty="0"/>
              <a:t>Технический директор </a:t>
            </a:r>
            <a:r>
              <a:rPr lang="ru-RU" dirty="0" smtClean="0"/>
              <a:t>ООО «</a:t>
            </a:r>
            <a:r>
              <a:rPr lang="ru-RU" dirty="0" err="1" smtClean="0"/>
              <a:t>СиПроВер</a:t>
            </a:r>
            <a:r>
              <a:rPr lang="ru-RU" dirty="0"/>
              <a:t>»</a:t>
            </a:r>
          </a:p>
          <a:p>
            <a:r>
              <a:rPr lang="ru-RU" dirty="0"/>
              <a:t>Кандидат физико-математических наук</a:t>
            </a:r>
          </a:p>
          <a:p>
            <a:r>
              <a:rPr lang="en-US" dirty="0"/>
              <a:t>MVP </a:t>
            </a:r>
            <a:r>
              <a:rPr lang="ru-RU" dirty="0"/>
              <a:t>в категории </a:t>
            </a:r>
            <a:r>
              <a:rPr lang="en-US" dirty="0"/>
              <a:t>Visual C++</a:t>
            </a:r>
            <a:endParaRPr lang="ru-RU" dirty="0"/>
          </a:p>
          <a:p>
            <a:r>
              <a:rPr lang="en-US" dirty="0"/>
              <a:t>Intel Black Belt Software </a:t>
            </a:r>
            <a:r>
              <a:rPr lang="en-US" dirty="0" smtClean="0"/>
              <a:t>Developer</a:t>
            </a:r>
            <a:endParaRPr lang="ru-RU" dirty="0" smtClean="0"/>
          </a:p>
          <a:p>
            <a:r>
              <a:rPr lang="ru-RU" dirty="0" smtClean="0"/>
              <a:t>Один из основателей проекта </a:t>
            </a:r>
            <a:r>
              <a:rPr lang="en-US" dirty="0" smtClean="0"/>
              <a:t>PVS-Studio. </a:t>
            </a:r>
            <a:r>
              <a:rPr lang="ru-RU" dirty="0" smtClean="0"/>
              <a:t>Статический анализатор кода для языков </a:t>
            </a:r>
            <a:r>
              <a:rPr lang="en-US" dirty="0" smtClean="0"/>
              <a:t>C/C++/C++11.</a:t>
            </a:r>
          </a:p>
          <a:p>
            <a:r>
              <a:rPr lang="ru-RU" dirty="0" smtClean="0"/>
              <a:t>Присутствует на </a:t>
            </a:r>
            <a:r>
              <a:rPr lang="en-US" dirty="0" err="1" smtClean="0"/>
              <a:t>Habrahabr</a:t>
            </a:r>
            <a:r>
              <a:rPr lang="en-US" dirty="0" smtClean="0"/>
              <a:t> </a:t>
            </a:r>
            <a:r>
              <a:rPr lang="ru-RU" dirty="0" smtClean="0"/>
              <a:t>под именем </a:t>
            </a:r>
            <a:r>
              <a:rPr lang="en-US" dirty="0" smtClean="0"/>
              <a:t>Andrey2008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en-US" i="1" dirty="0" smtClean="0"/>
          </a:p>
          <a:p>
            <a:endParaRPr lang="ru-RU" i="1" dirty="0" smtClean="0"/>
          </a:p>
          <a:p>
            <a:endParaRPr lang="en-US" i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980728"/>
            <a:ext cx="3048000" cy="479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53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(false)</a:t>
            </a:r>
          </a:p>
        </p:txBody>
      </p:sp>
      <p:sp>
        <p:nvSpPr>
          <p:cNvPr id="4" name="Rectangle 3"/>
          <p:cNvSpPr/>
          <p:nvPr/>
        </p:nvSpPr>
        <p:spPr>
          <a:xfrm>
            <a:off x="467544" y="1484784"/>
            <a:ext cx="813690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float S(float *array,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ru-RU" sz="2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2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(false)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  for(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; ++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("%f ", array[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endParaRPr lang="en-US" sz="2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float s = 0.0f;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for(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; ++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  s += array[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s;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42260" y="5445224"/>
            <a:ext cx="2880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Отладка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err="1" smtClean="0"/>
              <a:t>Рефакторинг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423939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764704"/>
            <a:ext cx="84969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>
                <a:solidFill>
                  <a:srgbClr val="002060"/>
                </a:solidFill>
              </a:rPr>
              <a:t>Пишите код так, будто человек,</a:t>
            </a:r>
            <a:br>
              <a:rPr lang="ru-RU" sz="4000" i="1" dirty="0">
                <a:solidFill>
                  <a:srgbClr val="002060"/>
                </a:solidFill>
              </a:rPr>
            </a:br>
            <a:r>
              <a:rPr lang="ru-RU" sz="4000" i="1" dirty="0">
                <a:solidFill>
                  <a:srgbClr val="002060"/>
                </a:solidFill>
              </a:rPr>
              <a:t>который будет его поддерживать – маньяк-психопат</a:t>
            </a:r>
            <a:r>
              <a:rPr lang="ru-RU" sz="4000" i="1" dirty="0" smtClean="0">
                <a:solidFill>
                  <a:srgbClr val="002060"/>
                </a:solidFill>
              </a:rPr>
              <a:t>,</a:t>
            </a:r>
            <a:r>
              <a:rPr lang="en-US" sz="4000" i="1" dirty="0" smtClean="0">
                <a:solidFill>
                  <a:srgbClr val="002060"/>
                </a:solidFill>
              </a:rPr>
              <a:t> </a:t>
            </a:r>
            <a:r>
              <a:rPr lang="ru-RU" sz="4000" i="1" dirty="0" smtClean="0">
                <a:solidFill>
                  <a:srgbClr val="002060"/>
                </a:solidFill>
              </a:rPr>
              <a:t>который </a:t>
            </a:r>
            <a:r>
              <a:rPr lang="ru-RU" sz="4000" i="1" dirty="0">
                <a:solidFill>
                  <a:srgbClr val="002060"/>
                </a:solidFill>
              </a:rPr>
              <a:t>знает, где вы живете.</a:t>
            </a:r>
            <a:r>
              <a:rPr lang="ru-RU" sz="4000" dirty="0">
                <a:solidFill>
                  <a:srgbClr val="002060"/>
                </a:solidFill>
              </a:rPr>
              <a:t> </a:t>
            </a:r>
            <a:endParaRPr lang="en-US" sz="4000" dirty="0" smtClean="0">
              <a:solidFill>
                <a:srgbClr val="002060"/>
              </a:solidFill>
            </a:endParaRPr>
          </a:p>
          <a:p>
            <a:endParaRPr lang="ru-RU" sz="4000" dirty="0"/>
          </a:p>
          <a:p>
            <a:pPr algn="r"/>
            <a:r>
              <a:rPr lang="ru-RU" sz="4000" dirty="0"/>
              <a:t>Цитата из книги С. </a:t>
            </a:r>
            <a:r>
              <a:rPr lang="ru-RU" sz="4000" dirty="0" err="1"/>
              <a:t>Макконнелла</a:t>
            </a:r>
            <a:r>
              <a:rPr lang="ru-RU" sz="4000" dirty="0"/>
              <a:t> «Совершенный код»</a:t>
            </a:r>
            <a:endParaRPr lang="ru-RU" sz="4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459254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Приходите читать наш блог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en-US" dirty="0">
                <a:hlinkClick r:id="rId2"/>
              </a:rPr>
              <a:t>http://www.viva64.com/ru/b</a:t>
            </a:r>
            <a:r>
              <a:rPr lang="en-US" dirty="0" smtClean="0">
                <a:hlinkClick r:id="rId2"/>
              </a:rPr>
              <a:t>/</a:t>
            </a:r>
            <a:r>
              <a:rPr lang="ru-RU" dirty="0" smtClean="0"/>
              <a:t> </a:t>
            </a:r>
          </a:p>
          <a:p>
            <a:endParaRPr lang="en-US" dirty="0" smtClean="0"/>
          </a:p>
          <a:p>
            <a:r>
              <a:rPr lang="ru-RU" dirty="0"/>
              <a:t>Приходите читать </a:t>
            </a:r>
            <a:r>
              <a:rPr lang="ru-RU" dirty="0" smtClean="0"/>
              <a:t>мой </a:t>
            </a:r>
            <a:r>
              <a:rPr lang="en-US" dirty="0" smtClean="0"/>
              <a:t>twitter:</a:t>
            </a:r>
            <a:r>
              <a:rPr lang="ru-RU" dirty="0" smtClean="0"/>
              <a:t>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twitter.com/Code_Analysis</a:t>
            </a:r>
            <a:r>
              <a:rPr lang="ru-RU" dirty="0" smtClean="0"/>
              <a:t> </a:t>
            </a:r>
          </a:p>
          <a:p>
            <a:endParaRPr lang="en-US" dirty="0" smtClean="0"/>
          </a:p>
          <a:p>
            <a:r>
              <a:rPr lang="ru-RU" dirty="0" smtClean="0"/>
              <a:t>Приходите попробовать анализатор кода </a:t>
            </a:r>
            <a:r>
              <a:rPr lang="en-US" dirty="0" smtClean="0"/>
              <a:t>PVS-Studio </a:t>
            </a:r>
            <a:r>
              <a:rPr lang="ru-RU" dirty="0" smtClean="0"/>
              <a:t>для </a:t>
            </a:r>
            <a:r>
              <a:rPr lang="en-US" dirty="0" smtClean="0"/>
              <a:t>C/C++:</a:t>
            </a:r>
            <a:r>
              <a:rPr lang="ru-RU" dirty="0" smtClean="0"/>
              <a:t> </a:t>
            </a: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://www.viva64.com/ru/pvs-studio</a:t>
            </a:r>
            <a:r>
              <a:rPr lang="en-US" dirty="0" smtClean="0">
                <a:hlinkClick r:id="rId4"/>
              </a:rPr>
              <a:t>/</a:t>
            </a:r>
            <a:r>
              <a:rPr lang="ru-RU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401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Главное - всё в меру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628800"/>
            <a:ext cx="6336704" cy="4517165"/>
          </a:xfrm>
        </p:spPr>
      </p:pic>
    </p:spTree>
    <p:extLst>
      <p:ext uri="{BB962C8B-B14F-4D97-AF65-F5344CB8AC3E}">
        <p14:creationId xmlns:p14="http://schemas.microsoft.com/office/powerpoint/2010/main" val="150538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en-US" dirty="0"/>
              <a:t> --&gt; 0</a:t>
            </a:r>
          </a:p>
        </p:txBody>
      </p:sp>
      <p:sp>
        <p:nvSpPr>
          <p:cNvPr id="7" name="Rectangle 6"/>
          <p:cNvSpPr/>
          <p:nvPr/>
        </p:nvSpPr>
        <p:spPr>
          <a:xfrm>
            <a:off x="559528" y="1412776"/>
            <a:ext cx="799288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Fill(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*array, </a:t>
            </a:r>
            <a:r>
              <a:rPr lang="en-US" sz="28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ptrdiff_t</a:t>
            </a:r>
            <a:r>
              <a:rPr lang="en-US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while (</a:t>
            </a:r>
            <a:r>
              <a:rPr lang="en-US" sz="2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--&gt; 0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array[n] = 1;</a:t>
            </a:r>
          </a:p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 = 10 , array[9]</a:t>
            </a:r>
          </a:p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 = 9  , array[8]</a:t>
            </a:r>
          </a:p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 = 1  , array[0]</a:t>
            </a:r>
          </a:p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 = 0  , stop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7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5536" y="1340768"/>
            <a:ext cx="828092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switch (</a:t>
            </a:r>
            <a:r>
              <a:rPr lang="en-US" sz="25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(</a:t>
            </a:r>
            <a:r>
              <a:rPr lang="en-US" sz="25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3)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 0: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("0 ");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 1: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("1 ");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 2: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("2 ");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    ++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3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1 2 0 1 2</a:t>
            </a:r>
          </a:p>
        </p:txBody>
      </p:sp>
    </p:spTree>
    <p:extLst>
      <p:ext uri="{BB962C8B-B14F-4D97-AF65-F5344CB8AC3E}">
        <p14:creationId xmlns:p14="http://schemas.microsoft.com/office/powerpoint/2010/main" val="1768988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– </a:t>
            </a:r>
            <a:r>
              <a:rPr lang="ru-RU" dirty="0"/>
              <a:t>зачем?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916832"/>
            <a:ext cx="5400600" cy="4444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914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Польза от </a:t>
            </a:r>
            <a:r>
              <a:rPr lang="en-US" dirty="0" smtClean="0"/>
              <a:t>switch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3528" y="1582341"/>
            <a:ext cx="8352928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switch(w &amp; 3)</a:t>
            </a:r>
          </a:p>
          <a:p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2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while(w &gt; 0)</a:t>
            </a:r>
          </a:p>
          <a:p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ru-RU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v = *--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ru-RU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case 0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ru-RU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5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[3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] = (v   )&amp;3;</a:t>
            </a:r>
          </a:p>
          <a:p>
            <a:r>
              <a:rPr lang="ru-RU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case 3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ru-RU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5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[2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] = (v&gt;&gt;2)&amp;3;</a:t>
            </a:r>
          </a:p>
          <a:p>
            <a:r>
              <a:rPr lang="ru-RU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case 2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ru-RU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5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] = (v&gt;&gt;4)&amp;3;</a:t>
            </a:r>
          </a:p>
          <a:p>
            <a:r>
              <a:rPr lang="ru-RU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case 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1:</a:t>
            </a:r>
            <a:r>
              <a:rPr lang="ru-RU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5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[0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] = (v&gt;&gt;6)&amp;3;</a:t>
            </a:r>
          </a:p>
          <a:p>
            <a:r>
              <a:rPr lang="ru-RU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-= 4;</a:t>
            </a:r>
          </a:p>
          <a:p>
            <a:r>
              <a:rPr lang="ru-RU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w -= 4;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382961"/>
            <a:ext cx="4104457" cy="2067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079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Плохой </a:t>
            </a:r>
            <a:r>
              <a:rPr lang="en-US" dirty="0" err="1" smtClean="0"/>
              <a:t>count_of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3528" y="1859340"/>
            <a:ext cx="835292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25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count_of</a:t>
            </a:r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5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sz="25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ru-RU" sz="25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\</a:t>
            </a:r>
          </a:p>
          <a:p>
            <a:r>
              <a:rPr lang="ru-RU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5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5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5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5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/ </a:t>
            </a:r>
            <a:r>
              <a:rPr lang="en-US" sz="25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5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[0]))</a:t>
            </a:r>
          </a:p>
          <a:p>
            <a:endParaRPr lang="ru-RU" sz="2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TestCountOf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[3])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[3];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5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[10];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lang="en-US" sz="25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count_of</a:t>
            </a:r>
            <a:r>
              <a:rPr lang="en-US" sz="25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</a:t>
            </a:r>
            <a:r>
              <a:rPr lang="en-US" sz="25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x = </a:t>
            </a:r>
            <a:r>
              <a:rPr lang="en-US" sz="25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count_of</a:t>
            </a:r>
            <a:r>
              <a:rPr lang="en-US" sz="25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</a:t>
            </a:r>
            <a:r>
              <a:rPr lang="en-US" sz="25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x = </a:t>
            </a:r>
            <a:r>
              <a:rPr lang="en-US" sz="25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count_of</a:t>
            </a:r>
            <a:r>
              <a:rPr lang="en-US" sz="25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(C)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delete [] B;</a:t>
            </a: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9348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 что не так с аргументом </a:t>
            </a:r>
            <a:r>
              <a:rPr lang="en-US" dirty="0" smtClean="0"/>
              <a:t>C[3]?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15616" y="1859340"/>
            <a:ext cx="705678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mat3_t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mat3_t(float </a:t>
            </a:r>
            <a:r>
              <a:rPr lang="en-US" sz="25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5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[3][3]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2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5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memcpy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(mat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5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5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5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5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5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5395486" y="5733256"/>
            <a:ext cx="27769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err="1"/>
              <a:t>Wolfenstein</a:t>
            </a:r>
            <a:r>
              <a:rPr lang="en-US" sz="3200" b="1" i="1" dirty="0"/>
              <a:t> 3D</a:t>
            </a:r>
          </a:p>
        </p:txBody>
      </p:sp>
      <p:pic>
        <p:nvPicPr>
          <p:cNvPr id="1026" name="Picture 2" descr="http://media.moddb.com/images/articles/1/123/122995/auto/wolfenstein-3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869759"/>
            <a:ext cx="4032448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781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1069</Words>
  <Application>Microsoft Office PowerPoint</Application>
  <PresentationFormat>On-screen Show (4:3)</PresentationFormat>
  <Paragraphs>200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Необычные приёмы в Си++</vt:lpstr>
      <vt:lpstr>Профиль</vt:lpstr>
      <vt:lpstr>Главное - всё в меру</vt:lpstr>
      <vt:lpstr>i --&gt; 0</vt:lpstr>
      <vt:lpstr>switch</vt:lpstr>
      <vt:lpstr>switch – зачем?</vt:lpstr>
      <vt:lpstr>Польза от switch</vt:lpstr>
      <vt:lpstr>Плохой count_of</vt:lpstr>
      <vt:lpstr>А что не так с аргументом C[3]?</vt:lpstr>
      <vt:lpstr>Немного о передаче массивов по ссылке</vt:lpstr>
      <vt:lpstr>Хороший arraysize</vt:lpstr>
      <vt:lpstr>Странный страшный внешний мир</vt:lpstr>
      <vt:lpstr>Для настойчивых сокращенцев</vt:lpstr>
      <vt:lpstr>Надо</vt:lpstr>
      <vt:lpstr>Так и быть</vt:lpstr>
      <vt:lpstr>Игры с битами</vt:lpstr>
      <vt:lpstr>Трюки с плавающей точкой</vt:lpstr>
      <vt:lpstr>Удвоение числа</vt:lpstr>
      <vt:lpstr>Пример: быстрое вычисление логарифмов (неточное)</vt:lpstr>
      <vt:lpstr>if (false)</vt:lpstr>
      <vt:lpstr>PowerPoint Presentation</vt:lpstr>
      <vt:lpstr>Вопросы?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 параллельных вычислений</dc:title>
  <dc:creator>ANDREY</dc:creator>
  <cp:lastModifiedBy>ANDREY</cp:lastModifiedBy>
  <cp:revision>26</cp:revision>
  <dcterms:created xsi:type="dcterms:W3CDTF">2013-09-03T11:22:04Z</dcterms:created>
  <dcterms:modified xsi:type="dcterms:W3CDTF">2013-11-27T13:35:01Z</dcterms:modified>
</cp:coreProperties>
</file>