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262" r:id="rId4"/>
    <p:sldId id="263" r:id="rId5"/>
    <p:sldId id="264" r:id="rId6"/>
    <p:sldId id="257" r:id="rId7"/>
    <p:sldId id="259" r:id="rId8"/>
    <p:sldId id="276" r:id="rId9"/>
    <p:sldId id="280" r:id="rId10"/>
    <p:sldId id="277" r:id="rId11"/>
    <p:sldId id="265" r:id="rId12"/>
    <p:sldId id="268" r:id="rId13"/>
    <p:sldId id="266" r:id="rId14"/>
    <p:sldId id="269" r:id="rId15"/>
    <p:sldId id="267" r:id="rId16"/>
    <p:sldId id="270" r:id="rId17"/>
    <p:sldId id="271" r:id="rId18"/>
    <p:sldId id="272" r:id="rId19"/>
    <p:sldId id="274" r:id="rId20"/>
    <p:sldId id="278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89" r:id="rId31"/>
    <p:sldId id="292" r:id="rId32"/>
    <p:sldId id="294" r:id="rId33"/>
    <p:sldId id="293" r:id="rId34"/>
    <p:sldId id="295" r:id="rId35"/>
    <p:sldId id="296" r:id="rId36"/>
    <p:sldId id="301" r:id="rId37"/>
    <p:sldId id="298" r:id="rId38"/>
    <p:sldId id="297" r:id="rId39"/>
    <p:sldId id="299" r:id="rId40"/>
    <p:sldId id="300" r:id="rId41"/>
    <p:sldId id="302" r:id="rId42"/>
    <p:sldId id="304" r:id="rId43"/>
    <p:sldId id="305" r:id="rId44"/>
    <p:sldId id="317" r:id="rId45"/>
    <p:sldId id="309" r:id="rId46"/>
    <p:sldId id="307" r:id="rId47"/>
    <p:sldId id="306" r:id="rId48"/>
    <p:sldId id="315" r:id="rId49"/>
    <p:sldId id="310" r:id="rId50"/>
    <p:sldId id="313" r:id="rId51"/>
    <p:sldId id="316" r:id="rId52"/>
    <p:sldId id="318" r:id="rId53"/>
    <p:sldId id="314" r:id="rId54"/>
    <p:sldId id="279" r:id="rId55"/>
    <p:sldId id="308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8AF4-E3C7-4F36-A9B7-8498C9803A4F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0A2E9-C7C1-4224-92F3-03AD3910E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44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13C43-9538-4A1C-BB44-FE08C31BD7CC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9BC2-E4F9-4D4F-994E-E4C23F7D2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3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4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9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9BC2-E4F9-4D4F-994E-E4C23F7D217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7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B846-851D-4ED5-8651-8AE33C2431E7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7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9DEF-97E3-4D1F-9C8A-298478AED86E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FD40-DAE8-4029-B9B8-67B8FAF02FCA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BDCC-9D2F-405A-8B25-FC1D335C0C52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7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5425-D735-42B9-82BB-8EEEF91F2C33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4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A15F-B91F-4A9F-A55C-F059F9F504A7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7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59F-0A80-4048-A21D-4CA2AE164E4E}" type="datetime1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F6DB-4027-4A2D-A3C9-7EEE277ECE37}" type="datetime1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9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A86D-ECA0-425A-87CA-522139AF088C}" type="datetime1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2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E0A5-7DCA-4057-815B-6FDC30D95C83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8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668-1DA4-4450-8FB5-4B68A180A9A2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5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2000" t="1000" r="1000"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F2CD-0162-4238-B7C0-5279F21631FD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C24C-7882-42EE-ADCE-65DDDB4EA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@viva64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viva64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viva64.com/ru/b/050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zmdelgQYuc" TargetMode="External"/><Relationship Id="rId2" Type="http://schemas.openxmlformats.org/officeDocument/2006/relationships/hyperlink" Target="https://www.viva64.com/ru/l/fu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5239222/c-and-static-code-analysis-is-this-safer-than-memc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linux.org.ru/forum/development/1442242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habr.com/users/andrey200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data/definitions/14.html" TargetMode="External"/><Relationship Id="rId2" Type="http://schemas.openxmlformats.org/officeDocument/2006/relationships/hyperlink" Target="https://www.viva64.com/ru/b/038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opennet.ru/opennews/art.shtml?num=503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ndrey-karpov-pvs-studio/" TargetMode="External"/><Relationship Id="rId5" Type="http://schemas.openxmlformats.org/officeDocument/2006/relationships/hyperlink" Target="https://twitter.com/Code_Analysis" TargetMode="External"/><Relationship Id="rId4" Type="http://schemas.openxmlformats.org/officeDocument/2006/relationships/hyperlink" Target="mailto:karpov@viva64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что нужно обратить внимание при обзоре кода разрабатываемой библиотеки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0471" y="4298986"/>
            <a:ext cx="3619018" cy="217126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Андрей Карпов</a:t>
            </a:r>
          </a:p>
          <a:p>
            <a:pPr algn="l"/>
            <a:r>
              <a:rPr lang="en-US" sz="2800" dirty="0" smtClean="0"/>
              <a:t>CTO, PVS-Studio</a:t>
            </a:r>
          </a:p>
          <a:p>
            <a:pPr algn="l"/>
            <a:r>
              <a:rPr lang="en-US" sz="2800" dirty="0" smtClean="0">
                <a:hlinkClick r:id="rId3"/>
              </a:rPr>
              <a:t>karpov@viva64.com</a:t>
            </a:r>
            <a:endParaRPr lang="en-US" sz="2800" dirty="0" smtClean="0"/>
          </a:p>
          <a:p>
            <a:pPr algn="l"/>
            <a:r>
              <a:rPr lang="en-US" sz="2800" dirty="0" smtClean="0">
                <a:hlinkClick r:id="rId4"/>
              </a:rPr>
              <a:t>www.viva64.com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7" y="4298987"/>
            <a:ext cx="3327555" cy="20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2038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 актуально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для встраиваемых систем</a:t>
            </a:r>
          </a:p>
          <a:p>
            <a:pPr lvl="1"/>
            <a:r>
              <a:rPr lang="ru-RU" dirty="0" smtClean="0"/>
              <a:t>для библиотек</a:t>
            </a:r>
          </a:p>
          <a:p>
            <a:pPr lvl="1"/>
            <a:endParaRPr lang="ru-RU" dirty="0"/>
          </a:p>
          <a:p>
            <a:r>
              <a:rPr lang="ru-RU" dirty="0" smtClean="0"/>
              <a:t>Джонатан </a:t>
            </a:r>
            <a:r>
              <a:rPr lang="ru-RU" dirty="0" err="1" smtClean="0"/>
              <a:t>Корбет</a:t>
            </a:r>
            <a:r>
              <a:rPr lang="ru-RU" dirty="0"/>
              <a:t>. 2038: остался всего </a:t>
            </a:r>
            <a:r>
              <a:rPr lang="ru-RU" strike="sngStrike" dirty="0" smtClean="0"/>
              <a:t>21</a:t>
            </a:r>
            <a:r>
              <a:rPr lang="en-US" strike="sngStrike" dirty="0" smtClean="0"/>
              <a:t> </a:t>
            </a:r>
            <a:r>
              <a:rPr lang="ru-RU" strike="sngStrike" dirty="0" smtClean="0"/>
              <a:t>год</a:t>
            </a:r>
            <a:r>
              <a:rPr lang="en-US" dirty="0" smtClean="0"/>
              <a:t> 19 </a:t>
            </a:r>
            <a:r>
              <a:rPr lang="ru-RU" dirty="0" smtClean="0"/>
              <a:t>лет.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https://www.viva64.com/ru/b/0505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6" y="2530634"/>
            <a:ext cx="2941320" cy="29413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#pragma warning(default: </a:t>
            </a:r>
            <a:r>
              <a:rPr lang="en-US" dirty="0" smtClean="0"/>
              <a:t>NNN)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Некорректный паттерн</a:t>
            </a:r>
            <a:r>
              <a:rPr lang="en-US" dirty="0" smtClean="0"/>
              <a:t>:</a:t>
            </a:r>
          </a:p>
          <a:p>
            <a:endParaRPr lang="ru-RU" dirty="0" smtClean="0"/>
          </a:p>
          <a:p>
            <a:pPr marL="457200" lvl="1" indent="0">
              <a:buNone/>
            </a:pPr>
            <a:r>
              <a:rPr lang="en-US" sz="2800" dirty="0"/>
              <a:t>#pragma </a:t>
            </a:r>
            <a:r>
              <a:rPr lang="en-US" sz="2800" dirty="0" smtClean="0"/>
              <a:t>warning(</a:t>
            </a:r>
            <a:r>
              <a:rPr lang="en-US" sz="2800" b="1" dirty="0" smtClean="0">
                <a:solidFill>
                  <a:srgbClr val="0070C0"/>
                </a:solidFill>
              </a:rPr>
              <a:t>disable</a:t>
            </a:r>
            <a:r>
              <a:rPr lang="en-US" sz="2800" dirty="0" smtClean="0"/>
              <a:t>:12345)</a:t>
            </a:r>
            <a:endParaRPr lang="ru-RU" sz="2800" dirty="0" smtClean="0"/>
          </a:p>
          <a:p>
            <a:pPr marL="457200" lvl="1" indent="0">
              <a:buNone/>
            </a:pPr>
            <a:r>
              <a:rPr lang="ru-RU" sz="2800" dirty="0" smtClean="0"/>
              <a:t>... код ...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#pragma </a:t>
            </a:r>
            <a:r>
              <a:rPr lang="en-US" sz="2800" dirty="0" smtClean="0"/>
              <a:t>warning(</a:t>
            </a:r>
            <a:r>
              <a:rPr lang="en-US" sz="2800" b="1" dirty="0" smtClean="0">
                <a:solidFill>
                  <a:srgbClr val="FF0000"/>
                </a:solidFill>
              </a:rPr>
              <a:t>default</a:t>
            </a:r>
            <a:r>
              <a:rPr lang="en-US" sz="2800" dirty="0" smtClean="0"/>
              <a:t>:</a:t>
            </a:r>
            <a:r>
              <a:rPr lang="en-US" sz="2800" dirty="0"/>
              <a:t>12345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на примере </a:t>
            </a:r>
            <a:r>
              <a:rPr lang="en-US" dirty="0"/>
              <a:t>C4201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C4201: </a:t>
            </a:r>
            <a:r>
              <a:rPr lang="ru-RU" dirty="0"/>
              <a:t>безымянные структуры или объединения</a:t>
            </a:r>
            <a:r>
              <a:rPr lang="en-US" dirty="0"/>
              <a:t>. </a:t>
            </a:r>
            <a:r>
              <a:rPr lang="ru-RU" b="1" dirty="0"/>
              <a:t>Уровень 4</a:t>
            </a:r>
            <a:r>
              <a:rPr lang="ru-RU" dirty="0"/>
              <a:t>.</a:t>
            </a:r>
          </a:p>
          <a:p>
            <a:r>
              <a:rPr lang="ru-RU" dirty="0"/>
              <a:t>Выдаётся при </a:t>
            </a:r>
            <a:r>
              <a:rPr lang="ru-RU" b="1" dirty="0"/>
              <a:t>/</a:t>
            </a:r>
            <a:r>
              <a:rPr lang="ru-RU" b="1" dirty="0" err="1"/>
              <a:t>Wall</a:t>
            </a:r>
            <a:r>
              <a:rPr lang="ru-RU" dirty="0"/>
              <a:t>.</a:t>
            </a:r>
          </a:p>
          <a:p>
            <a:r>
              <a:rPr lang="ru-RU" dirty="0"/>
              <a:t>Если написать </a:t>
            </a:r>
            <a:r>
              <a:rPr lang="ru-RU" b="1" dirty="0" err="1"/>
              <a:t>default</a:t>
            </a:r>
            <a:r>
              <a:rPr lang="ru-RU" dirty="0"/>
              <a:t>, то предупреждение перестанет выдаваться, так как по умолчанию оно является отключенным.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0832" y="675745"/>
            <a:ext cx="11042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Consolas" panose="020B0609020204030204" pitchFamily="49" charset="0"/>
              </a:rPr>
              <a:t>// d3dtypes.h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8000"/>
                </a:solidFill>
                <a:latin typeface="Consolas" panose="020B0609020204030204" pitchFamily="49" charset="0"/>
              </a:rPr>
              <a:t>// Direct3D types include </a:t>
            </a:r>
            <a:r>
              <a:rPr lang="en-US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file</a:t>
            </a:r>
          </a:p>
          <a:p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warning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disable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:4201) </a:t>
            </a:r>
            <a:r>
              <a:rPr lang="en-US" sz="2600" dirty="0">
                <a:solidFill>
                  <a:srgbClr val="008000"/>
                </a:solidFill>
                <a:latin typeface="Consolas" panose="020B0609020204030204" pitchFamily="49" charset="0"/>
              </a:rPr>
              <a:t>// anonymous unions warning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 .....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_D3DCOLORVALUE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union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D3DVALUE r;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D3DVALUE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dvR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D3DCOLORVALUE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 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#pragma warning(default:4201)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</a:t>
            </a:r>
            <a:r>
              <a:rPr lang="en-US" dirty="0" smtClean="0"/>
              <a:t>: push, pop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176933"/>
            <a:ext cx="10875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#pragma warning(push)</a:t>
            </a: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warning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disable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NNNN)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 Корректный код, </a:t>
            </a:r>
            <a:r>
              <a:rPr lang="ru-RU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на который выдаётся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предупреждение </a:t>
            </a:r>
            <a:r>
              <a:rPr lang="en-US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NNNN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#pragma </a:t>
            </a:r>
            <a:r>
              <a:rPr lang="en-US" sz="2600" b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warning(pop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#pragma warning(default: </a:t>
            </a:r>
            <a:r>
              <a:rPr lang="en-US" dirty="0" smtClean="0"/>
              <a:t>NNN)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страшно в вашем </a:t>
            </a:r>
            <a:r>
              <a:rPr lang="en-US" dirty="0" smtClean="0"/>
              <a:t>*.</a:t>
            </a:r>
            <a:r>
              <a:rPr lang="en-US" dirty="0" err="1" smtClean="0"/>
              <a:t>cpp</a:t>
            </a:r>
            <a:r>
              <a:rPr lang="en-US" dirty="0" smtClean="0"/>
              <a:t> </a:t>
            </a:r>
            <a:r>
              <a:rPr lang="ru-RU" dirty="0" smtClean="0"/>
              <a:t>файле</a:t>
            </a:r>
          </a:p>
          <a:p>
            <a:r>
              <a:rPr lang="ru-RU" dirty="0" smtClean="0"/>
              <a:t>Недопустимо в заголовочном файле библиотеки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В коде пользователя могут исчезнуть полезные предупреждения</a:t>
            </a:r>
          </a:p>
          <a:p>
            <a:pPr lvl="1"/>
            <a:r>
              <a:rPr lang="ru-RU" dirty="0"/>
              <a:t>В коде пользователя могут </a:t>
            </a:r>
            <a:r>
              <a:rPr lang="ru-RU" dirty="0" smtClean="0"/>
              <a:t>появиться лишние </a:t>
            </a:r>
            <a:r>
              <a:rPr lang="ru-RU" dirty="0"/>
              <a:t>предупреждения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64-битные ошибки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 раз писал и рассказывал</a:t>
            </a:r>
          </a:p>
          <a:p>
            <a:r>
              <a:rPr lang="ru-RU" dirty="0" smtClean="0"/>
              <a:t>Подробнее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ru-RU" dirty="0" smtClean="0"/>
              <a:t>Разработка </a:t>
            </a:r>
            <a:r>
              <a:rPr lang="ru-RU" dirty="0"/>
              <a:t>64-битных приложений на языке </a:t>
            </a:r>
            <a:r>
              <a:rPr lang="en-US" dirty="0" smtClean="0"/>
              <a:t>C, C++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https://www.viva64.com/ru/l/full/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DevGAMM</a:t>
            </a:r>
            <a:r>
              <a:rPr lang="en-US" dirty="0" smtClean="0"/>
              <a:t> 2018. </a:t>
            </a:r>
            <a:r>
              <a:rPr lang="ru-RU" dirty="0" smtClean="0"/>
              <a:t>Паттерны 64-битных ошибок в играх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youtu.be/uzmdelgQYuc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56" y="1825625"/>
            <a:ext cx="2298192" cy="229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56" y="4258754"/>
            <a:ext cx="2298192" cy="22981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64-битные ошибки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Важно</a:t>
            </a:r>
            <a:r>
              <a:rPr lang="en-US" dirty="0" smtClean="0"/>
              <a:t>: </a:t>
            </a:r>
            <a:r>
              <a:rPr lang="ru-RU" dirty="0" smtClean="0"/>
              <a:t>то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что «прокатит</a:t>
            </a:r>
            <a:r>
              <a:rPr lang="ru-RU" dirty="0" smtClean="0"/>
              <a:t>» </a:t>
            </a:r>
            <a:r>
              <a:rPr lang="ru-RU" dirty="0" smtClean="0"/>
              <a:t>в </a:t>
            </a:r>
            <a:r>
              <a:rPr lang="ru-RU" dirty="0"/>
              <a:t>в</a:t>
            </a:r>
            <a:r>
              <a:rPr lang="ru-RU" dirty="0" smtClean="0"/>
              <a:t>ашем </a:t>
            </a:r>
            <a:r>
              <a:rPr lang="ru-RU" dirty="0" smtClean="0"/>
              <a:t>коде, неприемлемо для библиотеки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3275552"/>
            <a:ext cx="9457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n-NO"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 = 1.0;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64-битного юмора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08720" cy="4351338"/>
          </a:xfrm>
        </p:spPr>
        <p:txBody>
          <a:bodyPr/>
          <a:lstStyle/>
          <a:p>
            <a:r>
              <a:rPr lang="en-US" dirty="0" err="1" smtClean="0"/>
              <a:t>StackOverflow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C and static Code analysis: </a:t>
            </a:r>
            <a:r>
              <a:rPr lang="en-US" b="1" dirty="0">
                <a:solidFill>
                  <a:srgbClr val="FF0000"/>
                </a:solidFill>
              </a:rPr>
              <a:t>Is this safer than </a:t>
            </a:r>
            <a:r>
              <a:rPr lang="en-US" b="1" dirty="0" err="1">
                <a:solidFill>
                  <a:srgbClr val="FF0000"/>
                </a:solidFill>
              </a:rPr>
              <a:t>memcpy</a:t>
            </a:r>
            <a:r>
              <a:rPr lang="en-US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stackoverflow.com/questions/55239222/c-and-static-code-analysis-is-this-safer-than-memcpy</a:t>
            </a:r>
            <a:endParaRPr lang="ru-RU" dirty="0" smtClean="0"/>
          </a:p>
          <a:p>
            <a:endParaRPr lang="en-US" dirty="0"/>
          </a:p>
          <a:p>
            <a:r>
              <a:rPr lang="ru-RU" dirty="0" smtClean="0"/>
              <a:t>Анализатор выдаёт предупреждение на функцию </a:t>
            </a:r>
            <a:r>
              <a:rPr lang="en-US" b="1" dirty="0" err="1" smtClean="0"/>
              <a:t>memset</a:t>
            </a:r>
            <a:r>
              <a:rPr lang="en-US" dirty="0"/>
              <a:t>;</a:t>
            </a:r>
            <a:endParaRPr lang="en-US" dirty="0" smtClean="0"/>
          </a:p>
          <a:p>
            <a:r>
              <a:rPr lang="ru-RU" dirty="0" smtClean="0"/>
              <a:t>«Решим проблему» написанием собственной функции копирования!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32" y="1690688"/>
            <a:ext cx="2468880" cy="246888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</a:t>
            </a:r>
            <a:r>
              <a:rPr lang="ru-RU" dirty="0"/>
              <a:t>64-битного юмора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936510"/>
            <a:ext cx="98054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myMemCpy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src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csrc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*)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src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*)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n-NO"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 i=0; i&lt;</a:t>
            </a:r>
            <a:r>
              <a:rPr lang="nn-NO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sz="2600" dirty="0">
                <a:solidFill>
                  <a:srgbClr val="000000"/>
                </a:solidFill>
                <a:latin typeface="Consolas" panose="020B0609020204030204" pitchFamily="49" charset="0"/>
              </a:rPr>
              <a:t>; i++) 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csrc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01" y="1936510"/>
            <a:ext cx="2402230" cy="39252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-15823"/>
            <a:ext cx="5178725" cy="6873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1238" y="2759368"/>
            <a:ext cx="5609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Код, который мы обсуждаем на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exit, </a:t>
            </a:r>
            <a:r>
              <a:rPr lang="en-US" dirty="0" smtClean="0"/>
              <a:t>abort</a:t>
            </a:r>
            <a:r>
              <a:rPr lang="ru-RU" dirty="0" smtClean="0"/>
              <a:t>, </a:t>
            </a:r>
            <a:r>
              <a:rPr lang="en-US" dirty="0" smtClean="0"/>
              <a:t>terminate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8924" cy="4351338"/>
          </a:xfrm>
        </p:spPr>
        <p:txBody>
          <a:bodyPr/>
          <a:lstStyle/>
          <a:p>
            <a:r>
              <a:rPr lang="ru-RU" dirty="0" smtClean="0"/>
              <a:t>Нельзя просто так взять и завершить работу приложения внутри библиотеки!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24" y="1009651"/>
            <a:ext cx="2486676" cy="51673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95" y="72517"/>
            <a:ext cx="8109005" cy="649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, </a:t>
            </a:r>
            <a:r>
              <a:rPr lang="en-US" dirty="0" err="1"/>
              <a:t>realloc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968" y="653226"/>
            <a:ext cx="4328932" cy="34641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/>
              <a:t>Обязательно проверять, что вернули функции выделения памяти</a:t>
            </a:r>
            <a:r>
              <a:rPr lang="en-US" sz="4000" dirty="0"/>
              <a:t>!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Разыменовывание нулевого указателя </a:t>
            </a:r>
            <a:r>
              <a:rPr lang="en-US" dirty="0" smtClean="0"/>
              <a:t>= UB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Нельзя надеяться, что сразу будет именно падение</a:t>
            </a:r>
            <a:r>
              <a:rPr lang="en-US" dirty="0" smtClean="0"/>
              <a:t>;</a:t>
            </a:r>
          </a:p>
          <a:p>
            <a:r>
              <a:rPr lang="ru-RU" dirty="0" smtClean="0"/>
              <a:t>Можно успеть испортить данные</a:t>
            </a:r>
            <a:r>
              <a:rPr lang="en-US" dirty="0"/>
              <a:t>,</a:t>
            </a:r>
            <a:r>
              <a:rPr lang="ru-RU" dirty="0" smtClean="0"/>
              <a:t> обрабатываемые в параллельных потоках</a:t>
            </a:r>
            <a:r>
              <a:rPr lang="en-US" dirty="0"/>
              <a:t>.</a:t>
            </a:r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353111"/>
            <a:ext cx="1135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memset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k;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[0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-1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&lt;= 2)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кто сказал, что будет нулевое смещение?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981419" y="5726507"/>
            <a:ext cx="259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Библиотека </a:t>
            </a:r>
            <a:r>
              <a:rPr lang="en-US" sz="2800" b="1" dirty="0">
                <a:solidFill>
                  <a:srgbClr val="7030A0"/>
                </a:solidFill>
              </a:rPr>
              <a:t>EFL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45" y="1644388"/>
            <a:ext cx="118293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 void</a:t>
            </a:r>
            <a:endParaRPr lang="en-US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st_collections_group_parts_part_description_filter_data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filter-&gt;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data_count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realloc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(filter-&gt;data,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Edje_Part_Description_Spec_Filter_Data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 *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filter-&gt;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data_count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[filter-&gt;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data_count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- 1].name = name;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[filter-&gt;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data_count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- 1].value = value;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filter-&gt;data =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Разыменовывание нулевого указателя - это </a:t>
            </a:r>
            <a:r>
              <a:rPr lang="ru-RU" dirty="0" smtClean="0"/>
              <a:t>потенциальная уязвимость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Упасть при нехватке памяти</a:t>
            </a:r>
            <a:r>
              <a:rPr lang="en-US" dirty="0" smtClean="0"/>
              <a:t> -</a:t>
            </a:r>
            <a:r>
              <a:rPr lang="ru-RU" dirty="0" smtClean="0"/>
              <a:t> это </a:t>
            </a:r>
            <a:r>
              <a:rPr lang="ru-RU" b="1" dirty="0" smtClean="0"/>
              <a:t>отказ в обслуживании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smtClean="0"/>
              <a:t>Коду библиотек недопустимо так себя вести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smtClean="0"/>
              <a:t>Следует выбросить исключение или вернуть статус ошибки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xmalloc</a:t>
            </a:r>
            <a:r>
              <a:rPr lang="ru-RU" dirty="0" smtClean="0"/>
              <a:t> для библиотек - это не решение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xmalloc</a:t>
            </a:r>
            <a:r>
              <a:rPr lang="ru-RU" dirty="0" smtClean="0"/>
              <a:t> завершает работу приложения</a:t>
            </a:r>
            <a:r>
              <a:rPr lang="en-US" dirty="0"/>
              <a:t>,</a:t>
            </a:r>
            <a:r>
              <a:rPr lang="ru-RU" dirty="0" smtClean="0"/>
              <a:t> если не</a:t>
            </a:r>
            <a:r>
              <a:rPr lang="en-US" dirty="0" smtClean="0"/>
              <a:t> </a:t>
            </a:r>
            <a:r>
              <a:rPr lang="ru-RU" dirty="0" smtClean="0"/>
              <a:t>удалось выделить память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 smtClean="0"/>
              <a:t>вызывать </a:t>
            </a:r>
            <a:r>
              <a:rPr lang="ru-RU" dirty="0" smtClean="0"/>
              <a:t>в своём коде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Вызывать </a:t>
            </a:r>
            <a:r>
              <a:rPr lang="ru-RU" dirty="0" smtClean="0"/>
              <a:t>в коде библиотек </a:t>
            </a:r>
            <a:r>
              <a:rPr lang="ru-RU" b="1" dirty="0" smtClean="0"/>
              <a:t>НЕЛЬЗЯ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Неопределённое поведение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кода библиотек больше шансов, что себя негативно проявит неопределённое поведение</a:t>
            </a:r>
          </a:p>
          <a:p>
            <a:r>
              <a:rPr lang="ru-RU" dirty="0" smtClean="0"/>
              <a:t>Рассмотрим интересную функцию, которая перестала работать из-за «глючного </a:t>
            </a:r>
            <a:r>
              <a:rPr lang="en-US" dirty="0" smtClean="0"/>
              <a:t>GCC 8.0</a:t>
            </a:r>
            <a:r>
              <a:rPr lang="ru-RU" dirty="0" smtClean="0"/>
              <a:t>»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www.linux.org.ru/forum/development/14422428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80" y="4120587"/>
            <a:ext cx="2737413" cy="273741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643" y="643601"/>
            <a:ext cx="11713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r = 0;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pt-BR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r += ((r * 20891 + *</a:t>
            </a:r>
            <a:r>
              <a:rPr lang="pt-BR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pt-BR" sz="2600" dirty="0">
                <a:solidFill>
                  <a:srgbClr val="000000"/>
                </a:solidFill>
                <a:latin typeface="Consolas" panose="020B0609020204030204" pitchFamily="49" charset="0"/>
              </a:rPr>
              <a:t> *200) | *</a:t>
            </a:r>
            <a:r>
              <a:rPr lang="pt-BR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pt-BR" sz="2600" dirty="0">
                <a:solidFill>
                  <a:srgbClr val="000000"/>
                </a:solidFill>
                <a:latin typeface="Consolas" panose="020B0609020204030204" pitchFamily="49" charset="0"/>
              </a:rPr>
              <a:t> ^ 4 | *</a:t>
            </a:r>
            <a:r>
              <a:rPr lang="pt-BR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pt-BR" sz="2600" dirty="0">
                <a:solidFill>
                  <a:srgbClr val="000000"/>
                </a:solidFill>
                <a:latin typeface="Consolas" panose="020B0609020204030204" pitchFamily="49" charset="0"/>
              </a:rPr>
              <a:t> ^ 3) ^ (r &gt;&gt; 1);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r &amp; 0x7fffffff;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35" y="3368233"/>
            <a:ext cx="2651854" cy="31193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Опасное использование </a:t>
            </a:r>
            <a:r>
              <a:rPr lang="en-US" dirty="0" err="1" smtClean="0"/>
              <a:t>printf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216965"/>
            <a:ext cx="10515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buffer[1001];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pBIO_read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(bio, buffer, 1000)) &gt; 0)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buffer[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r>
              <a:rPr lang="en-US" sz="2600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fprintf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(file, buffer);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Опасное использование </a:t>
            </a:r>
            <a:r>
              <a:rPr lang="en-US" dirty="0" err="1" smtClean="0"/>
              <a:t>printf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61325" y="189088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*p;</a:t>
            </a:r>
          </a:p>
          <a:p>
            <a:r>
              <a:rPr lang="ru-RU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(p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600" dirty="0"/>
          </a:p>
        </p:txBody>
      </p:sp>
      <p:sp>
        <p:nvSpPr>
          <p:cNvPr id="5" name="Rectangle 4"/>
          <p:cNvSpPr/>
          <p:nvPr/>
        </p:nvSpPr>
        <p:spPr>
          <a:xfrm>
            <a:off x="1161325" y="4448894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*p;</a:t>
            </a:r>
          </a:p>
          <a:p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printf</a:t>
            </a:r>
            <a:r>
              <a:rPr lang="en-US" sz="2600" b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("%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s", p)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Down Arrow 5"/>
          <p:cNvSpPr/>
          <p:nvPr/>
        </p:nvSpPr>
        <p:spPr>
          <a:xfrm>
            <a:off x="1562581" y="3347448"/>
            <a:ext cx="879676" cy="937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71" y="1690688"/>
            <a:ext cx="4776129" cy="477612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2" y="-1"/>
            <a:ext cx="5002306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1238" y="3050958"/>
            <a:ext cx="5609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Реальный код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создавайте макросы/функции с именами, совпадающими со стандартными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пример кода, не из библиотеки, но демонстрирует суть.</a:t>
            </a: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618581"/>
            <a:ext cx="110837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EatWhitespace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(FILE *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c;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(c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(c) &amp;&amp; (</a:t>
            </a:r>
            <a:r>
              <a:rPr lang="en-US" sz="2600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!= c);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c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InFile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(c);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5" name="Rectangle 4"/>
          <p:cNvSpPr/>
          <p:nvPr/>
        </p:nvSpPr>
        <p:spPr>
          <a:xfrm>
            <a:off x="8287660" y="3988186"/>
            <a:ext cx="35289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Midnight </a:t>
            </a:r>
            <a:r>
              <a:rPr lang="en-US" sz="2800" b="1" dirty="0" smtClean="0">
                <a:solidFill>
                  <a:srgbClr val="7030A0"/>
                </a:solidFill>
              </a:rPr>
              <a:t>Commander.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Где </a:t>
            </a:r>
            <a:r>
              <a:rPr lang="ru-RU" sz="2800" b="1" dirty="0">
                <a:solidFill>
                  <a:srgbClr val="7030A0"/>
                </a:solidFill>
              </a:rPr>
              <a:t>ошибка?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Ошибку не найти, пока не заглянешь в заголовочный файл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574589"/>
            <a:ext cx="107364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ifdef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undef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isspace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it-IT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it-IT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sz="2600" dirty="0">
                <a:solidFill>
                  <a:srgbClr val="6F008A"/>
                </a:solidFill>
                <a:latin typeface="Consolas" panose="020B0609020204030204" pitchFamily="49" charset="0"/>
              </a:rPr>
              <a:t>isspace</a:t>
            </a:r>
            <a:r>
              <a:rPr lang="it-IT" sz="2600" dirty="0">
                <a:solidFill>
                  <a:srgbClr val="000000"/>
                </a:solidFill>
                <a:latin typeface="Consolas" panose="020B0609020204030204" pitchFamily="49" charset="0"/>
              </a:rPr>
              <a:t>(c) ((c)==</a:t>
            </a:r>
            <a:r>
              <a:rPr lang="it-IT" sz="2600" dirty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it-IT" sz="2600" dirty="0">
                <a:solidFill>
                  <a:srgbClr val="000000"/>
                </a:solidFill>
                <a:latin typeface="Consolas" panose="020B0609020204030204" pitchFamily="49" charset="0"/>
              </a:rPr>
              <a:t> || (c) == </a:t>
            </a:r>
            <a:r>
              <a:rPr lang="it-IT" sz="2600" dirty="0">
                <a:solidFill>
                  <a:srgbClr val="A31515"/>
                </a:solidFill>
                <a:latin typeface="Consolas" panose="020B0609020204030204" pitchFamily="49" charset="0"/>
              </a:rPr>
              <a:t>'\t'</a:t>
            </a:r>
            <a:r>
              <a:rPr lang="it-IT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не так с этим кодом?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275632"/>
            <a:ext cx="111415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set_value_convert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char_t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*&amp;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uintptr_t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&amp; header,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uintptr_t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header_mask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value)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[128];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sprintf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value);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set_value_buffer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header,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header_mask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</a:t>
            </a:r>
            <a:r>
              <a:rPr lang="en-US" dirty="0" err="1" smtClean="0"/>
              <a:t>StarEngine</a:t>
            </a:r>
            <a:r>
              <a:rPr lang="en-US" dirty="0" smtClean="0"/>
              <a:t>: </a:t>
            </a:r>
            <a:r>
              <a:rPr lang="en-US" dirty="0" err="1" smtClean="0"/>
              <a:t>definesTypes.h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11279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sifstream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ifstream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sfstream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fstream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suchar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#define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std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endParaRPr lang="en-US" sz="26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atof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atoi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6F008A"/>
                </a:solidFill>
                <a:latin typeface="Consolas" panose="020B0609020204030204" pitchFamily="49" charset="0"/>
              </a:rPr>
              <a:t>sstrlen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strlen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009" y="131441"/>
            <a:ext cx="6191490" cy="1325563"/>
          </a:xfrm>
        </p:spPr>
        <p:txBody>
          <a:bodyPr/>
          <a:lstStyle/>
          <a:p>
            <a:r>
              <a:rPr lang="ru-RU" dirty="0" smtClean="0"/>
              <a:t>Неинициализированные</a:t>
            </a:r>
            <a:br>
              <a:rPr lang="ru-RU" dirty="0" smtClean="0"/>
            </a:b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13457" y="368984"/>
            <a:ext cx="1132004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CSnpBitAttributes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 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Uint8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m_BitSet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inline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CSnpBitAttributes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CSnpBitAttributes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&gt;&amp;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octet_string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count =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m_BitSet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byte = </a:t>
            </a:r>
            <a:r>
              <a:rPr lang="en-US" sz="2600" dirty="0" err="1">
                <a:solidFill>
                  <a:srgbClr val="808080"/>
                </a:solidFill>
                <a:latin typeface="Consolas" panose="020B0609020204030204" pitchFamily="49" charset="0"/>
              </a:rPr>
              <a:t>octet_string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.end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do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m_BitSet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 = (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m_BitSet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 &lt;&lt; 8) | *--byte;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(--count &gt; 0);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2009" y="1694547"/>
            <a:ext cx="4056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NCBI Genome Workbench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Неинициализированные данные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библиотеках имеет смысл быть большим параноиком и инициализировать про запас.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60" y="3160306"/>
            <a:ext cx="3020219" cy="30166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дозволено Юпитеру, не дозволено </a:t>
            </a:r>
            <a:r>
              <a:rPr lang="ru-RU" dirty="0" smtClean="0"/>
              <a:t>быку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Помните, </a:t>
            </a:r>
            <a:r>
              <a:rPr lang="ru-RU" dirty="0"/>
              <a:t>ч</a:t>
            </a:r>
            <a:r>
              <a:rPr lang="ru-RU" dirty="0" smtClean="0"/>
              <a:t>то отныне </a:t>
            </a:r>
            <a:r>
              <a:rPr lang="en-US" b="1" dirty="0">
                <a:solidFill>
                  <a:srgbClr val="7030A0"/>
                </a:solidFill>
              </a:rPr>
              <a:t>this != </a:t>
            </a:r>
            <a:r>
              <a:rPr lang="en-US" b="1" dirty="0" err="1" smtClean="0">
                <a:solidFill>
                  <a:srgbClr val="7030A0"/>
                </a:solidFill>
              </a:rPr>
              <a:t>nullptr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833962"/>
            <a:ext cx="9649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CWnd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AttachControlSite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CHandleMap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pMap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if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this != NULL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m_pCtrlSite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//....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Занимательный факт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времена </a:t>
            </a:r>
            <a:r>
              <a:rPr lang="en-US" dirty="0" smtClean="0"/>
              <a:t>C++ </a:t>
            </a:r>
            <a:r>
              <a:rPr lang="ru-RU" dirty="0"/>
              <a:t>1983 </a:t>
            </a:r>
            <a:r>
              <a:rPr lang="en-US" dirty="0"/>
              <a:t>(</a:t>
            </a:r>
            <a:r>
              <a:rPr lang="en-US" dirty="0" err="1" smtClean="0"/>
              <a:t>Cfront</a:t>
            </a:r>
            <a:r>
              <a:rPr lang="en-US" dirty="0" smtClean="0"/>
              <a:t>) </a:t>
            </a:r>
            <a:r>
              <a:rPr lang="ru-RU" dirty="0" smtClean="0"/>
              <a:t>можно было делать так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3070713"/>
            <a:ext cx="2218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18" y="3761772"/>
            <a:ext cx="1896243" cy="276398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Чётко различай	те в интерфейсах</a:t>
            </a:r>
            <a:br>
              <a:rPr lang="ru-RU" dirty="0" smtClean="0"/>
            </a:br>
            <a:r>
              <a:rPr lang="en-US" dirty="0" smtClean="0"/>
              <a:t>BSTR</a:t>
            </a:r>
            <a:r>
              <a:rPr lang="ru-RU" dirty="0" smtClean="0"/>
              <a:t> и </a:t>
            </a:r>
            <a:r>
              <a:rPr lang="en-US" dirty="0" err="1"/>
              <a:t>wchar_t</a:t>
            </a:r>
            <a:r>
              <a:rPr lang="en-US" dirty="0"/>
              <a:t> *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Иногда забывают о различиях между </a:t>
            </a:r>
            <a:r>
              <a:rPr lang="en-US" dirty="0"/>
              <a:t>BSTR </a:t>
            </a:r>
            <a:r>
              <a:rPr lang="ru-RU" dirty="0"/>
              <a:t>и </a:t>
            </a:r>
            <a:r>
              <a:rPr lang="en-US" dirty="0" err="1"/>
              <a:t>wchar_t</a:t>
            </a:r>
            <a:r>
              <a:rPr lang="en-US" dirty="0"/>
              <a:t> </a:t>
            </a:r>
            <a:r>
              <a:rPr lang="en-US" dirty="0" smtClean="0"/>
              <a:t>*;</a:t>
            </a:r>
            <a:endParaRPr lang="ru-RU" dirty="0" smtClean="0"/>
          </a:p>
          <a:p>
            <a:r>
              <a:rPr lang="ru-RU" dirty="0" smtClean="0"/>
              <a:t>И в интерфейсах используются неверные типы со всеми вытекающими последствиями.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1" y="3500339"/>
            <a:ext cx="2299185" cy="28946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BSTR</a:t>
            </a:r>
            <a:r>
              <a:rPr lang="ru-RU" dirty="0"/>
              <a:t> и </a:t>
            </a:r>
            <a:r>
              <a:rPr lang="en-US" dirty="0" err="1"/>
              <a:t>wchar_t</a:t>
            </a:r>
            <a:r>
              <a:rPr lang="en-US" dirty="0"/>
              <a:t> *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wchar_t</a:t>
            </a:r>
            <a:r>
              <a:rPr lang="en-US" dirty="0" smtClean="0"/>
              <a:t> *</a:t>
            </a:r>
            <a:r>
              <a:rPr lang="ru-RU" dirty="0" smtClean="0"/>
              <a:t> </a:t>
            </a:r>
            <a:r>
              <a:rPr lang="en-US" dirty="0"/>
              <a:t>–</a:t>
            </a:r>
            <a:r>
              <a:rPr lang="ru-RU" dirty="0" smtClean="0"/>
              <a:t> </a:t>
            </a:r>
            <a:r>
              <a:rPr lang="ru-RU" dirty="0" smtClean="0"/>
              <a:t>нуль-терминированная </a:t>
            </a:r>
            <a:r>
              <a:rPr lang="ru-RU" dirty="0" smtClean="0"/>
              <a:t>строка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BSTR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/>
              <a:t>это строковый тип данных, который используется в </a:t>
            </a:r>
            <a:r>
              <a:rPr lang="en-US" dirty="0"/>
              <a:t>COM, Automation </a:t>
            </a:r>
            <a:r>
              <a:rPr lang="ru-RU" dirty="0"/>
              <a:t>и </a:t>
            </a:r>
            <a:r>
              <a:rPr lang="en-US" dirty="0"/>
              <a:t>Interop </a:t>
            </a:r>
            <a:r>
              <a:rPr lang="ru-RU" dirty="0" smtClean="0"/>
              <a:t>функциях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smtClean="0"/>
              <a:t>«Разный физический смысл», но с точки зрения </a:t>
            </a:r>
            <a:r>
              <a:rPr lang="en-US" dirty="0" smtClean="0"/>
              <a:t>C </a:t>
            </a:r>
            <a:r>
              <a:rPr lang="ru-RU" dirty="0" smtClean="0"/>
              <a:t>и </a:t>
            </a:r>
            <a:r>
              <a:rPr lang="en-US" dirty="0" smtClean="0"/>
              <a:t>C++ </a:t>
            </a:r>
            <a:r>
              <a:rPr lang="ru-RU" dirty="0" smtClean="0"/>
              <a:t>это одинаковые типы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439062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wchar_t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OLECHAR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OLECHAR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BSTR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доклада</a:t>
            </a:r>
            <a:r>
              <a:rPr lang="en-US" dirty="0" smtClean="0"/>
              <a:t>: </a:t>
            </a:r>
            <a:r>
              <a:rPr lang="ru-RU" dirty="0"/>
              <a:t>с</a:t>
            </a:r>
            <a:r>
              <a:rPr lang="ru-RU" dirty="0" smtClean="0"/>
              <a:t>делаем код лучше!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17" y="1854591"/>
            <a:ext cx="4280083" cy="51673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6680" y="1993159"/>
            <a:ext cx="4218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0" b="1" dirty="0" smtClean="0">
                <a:latin typeface="+mn-lt"/>
              </a:rPr>
              <a:t>C++</a:t>
            </a:r>
            <a:endParaRPr lang="ru-RU" sz="200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ru-RU" dirty="0"/>
              <a:t>Префикс </a:t>
            </a:r>
            <a:r>
              <a:rPr lang="ru-RU" dirty="0" smtClean="0"/>
              <a:t>длины (4 байта)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Строка символов в кодировке </a:t>
            </a:r>
            <a:r>
              <a:rPr lang="ru-RU" dirty="0" err="1" smtClean="0"/>
              <a:t>Unicode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 smtClean="0"/>
              <a:t>Терминальный ноль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ru-RU" dirty="0"/>
              <a:t>Тип BSTR является указателем, который указывает на первый символ строки, а не на префикс длины.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75" y="4629777"/>
            <a:ext cx="8450049" cy="23520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Неправильно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Правильно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738796" y="2596152"/>
            <a:ext cx="65806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BSTR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MyBstr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>
                <a:solidFill>
                  <a:srgbClr val="A31515"/>
                </a:solidFill>
                <a:latin typeface="Consolas" panose="020B0609020204030204" pitchFamily="49" charset="0"/>
              </a:rPr>
              <a:t>L"I am a happy BSTR"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600" dirty="0"/>
          </a:p>
        </p:txBody>
      </p:sp>
      <p:sp>
        <p:nvSpPr>
          <p:cNvPr id="7" name="Rectangle 6"/>
          <p:cNvSpPr/>
          <p:nvPr/>
        </p:nvSpPr>
        <p:spPr>
          <a:xfrm>
            <a:off x="1738796" y="4140335"/>
            <a:ext cx="100210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BSTR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MyBstr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SysAllocString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A31515"/>
                </a:solidFill>
                <a:latin typeface="Consolas" panose="020B0609020204030204" pitchFamily="49" charset="0"/>
              </a:rPr>
              <a:t>L"I am a happy BSTR"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Некорректно </a:t>
            </a:r>
            <a:r>
              <a:rPr lang="ru-RU" dirty="0"/>
              <a:t>работать с </a:t>
            </a:r>
            <a:r>
              <a:rPr lang="en-US" dirty="0"/>
              <a:t>BSTR</a:t>
            </a:r>
            <a:r>
              <a:rPr lang="en-US" dirty="0" smtClean="0"/>
              <a:t>, </a:t>
            </a:r>
            <a:r>
              <a:rPr lang="ru-RU" dirty="0" smtClean="0"/>
              <a:t>как </a:t>
            </a:r>
            <a:r>
              <a:rPr lang="ru-RU" dirty="0"/>
              <a:t>с </a:t>
            </a:r>
            <a:r>
              <a:rPr lang="en-US" dirty="0" err="1"/>
              <a:t>wchar_t</a:t>
            </a:r>
            <a:r>
              <a:rPr lang="en-US" dirty="0"/>
              <a:t> </a:t>
            </a:r>
            <a:r>
              <a:rPr lang="en-US" dirty="0" smtClean="0"/>
              <a:t>*;</a:t>
            </a:r>
          </a:p>
          <a:p>
            <a:r>
              <a:rPr lang="ru-RU" dirty="0" smtClean="0"/>
              <a:t>Чётко </a:t>
            </a:r>
            <a:r>
              <a:rPr lang="ru-RU" dirty="0" smtClean="0"/>
              <a:t>различайте эти типы в интерфейсах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Не вводите пользователей в заблуждение</a:t>
            </a:r>
            <a:r>
              <a:rPr lang="en-US" dirty="0"/>
              <a:t>.</a:t>
            </a:r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4001294"/>
            <a:ext cx="1051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BSTR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foo();</a:t>
            </a:r>
          </a:p>
          <a:p>
            <a:r>
              <a:rPr lang="ru-RU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+= 3; 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// Теперь </a:t>
            </a:r>
            <a:r>
              <a:rPr lang="ru-RU" sz="2600" dirty="0" err="1">
                <a:solidFill>
                  <a:srgbClr val="008000"/>
                </a:solidFill>
                <a:latin typeface="Consolas" panose="020B0609020204030204" pitchFamily="49" charset="0"/>
              </a:rPr>
              <a:t>str</a:t>
            </a:r>
            <a:r>
              <a:rPr lang="ru-RU" sz="2600" dirty="0">
                <a:solidFill>
                  <a:srgbClr val="008000"/>
                </a:solidFill>
                <a:latin typeface="Consolas" panose="020B0609020204030204" pitchFamily="49" charset="0"/>
              </a:rPr>
              <a:t> это испорченная BSTR строка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Внимательно относитесь к усечению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Классические варианты потери значимых бит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899077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fgetc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(stream);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c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foo();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n = (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*)n;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Усечение длины строк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39772"/>
            <a:ext cx="10515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(foo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short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str.length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ru-RU" sz="2600" b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str.length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std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::string::</a:t>
            </a:r>
            <a:r>
              <a:rPr lang="en-US" sz="2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size_type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str.length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auto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str.length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8025" y="1308252"/>
            <a:ext cx="347734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Открывает путь потенциальным уязвимостям.</a:t>
            </a:r>
          </a:p>
          <a:p>
            <a:pPr algn="ctr"/>
            <a:r>
              <a:rPr lang="ru-RU" sz="2800" dirty="0" smtClean="0"/>
              <a:t>Непростительно для библиотек.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629275" y="2431636"/>
            <a:ext cx="1838751" cy="511589"/>
          </a:xfrm>
          <a:prstGeom prst="straightConnector1">
            <a:avLst/>
          </a:prstGeom>
          <a:ln w="7620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Усечение</a:t>
            </a:r>
            <a:r>
              <a:rPr lang="en-US" dirty="0"/>
              <a:t>: </a:t>
            </a:r>
            <a:r>
              <a:rPr lang="en-US" dirty="0" err="1" smtClean="0"/>
              <a:t>memcmp</a:t>
            </a:r>
            <a:r>
              <a:rPr lang="en-US" dirty="0"/>
              <a:t> (</a:t>
            </a:r>
            <a:r>
              <a:rPr lang="en-US" dirty="0" smtClean="0"/>
              <a:t>CVE-2012-2122)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17806" y="2397004"/>
            <a:ext cx="113437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my_bool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my_bool</a:t>
            </a:r>
            <a:endParaRPr lang="en-US" sz="26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check_scramble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scramble_arg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*message,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uint8 *hash_stage2)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memcmp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(hash_stage2, hash_stage2_reassured,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SHA1_HASH_SIZE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7296" y="1873784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MySQL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94" y="476938"/>
            <a:ext cx="8474106" cy="5883981"/>
          </a:xfrm>
          <a:prstGeom prst="rect">
            <a:avLst/>
          </a:prstGeom>
        </p:spPr>
      </p:pic>
      <p:sp>
        <p:nvSpPr>
          <p:cNvPr id="10" name="Прямоугольник 7"/>
          <p:cNvSpPr/>
          <p:nvPr/>
        </p:nvSpPr>
        <p:spPr>
          <a:xfrm>
            <a:off x="9408160" y="2947352"/>
            <a:ext cx="278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Windows </a:t>
            </a:r>
            <a:r>
              <a:rPr lang="ru-RU" sz="2400" dirty="0" smtClean="0"/>
              <a:t>кодировка </a:t>
            </a:r>
            <a:r>
              <a:rPr lang="en-US" sz="2400" b="1" dirty="0" smtClean="0"/>
              <a:t>CP1251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Буква </a:t>
            </a:r>
            <a:r>
              <a:rPr lang="en-US" sz="2400" dirty="0" smtClean="0"/>
              <a:t>'</a:t>
            </a:r>
            <a:r>
              <a:rPr lang="ru-RU" sz="2400" dirty="0" smtClean="0"/>
              <a:t>я</a:t>
            </a:r>
            <a:r>
              <a:rPr lang="en-US" sz="2400" dirty="0" smtClean="0"/>
              <a:t>' </a:t>
            </a:r>
            <a:r>
              <a:rPr lang="ru-RU" sz="2400" dirty="0" smtClean="0"/>
              <a:t>имеет код </a:t>
            </a:r>
            <a:r>
              <a:rPr lang="en-US" sz="2400" dirty="0" smtClean="0"/>
              <a:t>255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Дуга 9"/>
          <p:cNvSpPr/>
          <p:nvPr/>
        </p:nvSpPr>
        <p:spPr>
          <a:xfrm rot="4286648">
            <a:off x="7291068" y="2992084"/>
            <a:ext cx="3056452" cy="3667249"/>
          </a:xfrm>
          <a:prstGeom prst="arc">
            <a:avLst>
              <a:gd name="adj1" fmla="val 16028688"/>
              <a:gd name="adj2" fmla="val 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Усечение</a:t>
            </a:r>
            <a:r>
              <a:rPr lang="en-US" dirty="0"/>
              <a:t>: EOF</a:t>
            </a:r>
            <a:endParaRPr lang="ru-RU" dirty="0"/>
          </a:p>
        </p:txBody>
      </p:sp>
      <p:sp>
        <p:nvSpPr>
          <p:cNvPr id="4" name="Прямоугольник 2"/>
          <p:cNvSpPr/>
          <p:nvPr/>
        </p:nvSpPr>
        <p:spPr>
          <a:xfrm>
            <a:off x="347241" y="2163172"/>
            <a:ext cx="116521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 smtClean="0">
                <a:latin typeface="Consolas" panose="020B0609020204030204" pitchFamily="49" charset="0"/>
              </a:rPr>
              <a:t> c;</a:t>
            </a:r>
          </a:p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printf("%s is already in *.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base_fs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format, just copying ....);</a:t>
            </a:r>
          </a:p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rewind(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blk_alloc_file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((c =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fgetc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blk_alloc_file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 != </a:t>
            </a:r>
            <a:r>
              <a:rPr lang="en-US" sz="2600" dirty="0" smtClean="0">
                <a:solidFill>
                  <a:srgbClr val="6F008A"/>
                </a:solidFill>
                <a:latin typeface="Consolas" panose="020B0609020204030204" pitchFamily="49" charset="0"/>
              </a:rPr>
              <a:t>EOF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fputc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(c, </a:t>
            </a:r>
            <a:r>
              <a:rPr lang="en-US" sz="26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base_fs_file</a:t>
            </a: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6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}</a:t>
            </a:r>
            <a:endParaRPr lang="ru-RU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9467576" y="1690688"/>
            <a:ext cx="174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Android</a:t>
            </a:r>
            <a:r>
              <a:rPr lang="en-US" sz="2800" b="1" dirty="0" smtClean="0">
                <a:solidFill>
                  <a:srgbClr val="7030A0"/>
                </a:solidFill>
              </a:rPr>
              <a:t>, C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 про </a:t>
            </a:r>
            <a:r>
              <a:rPr lang="en-US" dirty="0" smtClean="0"/>
              <a:t>EOF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73086"/>
            <a:ext cx="97414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!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cin.eof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&gt;&gt; x;</a:t>
            </a: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!</a:t>
            </a:r>
            <a:r>
              <a:rPr lang="en-US" sz="2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cin.eof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() &amp;&amp; !</a:t>
            </a:r>
            <a:r>
              <a:rPr lang="en-US" sz="2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cin.fail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</a:rPr>
              <a:t>()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&gt;&gt; x;</a:t>
            </a: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cin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&gt;&gt; x;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memset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CWE-14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1690688"/>
            <a:ext cx="101808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EAPI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Eina_Binbuf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emile_binbuf_decipher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(....)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ik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[MAX_KEY_LEN];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iv[MAX_IV_LEN];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on_error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(iv, 0,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(iv));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ik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ik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3578" y="3414237"/>
            <a:ext cx="2800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EFL Core Libraries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548"/>
            <a:ext cx="7503543" cy="4988415"/>
          </a:xfrm>
        </p:spPr>
        <p:txBody>
          <a:bodyPr>
            <a:normAutofit/>
          </a:bodyPr>
          <a:lstStyle/>
          <a:p>
            <a:r>
              <a:rPr lang="ru-RU" dirty="0" smtClean="0"/>
              <a:t>Карпов </a:t>
            </a:r>
            <a:r>
              <a:rPr lang="ru-RU" dirty="0"/>
              <a:t>Андрей </a:t>
            </a:r>
            <a:r>
              <a:rPr lang="ru-RU" dirty="0" smtClean="0"/>
              <a:t>Николаевич</a:t>
            </a:r>
            <a:endParaRPr lang="en-US" dirty="0"/>
          </a:p>
          <a:p>
            <a:r>
              <a:rPr lang="ru-RU" dirty="0" smtClean="0"/>
              <a:t>Присутству</a:t>
            </a:r>
            <a:r>
              <a:rPr lang="ru-RU" dirty="0"/>
              <a:t>ю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en-US" dirty="0" err="1" smtClean="0"/>
              <a:t>Habr</a:t>
            </a:r>
            <a:r>
              <a:rPr lang="en-US" dirty="0" smtClean="0"/>
              <a:t> </a:t>
            </a:r>
            <a:r>
              <a:rPr lang="ru-RU" dirty="0"/>
              <a:t>под именем </a:t>
            </a:r>
            <a:r>
              <a:rPr lang="en-US" dirty="0" smtClean="0"/>
              <a:t>Andrey2008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habr.com/users/andrey2008/</a:t>
            </a:r>
            <a:endParaRPr lang="en-US" dirty="0"/>
          </a:p>
          <a:p>
            <a:r>
              <a:rPr lang="ru-RU" dirty="0" smtClean="0"/>
              <a:t>Технический </a:t>
            </a:r>
            <a:r>
              <a:rPr lang="ru-RU" dirty="0"/>
              <a:t>директор ООО «</a:t>
            </a:r>
            <a:r>
              <a:rPr lang="ru-RU" dirty="0" err="1"/>
              <a:t>СиПроВер</a:t>
            </a:r>
            <a:r>
              <a:rPr lang="ru-RU" dirty="0"/>
              <a:t>»</a:t>
            </a:r>
          </a:p>
          <a:p>
            <a:r>
              <a:rPr lang="en-US" dirty="0" smtClean="0"/>
              <a:t>Microsoft MVP</a:t>
            </a:r>
            <a:endParaRPr lang="ru-RU" dirty="0"/>
          </a:p>
          <a:p>
            <a:r>
              <a:rPr lang="en-US" dirty="0"/>
              <a:t>Intel Black Belt Software Developer</a:t>
            </a:r>
            <a:endParaRPr lang="ru-RU" dirty="0"/>
          </a:p>
          <a:p>
            <a:r>
              <a:rPr lang="ru-RU" dirty="0"/>
              <a:t>Один из основателей проекта </a:t>
            </a:r>
            <a:r>
              <a:rPr lang="en-US" dirty="0" smtClean="0"/>
              <a:t>PVS-Studio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34" y="948975"/>
            <a:ext cx="3200400" cy="5031029"/>
          </a:xfrm>
          <a:prstGeom prst="rect">
            <a:avLst/>
          </a:prstGeom>
        </p:spPr>
      </p:pic>
      <p:pic>
        <p:nvPicPr>
          <p:cNvPr id="6" name="Picture 2" descr="https://alexandrebrisebois.files.wordpress.com/2014/07/microsoft-mv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99" y="3134044"/>
            <a:ext cx="839137" cy="3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game-guru.com/images/intel_black_bel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74" y="3682755"/>
            <a:ext cx="1314856" cy="3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memset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CWE-14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Безопасная очистка приватных </a:t>
            </a:r>
            <a:r>
              <a:rPr lang="ru-RU" dirty="0" smtClean="0"/>
              <a:t>данных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https://www.viva64.com/ru/b/0388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CWE-14: Compiler Removal of Code to Clear Buffers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cwe.mitre.org/data/definitions/14.html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3" y="-261"/>
            <a:ext cx="3292997" cy="3292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02" y="3427673"/>
            <a:ext cx="3292997" cy="32929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5" y="0"/>
            <a:ext cx="523554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Быстрая реакция на уязвимости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библиотеки зависит сразу множество приложений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/>
              <a:t>Ч</a:t>
            </a:r>
            <a:r>
              <a:rPr lang="ru-RU" dirty="0" smtClean="0"/>
              <a:t>асто покупают ответственность, а не функционал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Не стесняйтесь брать за это деньги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Продаются дорогие платные библиотеки для создания</a:t>
            </a:r>
            <a:r>
              <a:rPr lang="en-US" dirty="0" smtClean="0"/>
              <a:t> PDF, </a:t>
            </a:r>
            <a:r>
              <a:rPr lang="ru-RU" dirty="0" smtClean="0"/>
              <a:t>хотя полно бесплатных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Берите деньги и делайте хорошо!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Обработчики ошибок (обычно плохо тестируются)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корректность</a:t>
            </a:r>
            <a:r>
              <a:rPr lang="en-US" dirty="0" smtClean="0"/>
              <a:t>;</a:t>
            </a:r>
          </a:p>
          <a:p>
            <a:pPr lvl="1"/>
            <a:r>
              <a:rPr lang="ru-RU" dirty="0" smtClean="0"/>
              <a:t>нет </a:t>
            </a:r>
            <a:r>
              <a:rPr lang="en-US" dirty="0" smtClean="0"/>
              <a:t>exit, abort</a:t>
            </a:r>
            <a:r>
              <a:rPr lang="ru-RU" dirty="0" smtClean="0"/>
              <a:t> и т.д.</a:t>
            </a:r>
          </a:p>
          <a:p>
            <a:r>
              <a:rPr lang="en-US" dirty="0" err="1" smtClean="0"/>
              <a:t>malloc</a:t>
            </a:r>
            <a:r>
              <a:rPr lang="en-US" dirty="0" smtClean="0"/>
              <a:t>, </a:t>
            </a:r>
            <a:r>
              <a:rPr lang="en-US" dirty="0" err="1" smtClean="0"/>
              <a:t>realloc</a:t>
            </a:r>
            <a:r>
              <a:rPr lang="en-US" dirty="0"/>
              <a:t>;</a:t>
            </a:r>
            <a:endParaRPr lang="en-US" dirty="0" smtClean="0"/>
          </a:p>
          <a:p>
            <a:r>
              <a:rPr lang="ru-RU" dirty="0" smtClean="0"/>
              <a:t>Именования функций и макросов</a:t>
            </a:r>
            <a:r>
              <a:rPr lang="en-US" dirty="0" smtClean="0"/>
              <a:t>;</a:t>
            </a:r>
          </a:p>
          <a:p>
            <a:pPr lvl="1"/>
            <a:r>
              <a:rPr lang="ru-RU" dirty="0" smtClean="0"/>
              <a:t>неспроста </a:t>
            </a:r>
            <a:r>
              <a:rPr lang="ru-RU" dirty="0" smtClean="0"/>
              <a:t>придумали </a:t>
            </a:r>
            <a:r>
              <a:rPr lang="en-US" dirty="0" smtClean="0"/>
              <a:t>namespace;</a:t>
            </a:r>
          </a:p>
          <a:p>
            <a:r>
              <a:rPr lang="ru-RU" dirty="0" smtClean="0"/>
              <a:t>Особенная внимательность к </a:t>
            </a:r>
            <a:r>
              <a:rPr lang="en-US" dirty="0" smtClean="0"/>
              <a:t>UB;</a:t>
            </a:r>
          </a:p>
          <a:p>
            <a:r>
              <a:rPr lang="ru-RU" dirty="0"/>
              <a:t>Особенная внимательность к </a:t>
            </a:r>
            <a:r>
              <a:rPr lang="ru-RU" dirty="0" smtClean="0"/>
              <a:t>усечению старших бит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Инициализация и очистка памяти</a:t>
            </a:r>
            <a:r>
              <a:rPr lang="en-US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0320" cy="4351338"/>
          </a:xfrm>
        </p:spPr>
        <p:txBody>
          <a:bodyPr/>
          <a:lstStyle/>
          <a:p>
            <a:r>
              <a:rPr lang="ru-RU" dirty="0" smtClean="0"/>
              <a:t>Уделять больше внимани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en-US" dirty="0" smtClean="0"/>
              <a:t>Code Review;</a:t>
            </a:r>
            <a:endParaRPr lang="ru-RU" dirty="0" smtClean="0"/>
          </a:p>
          <a:p>
            <a:r>
              <a:rPr lang="ru-RU" dirty="0" smtClean="0"/>
              <a:t>Использовать статические анализаторы кода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Google</a:t>
            </a:r>
            <a:r>
              <a:rPr lang="ru-RU" dirty="0" smtClean="0"/>
              <a:t> открыл систему для создания </a:t>
            </a:r>
            <a:r>
              <a:rPr lang="ru-RU" dirty="0" err="1" smtClean="0"/>
              <a:t>sandbox</a:t>
            </a:r>
            <a:r>
              <a:rPr lang="ru-RU" dirty="0" smtClean="0"/>
              <a:t>-окружений для библиотек C/C++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https://www.opennet.ru/opennews/art.shtml?num=50349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52" y="376635"/>
            <a:ext cx="1802155" cy="262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92" y="4190036"/>
            <a:ext cx="2400821" cy="240082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061" y="2409675"/>
            <a:ext cx="6121879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7" y="4298987"/>
            <a:ext cx="3327555" cy="20399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17766" y="4183239"/>
            <a:ext cx="5678347" cy="255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spcBef>
                <a:spcPts val="600"/>
              </a:spcBef>
            </a:pPr>
            <a:r>
              <a:rPr lang="ru-RU" dirty="0" smtClean="0"/>
              <a:t>Андрей Карпов</a:t>
            </a:r>
          </a:p>
          <a:p>
            <a:pPr marL="108000">
              <a:spcBef>
                <a:spcPts val="600"/>
              </a:spcBef>
            </a:pPr>
            <a:r>
              <a:rPr lang="en-US" dirty="0" smtClean="0"/>
              <a:t>CTO, PVS-Studio</a:t>
            </a:r>
            <a:r>
              <a:rPr lang="ru-RU" dirty="0" smtClean="0"/>
              <a:t>, </a:t>
            </a:r>
            <a:r>
              <a:rPr lang="en-US" dirty="0" smtClean="0">
                <a:hlinkClick r:id="rId3"/>
              </a:rPr>
              <a:t>www.viva64.com</a:t>
            </a:r>
            <a:endParaRPr lang="ru-RU" dirty="0" smtClean="0"/>
          </a:p>
          <a:p>
            <a:pPr marL="108000">
              <a:spcBef>
                <a:spcPts val="600"/>
              </a:spcBef>
            </a:pPr>
            <a:r>
              <a:rPr lang="en-US" dirty="0" smtClean="0"/>
              <a:t>E-Mail: </a:t>
            </a:r>
            <a:r>
              <a:rPr lang="en-US" dirty="0" smtClean="0">
                <a:hlinkClick r:id="rId4"/>
              </a:rPr>
              <a:t>karpov@viva64.com</a:t>
            </a:r>
            <a:endParaRPr lang="en-US" dirty="0" smtClean="0"/>
          </a:p>
          <a:p>
            <a:pPr marL="108000">
              <a:spcBef>
                <a:spcPts val="600"/>
              </a:spcBef>
            </a:pPr>
            <a:r>
              <a:rPr lang="en-US" dirty="0" smtClean="0"/>
              <a:t>Twitter: </a:t>
            </a: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Code_Analysis</a:t>
            </a:r>
            <a:endParaRPr lang="en-US" dirty="0" smtClean="0"/>
          </a:p>
          <a:p>
            <a:pPr marL="108000">
              <a:spcBef>
                <a:spcPts val="600"/>
              </a:spcBef>
            </a:pPr>
            <a:r>
              <a:rPr lang="en-US" dirty="0" smtClean="0"/>
              <a:t>LinkedIn: </a:t>
            </a:r>
            <a:r>
              <a:rPr lang="en-US" dirty="0" err="1" smtClean="0">
                <a:hlinkClick r:id="rId6"/>
              </a:rPr>
              <a:t>andrey</a:t>
            </a:r>
            <a:r>
              <a:rPr lang="en-US" dirty="0" smtClean="0">
                <a:hlinkClick r:id="rId6"/>
              </a:rPr>
              <a:t>-</a:t>
            </a:r>
            <a:r>
              <a:rPr lang="en-US" dirty="0" err="1" smtClean="0">
                <a:hlinkClick r:id="rId6"/>
              </a:rPr>
              <a:t>karpov</a:t>
            </a:r>
            <a:r>
              <a:rPr lang="en-US" dirty="0" smtClean="0">
                <a:hlinkClick r:id="rId6"/>
              </a:rPr>
              <a:t>-</a:t>
            </a:r>
            <a:r>
              <a:rPr lang="en-US" dirty="0" err="1" smtClean="0">
                <a:hlinkClick r:id="rId6"/>
              </a:rPr>
              <a:t>pvs</a:t>
            </a:r>
            <a:r>
              <a:rPr lang="en-US" dirty="0" smtClean="0">
                <a:hlinkClick r:id="rId6"/>
              </a:rPr>
              <a:t>-studio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2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Разработчики библиотек должны быть </a:t>
            </a:r>
            <a:r>
              <a:rPr lang="ru-RU" b="1" dirty="0" smtClean="0"/>
              <a:t>аккуратнее</a:t>
            </a:r>
            <a:r>
              <a:rPr lang="ru-RU" dirty="0" smtClean="0"/>
              <a:t>, чем «классические» прикладные программисты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12" y="2834640"/>
            <a:ext cx="3011174" cy="43891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Неизвестно, где и как будет использоваться библиотека</a:t>
            </a:r>
          </a:p>
          <a:p>
            <a:r>
              <a:rPr lang="ru-RU" dirty="0"/>
              <a:t>Платформы</a:t>
            </a:r>
            <a:endParaRPr lang="ru-RU" dirty="0" smtClean="0"/>
          </a:p>
          <a:p>
            <a:r>
              <a:rPr lang="ru-RU" dirty="0" smtClean="0"/>
              <a:t>Компиляторы</a:t>
            </a:r>
          </a:p>
          <a:p>
            <a:r>
              <a:rPr lang="ru-RU" dirty="0" smtClean="0"/>
              <a:t>Оптимизации</a:t>
            </a:r>
          </a:p>
          <a:p>
            <a:r>
              <a:rPr lang="ru-RU" dirty="0" smtClean="0"/>
              <a:t>Сценарии использования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12" y="2803766"/>
            <a:ext cx="4636092" cy="36884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Прощай, проблема 2000 года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82" y="1969003"/>
            <a:ext cx="5297435" cy="436474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Здравствуй, </a:t>
            </a:r>
            <a:r>
              <a:rPr lang="ru-RU" dirty="0"/>
              <a:t>проблема 2038</a:t>
            </a:r>
            <a:r>
              <a:rPr lang="en-US" dirty="0"/>
              <a:t> </a:t>
            </a:r>
            <a:r>
              <a:rPr lang="ru-RU" dirty="0"/>
              <a:t>года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7875" y="2028182"/>
            <a:ext cx="30947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Продолжает </a:t>
            </a:r>
            <a:r>
              <a:rPr lang="ru-RU" sz="3200" dirty="0"/>
              <a:t>использоваться 32-битный тип </a:t>
            </a:r>
            <a:r>
              <a:rPr lang="en-US" sz="3200" b="1" dirty="0" err="1"/>
              <a:t>time_t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51" y="1690688"/>
            <a:ext cx="5991225" cy="509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2040" y="4855464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time_t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C24C-7882-42EE-ADCE-65DDDB4EA8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1748</Words>
  <Application>Microsoft Office PowerPoint</Application>
  <PresentationFormat>Широкоэкранный</PresentationFormat>
  <Paragraphs>415</Paragraphs>
  <Slides>55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Consolas</vt:lpstr>
      <vt:lpstr>Times New Roman</vt:lpstr>
      <vt:lpstr>Office Theme</vt:lpstr>
      <vt:lpstr>На что нужно обратить внимание при обзоре кода разрабатываемой библиотеки</vt:lpstr>
      <vt:lpstr>Презентация PowerPoint</vt:lpstr>
      <vt:lpstr>Презентация PowerPoint</vt:lpstr>
      <vt:lpstr>Девиз доклада: сделаем код лучше!</vt:lpstr>
      <vt:lpstr>О докладчике</vt:lpstr>
      <vt:lpstr>Главное</vt:lpstr>
      <vt:lpstr>Почему?</vt:lpstr>
      <vt:lpstr>Прощай, проблема 2000 года</vt:lpstr>
      <vt:lpstr>Здравствуй, проблема 2038 года</vt:lpstr>
      <vt:lpstr>2038</vt:lpstr>
      <vt:lpstr>#pragma warning(default: NNN)</vt:lpstr>
      <vt:lpstr>Рассмотрим на примере C4201</vt:lpstr>
      <vt:lpstr>Презентация PowerPoint</vt:lpstr>
      <vt:lpstr>Правильно: push, pop</vt:lpstr>
      <vt:lpstr>#pragma warning(default: NNN)</vt:lpstr>
      <vt:lpstr>64-битные ошибки</vt:lpstr>
      <vt:lpstr>64-битные ошибки</vt:lpstr>
      <vt:lpstr>Минутка 64-битного юмора</vt:lpstr>
      <vt:lpstr>Минутка 64-битного юмора</vt:lpstr>
      <vt:lpstr>exit, abort, terminate</vt:lpstr>
      <vt:lpstr>malloc, realloc</vt:lpstr>
      <vt:lpstr>Разыменовывание нулевого указателя = UB</vt:lpstr>
      <vt:lpstr>А кто сказал, что будет нулевое смещение?</vt:lpstr>
      <vt:lpstr>Разыменовывание нулевого указателя - это потенциальная уязвимость</vt:lpstr>
      <vt:lpstr>xmalloc для библиотек - это не решение</vt:lpstr>
      <vt:lpstr>Неопределённое поведение</vt:lpstr>
      <vt:lpstr>Презентация PowerPoint</vt:lpstr>
      <vt:lpstr>Опасное использование printf</vt:lpstr>
      <vt:lpstr>Опасное использование printf</vt:lpstr>
      <vt:lpstr>Не создавайте макросы/функции с именами, совпадающими со стандартными</vt:lpstr>
      <vt:lpstr>Ошибку не найти, пока не заглянешь в заголовочный файл</vt:lpstr>
      <vt:lpstr>А что не так с этим кодом?</vt:lpstr>
      <vt:lpstr>Библиотека StarEngine: definesTypes.h</vt:lpstr>
      <vt:lpstr>Неинициализированные данные</vt:lpstr>
      <vt:lpstr>Неинициализированные данные</vt:lpstr>
      <vt:lpstr>Что дозволено Юпитеру, не дозволено быку</vt:lpstr>
      <vt:lpstr>Занимательный факт</vt:lpstr>
      <vt:lpstr>Чётко различай те в интерфейсах BSTR и wchar_t *</vt:lpstr>
      <vt:lpstr>BSTR и wchar_t *</vt:lpstr>
      <vt:lpstr>BSTR</vt:lpstr>
      <vt:lpstr>BSTR</vt:lpstr>
      <vt:lpstr>BSTR</vt:lpstr>
      <vt:lpstr>Внимательно относитесь к усечению данных</vt:lpstr>
      <vt:lpstr>Усечение длины строк</vt:lpstr>
      <vt:lpstr>Усечение: memcmp (CVE-2012-2122)</vt:lpstr>
      <vt:lpstr>Презентация PowerPoint</vt:lpstr>
      <vt:lpstr>Усечение: EOF</vt:lpstr>
      <vt:lpstr>И ещё про EOF</vt:lpstr>
      <vt:lpstr>memset и CWE-14</vt:lpstr>
      <vt:lpstr>memset и CWE-14</vt:lpstr>
      <vt:lpstr>Презентация PowerPoint</vt:lpstr>
      <vt:lpstr>Быстрая реакция на уязвимости</vt:lpstr>
      <vt:lpstr>Code Review</vt:lpstr>
      <vt:lpstr>Рекомендации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Андрей Карпов</cp:lastModifiedBy>
  <cp:revision>64</cp:revision>
  <dcterms:created xsi:type="dcterms:W3CDTF">2019-03-30T18:29:50Z</dcterms:created>
  <dcterms:modified xsi:type="dcterms:W3CDTF">2019-04-16T12:47:39Z</dcterms:modified>
</cp:coreProperties>
</file>