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1"/>
  </p:sldMasterIdLst>
  <p:notesMasterIdLst>
    <p:notesMasterId r:id="rId52"/>
  </p:notesMasterIdLst>
  <p:handoutMasterIdLst>
    <p:handoutMasterId r:id="rId53"/>
  </p:handoutMasterIdLst>
  <p:sldIdLst>
    <p:sldId id="256" r:id="rId2"/>
    <p:sldId id="264" r:id="rId3"/>
    <p:sldId id="265" r:id="rId4"/>
    <p:sldId id="268" r:id="rId5"/>
    <p:sldId id="266" r:id="rId6"/>
    <p:sldId id="269" r:id="rId7"/>
    <p:sldId id="270" r:id="rId8"/>
    <p:sldId id="271" r:id="rId9"/>
    <p:sldId id="267" r:id="rId10"/>
    <p:sldId id="276" r:id="rId11"/>
    <p:sldId id="273" r:id="rId12"/>
    <p:sldId id="274" r:id="rId13"/>
    <p:sldId id="282" r:id="rId14"/>
    <p:sldId id="283" r:id="rId15"/>
    <p:sldId id="285" r:id="rId16"/>
    <p:sldId id="281" r:id="rId17"/>
    <p:sldId id="324" r:id="rId18"/>
    <p:sldId id="278" r:id="rId19"/>
    <p:sldId id="328" r:id="rId20"/>
    <p:sldId id="327" r:id="rId21"/>
    <p:sldId id="326" r:id="rId22"/>
    <p:sldId id="322" r:id="rId23"/>
    <p:sldId id="302" r:id="rId24"/>
    <p:sldId id="318" r:id="rId25"/>
    <p:sldId id="287" r:id="rId26"/>
    <p:sldId id="299" r:id="rId27"/>
    <p:sldId id="300" r:id="rId28"/>
    <p:sldId id="320" r:id="rId29"/>
    <p:sldId id="329" r:id="rId30"/>
    <p:sldId id="303" r:id="rId31"/>
    <p:sldId id="291" r:id="rId32"/>
    <p:sldId id="289" r:id="rId33"/>
    <p:sldId id="330" r:id="rId34"/>
    <p:sldId id="353" r:id="rId35"/>
    <p:sldId id="305" r:id="rId36"/>
    <p:sldId id="306" r:id="rId37"/>
    <p:sldId id="304" r:id="rId38"/>
    <p:sldId id="354" r:id="rId39"/>
    <p:sldId id="290" r:id="rId40"/>
    <p:sldId id="293" r:id="rId41"/>
    <p:sldId id="310" r:id="rId42"/>
    <p:sldId id="356" r:id="rId43"/>
    <p:sldId id="294" r:id="rId44"/>
    <p:sldId id="355" r:id="rId45"/>
    <p:sldId id="316" r:id="rId46"/>
    <p:sldId id="317" r:id="rId47"/>
    <p:sldId id="321" r:id="rId48"/>
    <p:sldId id="262" r:id="rId49"/>
    <p:sldId id="311" r:id="rId50"/>
    <p:sldId id="312" r:id="rId5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E46816-7837-4C8E-BE23-30A3ED137C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C546F6-4D03-4F50-953D-99BE3969CC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612E4-62E2-4D03-AE41-A01C393EDD9E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2EFC67-3443-483B-B389-D3D46996B4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D38BD6-0AC0-4CB4-BB6B-1D2039345C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DBA22-F390-48D0-B4B2-E52DA6912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743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E37D7-E9BF-4E2C-93A5-F606827DC277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DDDCE-F704-42B8-94EC-94A73BE79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8689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>
            <a:extLst>
              <a:ext uri="{FF2B5EF4-FFF2-40B4-BE49-F238E27FC236}">
                <a16:creationId xmlns:a16="http://schemas.microsoft.com/office/drawing/2014/main" id="{E4B8D247-6050-4715-BE2A-BB5F82412682}"/>
              </a:ext>
            </a:extLst>
          </p:cNvPr>
          <p:cNvSpPr/>
          <p:nvPr/>
        </p:nvSpPr>
        <p:spPr>
          <a:xfrm>
            <a:off x="640583" y="1506178"/>
            <a:ext cx="10916417" cy="227167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C4192E5D-7AE1-4CBD-B677-A68182FDFDBF}"/>
              </a:ext>
            </a:extLst>
          </p:cNvPr>
          <p:cNvSpPr/>
          <p:nvPr/>
        </p:nvSpPr>
        <p:spPr>
          <a:xfrm>
            <a:off x="7090913" y="4883519"/>
            <a:ext cx="4262887" cy="1422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15FA2A0B-AA91-4CA1-A5B0-0E1AA21CAAF8}"/>
              </a:ext>
            </a:extLst>
          </p:cNvPr>
          <p:cNvSpPr/>
          <p:nvPr/>
        </p:nvSpPr>
        <p:spPr>
          <a:xfrm>
            <a:off x="11461750" y="4883519"/>
            <a:ext cx="95250" cy="14223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A15551B9-383D-47C0-8F81-46BFB4942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8035"/>
            <a:ext cx="10515600" cy="713982"/>
          </a:xfrm>
          <a:prstGeom prst="rect">
            <a:avLst/>
          </a:prstGeom>
        </p:spPr>
        <p:txBody>
          <a:bodyPr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22" name="Подзаголовок 2">
            <a:extLst>
              <a:ext uri="{FF2B5EF4-FFF2-40B4-BE49-F238E27FC236}">
                <a16:creationId xmlns:a16="http://schemas.microsoft.com/office/drawing/2014/main" id="{943DB1FB-D18C-4DF8-968F-404B5F46A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304895"/>
            <a:ext cx="10515600" cy="4066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6C338A15-4AEF-4E0F-8BD9-D642A63A4DC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090911" y="4997821"/>
            <a:ext cx="4262890" cy="83431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A387A0D3-9714-49C1-AF3C-31AEBE07E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2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BF5A4B1-9646-4B05-AE8E-2B5AC620973E}"/>
              </a:ext>
            </a:extLst>
          </p:cNvPr>
          <p:cNvGrpSpPr/>
          <p:nvPr/>
        </p:nvGrpSpPr>
        <p:grpSpPr>
          <a:xfrm>
            <a:off x="-1" y="160220"/>
            <a:ext cx="11481109" cy="6697780"/>
            <a:chOff x="-1" y="160220"/>
            <a:chExt cx="11481109" cy="669778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50B42EC-A20A-40B0-8DCD-3B4904AA46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537" r="49048"/>
            <a:stretch/>
          </p:blipFill>
          <p:spPr>
            <a:xfrm>
              <a:off x="-1" y="4151608"/>
              <a:ext cx="6212115" cy="2706392"/>
            </a:xfrm>
            <a:prstGeom prst="rect">
              <a:avLst/>
            </a:prstGeom>
          </p:spPr>
        </p:pic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FAED4053-2BAE-4A31-A9A5-91888EF329A6}"/>
                </a:ext>
              </a:extLst>
            </p:cNvPr>
            <p:cNvGrpSpPr/>
            <p:nvPr/>
          </p:nvGrpSpPr>
          <p:grpSpPr>
            <a:xfrm>
              <a:off x="615836" y="1277257"/>
              <a:ext cx="5596278" cy="2151743"/>
              <a:chOff x="615836" y="1277257"/>
              <a:chExt cx="5596278" cy="2151743"/>
            </a:xfrm>
          </p:grpSpPr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81C016F7-DC98-4339-A2E3-C1D1FBCE3D60}"/>
                  </a:ext>
                </a:extLst>
              </p:cNvPr>
              <p:cNvSpPr/>
              <p:nvPr/>
            </p:nvSpPr>
            <p:spPr>
              <a:xfrm>
                <a:off x="1320800" y="1277257"/>
                <a:ext cx="4891314" cy="21517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160B6C04-B12F-4272-B5F5-553C321FE412}"/>
                  </a:ext>
                </a:extLst>
              </p:cNvPr>
              <p:cNvSpPr/>
              <p:nvPr/>
            </p:nvSpPr>
            <p:spPr>
              <a:xfrm>
                <a:off x="615836" y="1277257"/>
                <a:ext cx="470014" cy="215174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76D0EE3-05E5-4EC0-A086-781C234923D4}"/>
                </a:ext>
              </a:extLst>
            </p:cNvPr>
            <p:cNvSpPr txBox="1"/>
            <p:nvPr/>
          </p:nvSpPr>
          <p:spPr>
            <a:xfrm>
              <a:off x="1154967" y="160220"/>
              <a:ext cx="4599336" cy="3770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39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600" dirty="0">
                  <a:latin typeface="Calibri" panose="020F0502020204030204" pitchFamily="34" charset="0"/>
                  <a:cs typeface="Calibri" panose="020F0502020204030204" pitchFamily="34" charset="0"/>
                </a:rPr>
                <a:t>END</a:t>
              </a:r>
              <a:endParaRPr lang="ru-RU" sz="239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87006D-B7ED-4763-BCA1-FA071DD10499}"/>
                </a:ext>
              </a:extLst>
            </p:cNvPr>
            <p:cNvSpPr txBox="1"/>
            <p:nvPr/>
          </p:nvSpPr>
          <p:spPr>
            <a:xfrm>
              <a:off x="7428395" y="3930483"/>
              <a:ext cx="4052713" cy="24929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Q&amp;A</a:t>
              </a:r>
              <a:endParaRPr lang="ru-RU" sz="15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84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окладчи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ый треугольник 13">
            <a:extLst>
              <a:ext uri="{FF2B5EF4-FFF2-40B4-BE49-F238E27FC236}">
                <a16:creationId xmlns:a16="http://schemas.microsoft.com/office/drawing/2014/main" id="{F6AC732A-3303-47D6-B31D-160957E5F4E3}"/>
              </a:ext>
            </a:extLst>
          </p:cNvPr>
          <p:cNvSpPr/>
          <p:nvPr userDrawn="1"/>
        </p:nvSpPr>
        <p:spPr>
          <a:xfrm flipH="1">
            <a:off x="2133600" y="0"/>
            <a:ext cx="10058400" cy="6857999"/>
          </a:xfrm>
          <a:prstGeom prst="rtTriangle">
            <a:avLst/>
          </a:prstGeom>
          <a:solidFill>
            <a:srgbClr val="00B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C5BED98-88B3-46A8-BEAF-942F83B6DD2C}"/>
              </a:ext>
            </a:extLst>
          </p:cNvPr>
          <p:cNvSpPr/>
          <p:nvPr/>
        </p:nvSpPr>
        <p:spPr>
          <a:xfrm>
            <a:off x="7564988" y="508000"/>
            <a:ext cx="3875540" cy="58356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5B93D5F4-5C0B-498A-BB75-CB839F1A8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518" y="1307191"/>
            <a:ext cx="5944799" cy="8058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D636B459-5AA7-4BFE-82B9-06D22B4A139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59519" y="2452204"/>
            <a:ext cx="6869982" cy="37247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14500" indent="-342900">
              <a:lnSpc>
                <a:spcPct val="100000"/>
              </a:lnSpc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171700" indent="-342900">
              <a:lnSpc>
                <a:spcPct val="100000"/>
              </a:lnSpc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C522B7F-E49E-450C-86BF-7188043ECC2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64988" y="514350"/>
            <a:ext cx="3875540" cy="58293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788141E9-D59E-48B0-A992-4ACD5E1E74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E82D5B9D-72CA-4736-BE5F-3FB6A70063CE}"/>
              </a:ext>
            </a:extLst>
          </p:cNvPr>
          <p:cNvSpPr/>
          <p:nvPr userDrawn="1"/>
        </p:nvSpPr>
        <p:spPr>
          <a:xfrm>
            <a:off x="559518" y="196397"/>
            <a:ext cx="2865169" cy="771678"/>
          </a:xfrm>
          <a:prstGeom prst="rect">
            <a:avLst/>
          </a:prstGeom>
          <a:solidFill>
            <a:srgbClr val="00B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8C8FD44B-F425-4573-8CD8-2AAC78D99408}"/>
              </a:ext>
            </a:extLst>
          </p:cNvPr>
          <p:cNvSpPr/>
          <p:nvPr userDrawn="1"/>
        </p:nvSpPr>
        <p:spPr>
          <a:xfrm>
            <a:off x="263526" y="196397"/>
            <a:ext cx="138905" cy="7716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BE8C58-6701-4180-B071-8761D6FB64DF}"/>
              </a:ext>
            </a:extLst>
          </p:cNvPr>
          <p:cNvSpPr txBox="1"/>
          <p:nvPr/>
        </p:nvSpPr>
        <p:spPr>
          <a:xfrm>
            <a:off x="664593" y="261527"/>
            <a:ext cx="2655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Докладчик</a:t>
            </a:r>
          </a:p>
        </p:txBody>
      </p:sp>
    </p:spTree>
    <p:extLst>
      <p:ext uri="{BB962C8B-B14F-4D97-AF65-F5344CB8AC3E}">
        <p14:creationId xmlns:p14="http://schemas.microsoft.com/office/powerpoint/2010/main" val="26649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кода длинный">
    <p:bg>
      <p:bgPr>
        <a:solidFill>
          <a:srgbClr val="00B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>
            <a:extLst>
              <a:ext uri="{FF2B5EF4-FFF2-40B4-BE49-F238E27FC236}">
                <a16:creationId xmlns:a16="http://schemas.microsoft.com/office/drawing/2014/main" id="{D2E4BF05-28A8-48D7-9AF6-7154BA0F1006}"/>
              </a:ext>
            </a:extLst>
          </p:cNvPr>
          <p:cNvSpPr/>
          <p:nvPr/>
        </p:nvSpPr>
        <p:spPr>
          <a:xfrm>
            <a:off x="943242" y="955522"/>
            <a:ext cx="10220058" cy="847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F6CA252-41C6-4922-A6B4-F1DA5E11606C}"/>
              </a:ext>
            </a:extLst>
          </p:cNvPr>
          <p:cNvSpPr/>
          <p:nvPr/>
        </p:nvSpPr>
        <p:spPr>
          <a:xfrm>
            <a:off x="639763" y="955522"/>
            <a:ext cx="189179" cy="8476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076D103D-5997-4676-A81E-83094A1BB5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699" y="1043797"/>
            <a:ext cx="9884279" cy="5008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35D2AB-C278-4D87-A2F7-66FD20747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147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кода длинный и широкий">
    <p:bg>
      <p:bgPr>
        <a:solidFill>
          <a:srgbClr val="00B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>
            <a:extLst>
              <a:ext uri="{FF2B5EF4-FFF2-40B4-BE49-F238E27FC236}">
                <a16:creationId xmlns:a16="http://schemas.microsoft.com/office/drawing/2014/main" id="{3F91F2A2-2672-4870-A279-19E0F8AA382A}"/>
              </a:ext>
            </a:extLst>
          </p:cNvPr>
          <p:cNvSpPr/>
          <p:nvPr/>
        </p:nvSpPr>
        <p:spPr>
          <a:xfrm>
            <a:off x="943242" y="955521"/>
            <a:ext cx="10220058" cy="1485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EB9E2E92-93D0-4644-A8B6-DB6F94125E53}"/>
              </a:ext>
            </a:extLst>
          </p:cNvPr>
          <p:cNvSpPr/>
          <p:nvPr/>
        </p:nvSpPr>
        <p:spPr>
          <a:xfrm>
            <a:off x="639763" y="955522"/>
            <a:ext cx="189179" cy="1485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878F3185-17FD-49FE-91E5-E44CF46183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8699" y="1061049"/>
            <a:ext cx="9884279" cy="4836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5CC88B11-CAD9-42D5-8A5B-5B7D82270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517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с заголовко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4D3CAF00-823B-46A7-87CF-045B39AA3C08}"/>
              </a:ext>
            </a:extLst>
          </p:cNvPr>
          <p:cNvSpPr/>
          <p:nvPr/>
        </p:nvSpPr>
        <p:spPr>
          <a:xfrm>
            <a:off x="559517" y="196397"/>
            <a:ext cx="11368957" cy="771678"/>
          </a:xfrm>
          <a:prstGeom prst="rect">
            <a:avLst/>
          </a:prstGeom>
          <a:solidFill>
            <a:srgbClr val="00B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AE68A318-5B5A-45B9-8D5C-AD786F274B14}"/>
              </a:ext>
            </a:extLst>
          </p:cNvPr>
          <p:cNvSpPr/>
          <p:nvPr/>
        </p:nvSpPr>
        <p:spPr>
          <a:xfrm>
            <a:off x="263526" y="196397"/>
            <a:ext cx="138905" cy="7716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2AD656C4-B1E7-446B-A710-5C5459976CA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25488" y="1276709"/>
            <a:ext cx="10630617" cy="385409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8001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573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145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1717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1F3269BE-3EE2-46C8-B63B-EE3488183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466" y="258143"/>
            <a:ext cx="11074206" cy="4066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04F85423-5AEE-4E44-973B-2ED694A2A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rgbClr val="00B0F0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119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с заголовком длинны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4D3CAF00-823B-46A7-87CF-045B39AA3C08}"/>
              </a:ext>
            </a:extLst>
          </p:cNvPr>
          <p:cNvSpPr/>
          <p:nvPr/>
        </p:nvSpPr>
        <p:spPr>
          <a:xfrm>
            <a:off x="559517" y="196397"/>
            <a:ext cx="11368957" cy="1238704"/>
          </a:xfrm>
          <a:prstGeom prst="rect">
            <a:avLst/>
          </a:prstGeom>
          <a:solidFill>
            <a:srgbClr val="00B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AE68A318-5B5A-45B9-8D5C-AD786F274B14}"/>
              </a:ext>
            </a:extLst>
          </p:cNvPr>
          <p:cNvSpPr/>
          <p:nvPr/>
        </p:nvSpPr>
        <p:spPr>
          <a:xfrm>
            <a:off x="263526" y="196397"/>
            <a:ext cx="138905" cy="12387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2AD656C4-B1E7-446B-A710-5C5459976CA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25488" y="1638299"/>
            <a:ext cx="10989184" cy="3492501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8001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573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145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1717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1F3269BE-3EE2-46C8-B63B-EE34881837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0466" y="258143"/>
            <a:ext cx="11074206" cy="10185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B30A3970-375A-4A8A-8819-53E8EE3A2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rgbClr val="00B0F0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2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>
            <a:extLst>
              <a:ext uri="{FF2B5EF4-FFF2-40B4-BE49-F238E27FC236}">
                <a16:creationId xmlns:a16="http://schemas.microsoft.com/office/drawing/2014/main" id="{2AD656C4-B1E7-446B-A710-5C5459976CA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25488" y="940279"/>
            <a:ext cx="10630617" cy="419052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60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14500" indent="-342900">
              <a:lnSpc>
                <a:spcPct val="100000"/>
              </a:lnSpc>
              <a:spcAft>
                <a:spcPts val="60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171700" indent="-342900">
              <a:lnSpc>
                <a:spcPct val="100000"/>
              </a:lnSpc>
              <a:spcAft>
                <a:spcPts val="60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2BF68760-85A5-4C22-B84B-A9615DF8B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rgbClr val="00B0F0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3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д с заголовко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4D3CAF00-823B-46A7-87CF-045B39AA3C08}"/>
              </a:ext>
            </a:extLst>
          </p:cNvPr>
          <p:cNvSpPr/>
          <p:nvPr/>
        </p:nvSpPr>
        <p:spPr>
          <a:xfrm>
            <a:off x="559517" y="196397"/>
            <a:ext cx="11368957" cy="771678"/>
          </a:xfrm>
          <a:prstGeom prst="rect">
            <a:avLst/>
          </a:prstGeom>
          <a:solidFill>
            <a:srgbClr val="00B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AE68A318-5B5A-45B9-8D5C-AD786F274B14}"/>
              </a:ext>
            </a:extLst>
          </p:cNvPr>
          <p:cNvSpPr/>
          <p:nvPr/>
        </p:nvSpPr>
        <p:spPr>
          <a:xfrm>
            <a:off x="263526" y="196397"/>
            <a:ext cx="138905" cy="7716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1F3269BE-3EE2-46C8-B63B-EE3488183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466" y="258143"/>
            <a:ext cx="11074206" cy="4066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04F85423-5AEE-4E44-973B-2ED694A2A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rgbClr val="00B0F0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4F5BDE9A-7632-48B8-AA00-6D3D23A202B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59518" y="1138686"/>
            <a:ext cx="11270532" cy="505732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latin typeface="Consolas" panose="020B0609020204030204" pitchFamily="49" charset="0"/>
              </a:defRPr>
            </a:lvl1pPr>
            <a:lvl2pPr marL="685800" indent="-228600">
              <a:buFontTx/>
              <a:buBlip>
                <a:blip r:embed="rId2"/>
              </a:buBlip>
              <a:defRPr sz="2800">
                <a:latin typeface="Consolas" panose="020B0609020204030204" pitchFamily="49" charset="0"/>
              </a:defRPr>
            </a:lvl2pPr>
            <a:lvl3pPr marL="1143000" indent="-228600">
              <a:buFontTx/>
              <a:buBlip>
                <a:blip r:embed="rId2"/>
              </a:buBlip>
              <a:defRPr sz="2800">
                <a:latin typeface="Consolas" panose="020B0609020204030204" pitchFamily="49" charset="0"/>
              </a:defRPr>
            </a:lvl3pPr>
            <a:lvl4pPr marL="1600200" indent="-228600">
              <a:buFontTx/>
              <a:buBlip>
                <a:blip r:embed="rId2"/>
              </a:buBlip>
              <a:defRPr sz="2800">
                <a:latin typeface="Consolas" panose="020B0609020204030204" pitchFamily="49" charset="0"/>
              </a:defRPr>
            </a:lvl4pPr>
            <a:lvl5pPr marL="2057400" indent="-228600">
              <a:buFontTx/>
              <a:buBlip>
                <a:blip r:embed="rId2"/>
              </a:buBlip>
              <a:defRPr sz="2800">
                <a:latin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3458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>
            <a:extLst>
              <a:ext uri="{FF2B5EF4-FFF2-40B4-BE49-F238E27FC236}">
                <a16:creationId xmlns:a16="http://schemas.microsoft.com/office/drawing/2014/main" id="{C9943FE6-1442-4A5D-8C00-EBBFD0470E3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40504" y="165100"/>
            <a:ext cx="10989545" cy="63309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latin typeface="Consolas" panose="020B0609020204030204" pitchFamily="49" charset="0"/>
              </a:defRPr>
            </a:lvl1pPr>
            <a:lvl2pPr marL="685800" indent="-228600">
              <a:buFontTx/>
              <a:buBlip>
                <a:blip r:embed="rId2"/>
              </a:buBlip>
              <a:defRPr sz="2800">
                <a:latin typeface="Consolas" panose="020B0609020204030204" pitchFamily="49" charset="0"/>
              </a:defRPr>
            </a:lvl2pPr>
            <a:lvl3pPr marL="1143000" indent="-228600">
              <a:buFontTx/>
              <a:buBlip>
                <a:blip r:embed="rId2"/>
              </a:buBlip>
              <a:defRPr sz="2800">
                <a:latin typeface="Consolas" panose="020B0609020204030204" pitchFamily="49" charset="0"/>
              </a:defRPr>
            </a:lvl3pPr>
            <a:lvl4pPr marL="1600200" indent="-228600">
              <a:buFontTx/>
              <a:buBlip>
                <a:blip r:embed="rId2"/>
              </a:buBlip>
              <a:defRPr sz="2800">
                <a:latin typeface="Consolas" panose="020B0609020204030204" pitchFamily="49" charset="0"/>
              </a:defRPr>
            </a:lvl4pPr>
            <a:lvl5pPr marL="2057400" indent="-228600">
              <a:buFontTx/>
              <a:buBlip>
                <a:blip r:embed="rId2"/>
              </a:buBlip>
              <a:defRPr sz="2800">
                <a:latin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7ADB7CF1-3576-436B-8B10-C28C17D8FC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rgbClr val="00B0F0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68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DCCAFFBD-4C21-40E3-9ACA-61F59EEA3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1821" y="6075045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rgbClr val="00B0F0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5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20" r:id="rId3"/>
    <p:sldLayoutId id="2147483721" r:id="rId4"/>
    <p:sldLayoutId id="2147483716" r:id="rId5"/>
    <p:sldLayoutId id="2147483723" r:id="rId6"/>
    <p:sldLayoutId id="2147483722" r:id="rId7"/>
    <p:sldLayoutId id="2147483724" r:id="rId8"/>
    <p:sldLayoutId id="2147483718" r:id="rId9"/>
    <p:sldLayoutId id="2147483719" r:id="rId10"/>
  </p:sldLayoutIdLst>
  <p:hf hdr="0" ftr="0" dt="0"/>
  <p:txStyles>
    <p:titleStyle>
      <a:lvl1pPr marL="0" marR="0" indent="0" algn="r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gribkov@viva64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C5792-527D-4E13-A72B-11063769F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7751"/>
            <a:ext cx="10515600" cy="713982"/>
          </a:xfrm>
        </p:spPr>
        <p:txBody>
          <a:bodyPr/>
          <a:lstStyle/>
          <a:p>
            <a:r>
              <a:rPr lang="ru-RU" dirty="0"/>
              <a:t>Безопасность на </a:t>
            </a:r>
            <a:r>
              <a:rPr lang="ru-RU" dirty="0" err="1"/>
              <a:t>максималках</a:t>
            </a:r>
            <a:r>
              <a:rPr lang="ru-RU" dirty="0"/>
              <a:t>: как писать надёжный C/C++ код для встраиваемых систем</a:t>
            </a:r>
            <a:br>
              <a:rPr lang="ru-RU" dirty="0"/>
            </a:br>
            <a:endParaRPr lang="ru-RU" dirty="0"/>
          </a:p>
        </p:txBody>
      </p:sp>
      <p:pic>
        <p:nvPicPr>
          <p:cNvPr id="6" name="Picture 3" descr="D:\My Dropbox\SECR-2017\Marketing\Logo\secr-logo-invert-transp.png"/>
          <p:cNvPicPr>
            <a:picLocks noChangeAspect="1" noChangeArrowheads="1"/>
          </p:cNvPicPr>
          <p:nvPr/>
        </p:nvPicPr>
        <p:blipFill>
          <a:blip r:embed="rId2" cstate="print"/>
          <a:srcRect l="8256" t="22405" r="1481" b="20497"/>
          <a:stretch>
            <a:fillRect/>
          </a:stretch>
        </p:blipFill>
        <p:spPr bwMode="auto">
          <a:xfrm>
            <a:off x="2668453" y="5652114"/>
            <a:ext cx="2262401" cy="643371"/>
          </a:xfrm>
          <a:prstGeom prst="rect">
            <a:avLst/>
          </a:prstGeom>
          <a:noFill/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A428FDB-FD19-42EB-B2A3-2CEB7B011DD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090910" y="5345551"/>
            <a:ext cx="4262890" cy="834313"/>
          </a:xfrm>
        </p:spPr>
        <p:txBody>
          <a:bodyPr/>
          <a:lstStyle/>
          <a:p>
            <a:r>
              <a:rPr lang="ru-RU" sz="3600" b="0" dirty="0"/>
              <a:t>Докладчик:</a:t>
            </a:r>
          </a:p>
          <a:p>
            <a:r>
              <a:rPr lang="ru-RU" sz="3600" b="0" dirty="0"/>
              <a:t>Георгий Грибков</a:t>
            </a:r>
          </a:p>
        </p:txBody>
      </p:sp>
    </p:spTree>
    <p:extLst>
      <p:ext uri="{BB962C8B-B14F-4D97-AF65-F5344CB8AC3E}">
        <p14:creationId xmlns:p14="http://schemas.microsoft.com/office/powerpoint/2010/main" val="1388642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2A0DB5-7719-41E0-9EDD-5D985080840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3600" dirty="0"/>
              <a:t>Неполная спецификация стандартом</a:t>
            </a:r>
          </a:p>
          <a:p>
            <a:r>
              <a:rPr lang="en-US" sz="3600" dirty="0"/>
              <a:t>Undefined, unspecified, implementation-defined behavior</a:t>
            </a:r>
          </a:p>
          <a:p>
            <a:r>
              <a:rPr lang="ru-RU" sz="3600" dirty="0"/>
              <a:t>Неправильное обращение с языком</a:t>
            </a: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rgbClr val="0000FF"/>
                </a:solidFill>
                <a:latin typeface="Consolas" panose="020B0609020204030204" pitchFamily="49" charset="0"/>
              </a:rPr>
              <a:t>    if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( </a:t>
            </a:r>
            <a:r>
              <a:rPr lang="en-US" sz="3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= 0 ) </a:t>
            </a:r>
            <a:r>
              <a:rPr lang="ru-RU" sz="3600" dirty="0"/>
              <a:t>или</a:t>
            </a:r>
            <a:r>
              <a:rPr lang="ru-RU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( </a:t>
            </a:r>
            <a:r>
              <a:rPr lang="en-US" sz="3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== 0 )</a:t>
            </a:r>
            <a:r>
              <a:rPr lang="ru-RU" sz="3600" dirty="0">
                <a:solidFill>
                  <a:srgbClr val="000000"/>
                </a:solidFill>
                <a:latin typeface="Consolas" panose="020B0609020204030204" pitchFamily="49" charset="0"/>
              </a:rPr>
              <a:t>?</a:t>
            </a:r>
            <a:endParaRPr lang="en-US" sz="3600" dirty="0"/>
          </a:p>
          <a:p>
            <a:endParaRPr lang="ru-RU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Слабые места </a:t>
            </a:r>
            <a:r>
              <a:rPr lang="en-US" dirty="0"/>
              <a:t>C </a:t>
            </a:r>
            <a:r>
              <a:rPr lang="ru-RU" dirty="0"/>
              <a:t>и </a:t>
            </a:r>
            <a:r>
              <a:rPr lang="en-US" dirty="0"/>
              <a:t>C++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338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Слабые места </a:t>
            </a:r>
            <a:r>
              <a:rPr lang="en-US" dirty="0"/>
              <a:t>C </a:t>
            </a:r>
            <a:r>
              <a:rPr lang="ru-RU" dirty="0"/>
              <a:t>и </a:t>
            </a:r>
            <a:r>
              <a:rPr lang="en-US" dirty="0"/>
              <a:t>C++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2" descr="Картинки по запросу robots kill humans code"/>
          <p:cNvPicPr>
            <a:picLocks noGrp="1" noChangeAspect="1" noChangeArrowheads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369" y="1055710"/>
            <a:ext cx="7772400" cy="558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564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Картинки по запросу автопр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04" y="1306645"/>
            <a:ext cx="8726729" cy="520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Что, если ответственность высока?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050" name="Picture 2" descr="Картинки по запросу ракет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062" y="1306646"/>
            <a:ext cx="3578610" cy="520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Картинки по запросу мрт фот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65" y="1293881"/>
            <a:ext cx="3437631" cy="522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958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3200" dirty="0"/>
              <a:t>4 июня 1996 года</a:t>
            </a:r>
            <a:r>
              <a:rPr lang="en-US" sz="3200" dirty="0"/>
              <a:t> </a:t>
            </a:r>
            <a:r>
              <a:rPr lang="ru-RU" sz="3200" dirty="0"/>
              <a:t>европейская ракета-носитель</a:t>
            </a:r>
            <a:r>
              <a:rPr lang="en-US" sz="3200" dirty="0"/>
              <a:t> </a:t>
            </a:r>
            <a:r>
              <a:rPr lang="en-GB" sz="3200" dirty="0" err="1"/>
              <a:t>Ariane</a:t>
            </a:r>
            <a:r>
              <a:rPr lang="en-GB" sz="3200" dirty="0"/>
              <a:t> 5</a:t>
            </a:r>
            <a:r>
              <a:rPr lang="ru-RU" sz="3200" dirty="0"/>
              <a:t> превратилась в конфетти на 37 секунде полета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 очень дорогой ошибки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8" name="Picture 4" descr="Картинки по запросу ariane 5 explo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55" y="2431208"/>
            <a:ext cx="11539627" cy="376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174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0"/>
          </p:nvPr>
        </p:nvSpPr>
        <p:spPr>
          <a:xfrm>
            <a:off x="725487" y="1083526"/>
            <a:ext cx="10630617" cy="3854092"/>
          </a:xfrm>
        </p:spPr>
        <p:txBody>
          <a:bodyPr/>
          <a:lstStyle/>
          <a:p>
            <a:r>
              <a:rPr lang="ru-RU" sz="3200" dirty="0"/>
              <a:t>Расследование показало, что причиной аварии послужила программная ошибка (целочисленное переполнение)</a:t>
            </a:r>
          </a:p>
          <a:p>
            <a:r>
              <a:rPr lang="ru-RU" sz="3200" dirty="0"/>
              <a:t>На борту ракеты были четыре спутника</a:t>
            </a:r>
          </a:p>
          <a:p>
            <a:r>
              <a:rPr lang="ru-RU" sz="3200" dirty="0"/>
              <a:t>Убытки составили 370 000 000 $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 очень дорогой ошибки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6" name="Picture 2" descr="Картинки по запросу dog in fire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295" y="4003800"/>
            <a:ext cx="5715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420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02A0DB5-7719-41E0-9EDD-5D985080840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56762" y="1764525"/>
            <a:ext cx="10630617" cy="4190522"/>
          </a:xfrm>
        </p:spPr>
        <p:txBody>
          <a:bodyPr/>
          <a:lstStyle/>
          <a:p>
            <a:pPr marL="0" indent="0">
              <a:buNone/>
            </a:pPr>
            <a:r>
              <a:rPr lang="ru-RU" sz="6600" dirty="0"/>
              <a:t>Вывод: надо что-то делать!!!</a:t>
            </a:r>
          </a:p>
        </p:txBody>
      </p:sp>
    </p:spTree>
    <p:extLst>
      <p:ext uri="{BB962C8B-B14F-4D97-AF65-F5344CB8AC3E}">
        <p14:creationId xmlns:p14="http://schemas.microsoft.com/office/powerpoint/2010/main" val="1896599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Стандарты кодирования:</a:t>
            </a:r>
            <a:br>
              <a:rPr lang="ru-RU" dirty="0"/>
            </a:br>
            <a:r>
              <a:rPr lang="ru-RU" dirty="0"/>
              <a:t>что под капотом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54309B-2C56-4EAD-B2AF-6A5DDD2DE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566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2A0DB5-7719-41E0-9EDD-5D985080840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02717" y="1501954"/>
            <a:ext cx="7745412" cy="3854092"/>
          </a:xfrm>
        </p:spPr>
        <p:txBody>
          <a:bodyPr/>
          <a:lstStyle/>
          <a:p>
            <a:r>
              <a:rPr lang="en-US" sz="3200" dirty="0"/>
              <a:t>MISRA – </a:t>
            </a:r>
            <a:r>
              <a:rPr lang="ru-RU" sz="3200" dirty="0"/>
              <a:t>это набор рекомендаций</a:t>
            </a:r>
            <a:endParaRPr lang="en-US" sz="3200" dirty="0"/>
          </a:p>
          <a:p>
            <a:endParaRPr lang="ru-RU" sz="3200" dirty="0"/>
          </a:p>
          <a:p>
            <a:pPr marL="0" indent="0">
              <a:buNone/>
            </a:pPr>
            <a:r>
              <a:rPr lang="ru-RU" sz="3200" dirty="0"/>
              <a:t>Актуальные версии:</a:t>
            </a:r>
          </a:p>
          <a:p>
            <a:r>
              <a:rPr lang="en-US" sz="3200" dirty="0"/>
              <a:t>MISRA C:</a:t>
            </a:r>
            <a:r>
              <a:rPr lang="ru-RU" sz="3200" dirty="0"/>
              <a:t>2012</a:t>
            </a:r>
            <a:r>
              <a:rPr lang="en-US" sz="3200" dirty="0"/>
              <a:t>          – </a:t>
            </a:r>
            <a:r>
              <a:rPr lang="ru-RU" sz="3200" dirty="0"/>
              <a:t>143 правила</a:t>
            </a:r>
            <a:endParaRPr lang="en-US" sz="3200" dirty="0"/>
          </a:p>
          <a:p>
            <a:r>
              <a:rPr lang="en-US" sz="3200" dirty="0"/>
              <a:t>MISRA C++</a:t>
            </a:r>
            <a:r>
              <a:rPr lang="ru-RU" sz="3200" dirty="0"/>
              <a:t>:2008</a:t>
            </a:r>
            <a:r>
              <a:rPr lang="en-US" sz="3200" dirty="0"/>
              <a:t>     – </a:t>
            </a:r>
            <a:r>
              <a:rPr lang="ru-RU" sz="3200" dirty="0"/>
              <a:t>228 правил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MISRA: </a:t>
            </a:r>
            <a:r>
              <a:rPr lang="ru-RU" dirty="0"/>
              <a:t>что это такое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170" name="Picture 2" descr="Картинки по запросу MISRA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071" y="3082172"/>
            <a:ext cx="3126601" cy="311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757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2A0DB5-7719-41E0-9EDD-5D985080840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7466" y="1325899"/>
            <a:ext cx="11460206" cy="871559"/>
          </a:xfrm>
        </p:spPr>
        <p:txBody>
          <a:bodyPr/>
          <a:lstStyle/>
          <a:p>
            <a:r>
              <a:rPr lang="en-US" sz="3200" dirty="0"/>
              <a:t>MISRA – </a:t>
            </a:r>
            <a:r>
              <a:rPr lang="ru-RU" sz="3200" dirty="0"/>
              <a:t>это «</a:t>
            </a:r>
            <a:r>
              <a:rPr lang="en-US" sz="3200" dirty="0"/>
              <a:t>Motor Industry Software Reliability Association</a:t>
            </a:r>
            <a:r>
              <a:rPr lang="ru-RU" sz="3200" dirty="0"/>
              <a:t>»</a:t>
            </a:r>
            <a:r>
              <a:rPr lang="en-US" sz="3200" dirty="0"/>
              <a:t>:</a:t>
            </a:r>
          </a:p>
          <a:p>
            <a:pPr lvl="1"/>
            <a:endParaRPr lang="ru-RU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MISRA: </a:t>
            </a:r>
            <a:r>
              <a:rPr lang="ru-RU" dirty="0"/>
              <a:t>что это такое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170" name="Picture 2" descr="Картинки по запросу MISRA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071" y="3082172"/>
            <a:ext cx="3126601" cy="311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1">
            <a:extLst>
              <a:ext uri="{FF2B5EF4-FFF2-40B4-BE49-F238E27FC236}">
                <a16:creationId xmlns:a16="http://schemas.microsoft.com/office/drawing/2014/main" id="{7A49AD2E-7521-476B-8F93-08E02932BD97}"/>
              </a:ext>
            </a:extLst>
          </p:cNvPr>
          <p:cNvSpPr txBox="1">
            <a:spLocks/>
          </p:cNvSpPr>
          <p:nvPr/>
        </p:nvSpPr>
        <p:spPr>
          <a:xfrm>
            <a:off x="908117" y="2174332"/>
            <a:ext cx="5187353" cy="38540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Bentley Motor Cars</a:t>
            </a:r>
            <a:endParaRPr lang="ru-RU" sz="2800" dirty="0"/>
          </a:p>
          <a:p>
            <a:r>
              <a:rPr lang="en-US" sz="2800" dirty="0"/>
              <a:t>Ford Motor Company</a:t>
            </a:r>
          </a:p>
          <a:p>
            <a:r>
              <a:rPr lang="en-US" sz="2800" dirty="0"/>
              <a:t>Jaguar Land Rover</a:t>
            </a:r>
          </a:p>
          <a:p>
            <a:r>
              <a:rPr lang="en-US" sz="2800" dirty="0"/>
              <a:t>Delphi Diesel Systems</a:t>
            </a:r>
          </a:p>
          <a:p>
            <a:r>
              <a:rPr lang="en-US" sz="2800" dirty="0"/>
              <a:t>HORIBA MIRA</a:t>
            </a:r>
          </a:p>
          <a:p>
            <a:r>
              <a:rPr lang="en-US" sz="2800" dirty="0"/>
              <a:t>Protean Electric</a:t>
            </a:r>
          </a:p>
          <a:p>
            <a:endParaRPr lang="ru-RU" sz="2800" dirty="0"/>
          </a:p>
        </p:txBody>
      </p:sp>
      <p:sp>
        <p:nvSpPr>
          <p:cNvPr id="9" name="Объект 1">
            <a:extLst>
              <a:ext uri="{FF2B5EF4-FFF2-40B4-BE49-F238E27FC236}">
                <a16:creationId xmlns:a16="http://schemas.microsoft.com/office/drawing/2014/main" id="{E7519524-B9AA-45A4-96C9-9E7CFDAC7132}"/>
              </a:ext>
            </a:extLst>
          </p:cNvPr>
          <p:cNvSpPr txBox="1">
            <a:spLocks/>
          </p:cNvSpPr>
          <p:nvPr/>
        </p:nvSpPr>
        <p:spPr>
          <a:xfrm>
            <a:off x="6161989" y="2184303"/>
            <a:ext cx="5187353" cy="38540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Visteon Engineering Services</a:t>
            </a:r>
          </a:p>
          <a:p>
            <a:r>
              <a:rPr lang="en-US" sz="2800" dirty="0"/>
              <a:t>The University</a:t>
            </a:r>
            <a:br>
              <a:rPr lang="en-US" sz="2800" dirty="0"/>
            </a:br>
            <a:r>
              <a:rPr lang="en-US" sz="2800" dirty="0"/>
              <a:t>of Leeds</a:t>
            </a:r>
          </a:p>
          <a:p>
            <a:r>
              <a:rPr lang="en-US" sz="2800" dirty="0"/>
              <a:t>Ricardo UK</a:t>
            </a:r>
          </a:p>
          <a:p>
            <a:r>
              <a:rPr lang="en-US" sz="2800" dirty="0"/>
              <a:t>ZF TRW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54160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7208B0F4-AD9D-4D4F-913F-11B55E1A0B7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0046" y="1275429"/>
            <a:ext cx="10804625" cy="3561771"/>
          </a:xfrm>
        </p:spPr>
        <p:txBody>
          <a:bodyPr/>
          <a:lstStyle/>
          <a:p>
            <a:r>
              <a:rPr lang="en-US" sz="3200" dirty="0"/>
              <a:t>AUTOSAR – </a:t>
            </a:r>
            <a:r>
              <a:rPr lang="ru-RU" sz="3200" dirty="0"/>
              <a:t>это </a:t>
            </a:r>
            <a:r>
              <a:rPr lang="en-US" sz="3200" dirty="0" err="1"/>
              <a:t>AUTomotive</a:t>
            </a:r>
            <a:r>
              <a:rPr lang="en-US" sz="3200" dirty="0"/>
              <a:t> Open System Architecture</a:t>
            </a: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E1C2791-F0A9-46AF-B49C-23604A0689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Немного про</a:t>
            </a:r>
            <a:r>
              <a:rPr lang="en-US" dirty="0"/>
              <a:t> AUTOSAR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019161-C6CC-467F-A063-FCD42F3FB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074" name="Picture 2" descr="Картинки по запросу AUTOSAR C++ logo">
            <a:extLst>
              <a:ext uri="{FF2B5EF4-FFF2-40B4-BE49-F238E27FC236}">
                <a16:creationId xmlns:a16="http://schemas.microsoft.com/office/drawing/2014/main" id="{327EA765-EFBA-49A5-9BCA-CD8C7ABA1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708" y="5562465"/>
            <a:ext cx="7792584" cy="83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094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4A05A6E-E549-4F58-BAD3-B325F5931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765" y="1242797"/>
            <a:ext cx="5944799" cy="805897"/>
          </a:xfrm>
        </p:spPr>
        <p:txBody>
          <a:bodyPr/>
          <a:lstStyle/>
          <a:p>
            <a:pPr algn="ctr"/>
            <a:r>
              <a:rPr lang="ru-RU" dirty="0"/>
              <a:t>Георгий Грибков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DF46A-F1C7-4573-8109-81F8283C4C3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41765" y="1894147"/>
            <a:ext cx="6518747" cy="3767338"/>
          </a:xfrm>
        </p:spPr>
        <p:txBody>
          <a:bodyPr/>
          <a:lstStyle/>
          <a:p>
            <a:r>
              <a:rPr lang="ru-RU" sz="2800" dirty="0"/>
              <a:t>Программист</a:t>
            </a:r>
            <a:r>
              <a:rPr lang="en-US" sz="2800" dirty="0"/>
              <a:t> C++</a:t>
            </a:r>
            <a:r>
              <a:rPr lang="ru-RU" sz="2800" dirty="0"/>
              <a:t>,</a:t>
            </a:r>
            <a:r>
              <a:rPr lang="en-US" sz="2800" dirty="0"/>
              <a:t> </a:t>
            </a:r>
            <a:r>
              <a:rPr lang="ru-RU" sz="2800" dirty="0"/>
              <a:t>один из разработчиков статического анализатора кода </a:t>
            </a:r>
            <a:r>
              <a:rPr lang="en-US" sz="2800" dirty="0"/>
              <a:t>PVS-Studio</a:t>
            </a:r>
            <a:endParaRPr lang="ru-RU" sz="2800" dirty="0"/>
          </a:p>
          <a:p>
            <a:r>
              <a:rPr lang="ru-RU" sz="2800" dirty="0"/>
              <a:t>Разрабатывает набор диагностических правил, проверяющих код на соответствие стандартам</a:t>
            </a:r>
            <a:br>
              <a:rPr lang="ru-RU" sz="2800" dirty="0"/>
            </a:br>
            <a:r>
              <a:rPr lang="en-US" sz="2800" dirty="0"/>
              <a:t>MISRA C </a:t>
            </a:r>
            <a:r>
              <a:rPr lang="ru-RU" sz="2800" dirty="0"/>
              <a:t>и </a:t>
            </a:r>
            <a:r>
              <a:rPr lang="en-US" sz="2800" dirty="0"/>
              <a:t>MISRA C++</a:t>
            </a:r>
            <a:endParaRPr lang="ru-RU" sz="2800" dirty="0"/>
          </a:p>
          <a:p>
            <a:r>
              <a:rPr lang="en-US" dirty="0">
                <a:hlinkClick r:id="rId2"/>
              </a:rPr>
              <a:t>gribkov@viva64.com</a:t>
            </a:r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708" y="496408"/>
            <a:ext cx="4232610" cy="5866054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3E8A63-9D5B-4083-B273-7998C56C5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468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7208B0F4-AD9D-4D4F-913F-11B55E1A0B7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0046" y="1275429"/>
            <a:ext cx="10804625" cy="3561771"/>
          </a:xfrm>
        </p:spPr>
        <p:txBody>
          <a:bodyPr/>
          <a:lstStyle/>
          <a:p>
            <a:r>
              <a:rPr lang="en-US" sz="3200" dirty="0"/>
              <a:t>AUTOSAR – </a:t>
            </a:r>
            <a:r>
              <a:rPr lang="ru-RU" sz="3200" dirty="0"/>
              <a:t>это </a:t>
            </a:r>
            <a:r>
              <a:rPr lang="en-US" sz="3200" dirty="0" err="1"/>
              <a:t>AUTomotive</a:t>
            </a:r>
            <a:r>
              <a:rPr lang="en-US" sz="3200" dirty="0"/>
              <a:t> Open System Architecture</a:t>
            </a: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E1C2791-F0A9-46AF-B49C-23604A0689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Немного про</a:t>
            </a:r>
            <a:r>
              <a:rPr lang="en-US" dirty="0"/>
              <a:t> AUTOSAR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019161-C6CC-467F-A063-FCD42F3FB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074" name="Picture 2" descr="Картинки по запросу AUTOSAR C++ logo">
            <a:extLst>
              <a:ext uri="{FF2B5EF4-FFF2-40B4-BE49-F238E27FC236}">
                <a16:creationId xmlns:a16="http://schemas.microsoft.com/office/drawing/2014/main" id="{327EA765-EFBA-49A5-9BCA-CD8C7ABA1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708" y="5562465"/>
            <a:ext cx="7792584" cy="83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1">
            <a:extLst>
              <a:ext uri="{FF2B5EF4-FFF2-40B4-BE49-F238E27FC236}">
                <a16:creationId xmlns:a16="http://schemas.microsoft.com/office/drawing/2014/main" id="{A4164777-25AC-41DC-BEE2-821FBB3368F1}"/>
              </a:ext>
            </a:extLst>
          </p:cNvPr>
          <p:cNvSpPr txBox="1">
            <a:spLocks/>
          </p:cNvSpPr>
          <p:nvPr/>
        </p:nvSpPr>
        <p:spPr>
          <a:xfrm>
            <a:off x="1375513" y="1974303"/>
            <a:ext cx="5085286" cy="38540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BMW Group</a:t>
            </a:r>
          </a:p>
          <a:p>
            <a:r>
              <a:rPr lang="en-US" sz="3200" dirty="0"/>
              <a:t>Bosch</a:t>
            </a:r>
          </a:p>
          <a:p>
            <a:r>
              <a:rPr lang="en-US" sz="3200" dirty="0"/>
              <a:t>Continental</a:t>
            </a:r>
          </a:p>
          <a:p>
            <a:r>
              <a:rPr lang="en-US" sz="3200" dirty="0"/>
              <a:t>Daimler AG</a:t>
            </a:r>
          </a:p>
          <a:p>
            <a:r>
              <a:rPr lang="en-US" sz="3200" dirty="0"/>
              <a:t>Ford</a:t>
            </a:r>
          </a:p>
        </p:txBody>
      </p:sp>
      <p:sp>
        <p:nvSpPr>
          <p:cNvPr id="7" name="Объект 1">
            <a:extLst>
              <a:ext uri="{FF2B5EF4-FFF2-40B4-BE49-F238E27FC236}">
                <a16:creationId xmlns:a16="http://schemas.microsoft.com/office/drawing/2014/main" id="{772820C3-A262-43D5-8A66-07CDA04A3E6D}"/>
              </a:ext>
            </a:extLst>
          </p:cNvPr>
          <p:cNvSpPr txBox="1">
            <a:spLocks/>
          </p:cNvSpPr>
          <p:nvPr/>
        </p:nvSpPr>
        <p:spPr>
          <a:xfrm>
            <a:off x="6629385" y="1984274"/>
            <a:ext cx="5085286" cy="38540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General Motors</a:t>
            </a:r>
          </a:p>
          <a:p>
            <a:r>
              <a:rPr lang="en-US" sz="3200" dirty="0"/>
              <a:t>PSA Peugeot Citroën</a:t>
            </a:r>
          </a:p>
          <a:p>
            <a:r>
              <a:rPr lang="en-US" sz="3200" dirty="0"/>
              <a:t>Toyota</a:t>
            </a:r>
          </a:p>
          <a:p>
            <a:r>
              <a:rPr lang="en-US" sz="3200" dirty="0"/>
              <a:t>Volkswagen</a:t>
            </a:r>
          </a:p>
          <a:p>
            <a:r>
              <a:rPr lang="en-US" sz="3200" dirty="0"/>
              <a:t>…</a:t>
            </a:r>
            <a:r>
              <a:rPr lang="ru-RU" sz="3200" dirty="0"/>
              <a:t>и еще более 200 партнёров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97102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7208B0F4-AD9D-4D4F-913F-11B55E1A0B7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0047" y="1270288"/>
            <a:ext cx="10804625" cy="3561771"/>
          </a:xfrm>
        </p:spPr>
        <p:txBody>
          <a:bodyPr/>
          <a:lstStyle/>
          <a:p>
            <a:r>
              <a:rPr lang="en-US" sz="3200" dirty="0"/>
              <a:t>AUTOSAR – </a:t>
            </a:r>
            <a:r>
              <a:rPr lang="ru-RU" sz="3200" dirty="0"/>
              <a:t>это </a:t>
            </a:r>
            <a:r>
              <a:rPr lang="en-US" sz="3200" dirty="0" err="1"/>
              <a:t>AUTomotive</a:t>
            </a:r>
            <a:r>
              <a:rPr lang="en-US" sz="3200" dirty="0"/>
              <a:t> Open System Architecture</a:t>
            </a:r>
            <a:endParaRPr lang="ru-RU" sz="3200" dirty="0"/>
          </a:p>
          <a:p>
            <a:r>
              <a:rPr lang="en-US" sz="3200" dirty="0"/>
              <a:t>AUTOSAR – </a:t>
            </a:r>
            <a:r>
              <a:rPr lang="ru-RU" sz="3200" dirty="0"/>
              <a:t>это методология разработки</a:t>
            </a:r>
          </a:p>
          <a:p>
            <a:r>
              <a:rPr lang="en-US" sz="3200" dirty="0"/>
              <a:t>AUTOSAR C++ – </a:t>
            </a:r>
            <a:r>
              <a:rPr lang="ru-RU" sz="3200" dirty="0"/>
              <a:t>часть этой методологии</a:t>
            </a:r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r>
              <a:rPr lang="ru-RU" sz="3200" dirty="0"/>
              <a:t>Актуальная версия:</a:t>
            </a:r>
            <a:endParaRPr lang="en-US" sz="3200" dirty="0"/>
          </a:p>
          <a:p>
            <a:r>
              <a:rPr lang="en-US" sz="3200" dirty="0"/>
              <a:t>AUTOSAR C++: 19-03 </a:t>
            </a:r>
            <a:r>
              <a:rPr lang="ru-RU" sz="3200" dirty="0"/>
              <a:t>     </a:t>
            </a:r>
            <a:r>
              <a:rPr lang="en-US" sz="3200" dirty="0"/>
              <a:t>–</a:t>
            </a:r>
            <a:r>
              <a:rPr lang="ru-RU" sz="3200" dirty="0"/>
              <a:t> более </a:t>
            </a:r>
            <a:r>
              <a:rPr lang="en-US" sz="3200" dirty="0"/>
              <a:t>350 </a:t>
            </a:r>
            <a:r>
              <a:rPr lang="ru-RU" sz="3200" dirty="0"/>
              <a:t>правил</a:t>
            </a:r>
            <a:endParaRPr lang="en-US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E1C2791-F0A9-46AF-B49C-23604A0689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Немного про</a:t>
            </a:r>
            <a:r>
              <a:rPr lang="en-US" dirty="0"/>
              <a:t> AUTOSAR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019161-C6CC-467F-A063-FCD42F3FB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074" name="Picture 2" descr="Картинки по запросу AUTOSAR C++ logo">
            <a:extLst>
              <a:ext uri="{FF2B5EF4-FFF2-40B4-BE49-F238E27FC236}">
                <a16:creationId xmlns:a16="http://schemas.microsoft.com/office/drawing/2014/main" id="{327EA765-EFBA-49A5-9BCA-CD8C7ABA1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708" y="5562465"/>
            <a:ext cx="7792584" cy="83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519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C644402-1A8B-4668-AD02-3FC04F19F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323" y="1251858"/>
            <a:ext cx="6473642" cy="4944155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72C490-A363-440D-B5CD-13FA671C77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MISRA C++ </a:t>
            </a:r>
            <a:r>
              <a:rPr lang="ru-RU" dirty="0"/>
              <a:t>и </a:t>
            </a:r>
            <a:r>
              <a:rPr lang="en-US" dirty="0"/>
              <a:t>AUTOSAR C++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1B49ED-6003-443A-876D-7A76B0A67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70B0788-3718-435E-9BF9-0907C100F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11" y="1455184"/>
            <a:ext cx="5983958" cy="453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22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Где используются </a:t>
            </a:r>
            <a:r>
              <a:rPr lang="en-US" dirty="0"/>
              <a:t>MISRA </a:t>
            </a:r>
            <a:r>
              <a:rPr lang="ru-RU" dirty="0"/>
              <a:t>и </a:t>
            </a:r>
            <a:r>
              <a:rPr lang="en-US" dirty="0"/>
              <a:t>AUTOSAR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8160" y="6232306"/>
            <a:ext cx="850132" cy="691765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128" name="Picture 8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208" y="3658136"/>
            <a:ext cx="4577330" cy="304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Картинки по запросу spaceX аппара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37" y="1164277"/>
            <a:ext cx="4742467" cy="318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Картинки по запросу БТ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38" y="3969391"/>
            <a:ext cx="4742467" cy="273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Картинки по запросу самоле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207" y="1164277"/>
            <a:ext cx="4577331" cy="25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168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0"/>
          </p:nvPr>
        </p:nvSpPr>
        <p:spPr>
          <a:xfrm>
            <a:off x="1227764" y="1624439"/>
            <a:ext cx="9938949" cy="343412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4000" dirty="0"/>
              <a:t>Mandatory</a:t>
            </a:r>
            <a:r>
              <a:rPr lang="ru-RU" sz="4000" dirty="0"/>
              <a:t> – обязательные к следованию</a:t>
            </a:r>
            <a:endParaRPr lang="en-US" sz="4000" dirty="0"/>
          </a:p>
          <a:p>
            <a:pPr marL="457200" indent="-457200">
              <a:buFont typeface="+mj-lt"/>
              <a:buAutoNum type="arabicPeriod"/>
            </a:pPr>
            <a:r>
              <a:rPr lang="en-US" sz="4000" dirty="0"/>
              <a:t>Required</a:t>
            </a:r>
            <a:r>
              <a:rPr lang="ru-RU" sz="4000" dirty="0"/>
              <a:t> – допустимы отклонения</a:t>
            </a:r>
            <a:endParaRPr lang="en-US" sz="4000" dirty="0"/>
          </a:p>
          <a:p>
            <a:pPr marL="457200" indent="-457200">
              <a:buFont typeface="+mj-lt"/>
              <a:buAutoNum type="arabicPeriod"/>
            </a:pPr>
            <a:r>
              <a:rPr lang="en-US" sz="4000" dirty="0"/>
              <a:t>Advisory</a:t>
            </a:r>
            <a:r>
              <a:rPr lang="ru-RU" sz="4000" dirty="0"/>
              <a:t> – следование опционально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Категории правил: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1401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/>
              <a:t>Обязательные правила:</a:t>
            </a:r>
          </a:p>
          <a:p>
            <a:r>
              <a:rPr lang="ru-RU" sz="3200" dirty="0"/>
              <a:t>Не используйте значение неинициализированной переменной</a:t>
            </a:r>
          </a:p>
          <a:p>
            <a:r>
              <a:rPr lang="ru-RU" sz="3200" dirty="0"/>
              <a:t>Не используйте указатель на </a:t>
            </a:r>
            <a:r>
              <a:rPr lang="en-US" sz="3200" i="1" dirty="0"/>
              <a:t>FILE</a:t>
            </a:r>
            <a:r>
              <a:rPr lang="en-US" sz="3200" dirty="0"/>
              <a:t> </a:t>
            </a:r>
            <a:r>
              <a:rPr lang="ru-RU" sz="3200" dirty="0"/>
              <a:t>после закрытия потока</a:t>
            </a:r>
            <a:endParaRPr lang="en-US" sz="3200" dirty="0"/>
          </a:p>
          <a:p>
            <a:r>
              <a:rPr lang="ru-RU" sz="3200" dirty="0"/>
              <a:t>Не пишите недостижимый код</a:t>
            </a:r>
          </a:p>
          <a:p>
            <a:r>
              <a:rPr lang="ru-RU" sz="3200" dirty="0"/>
              <a:t>Счетчик цикла не должен иметь</a:t>
            </a:r>
            <a:r>
              <a:rPr lang="en-US" sz="3200" dirty="0"/>
              <a:t> floating-point </a:t>
            </a:r>
            <a:r>
              <a:rPr lang="ru-RU" sz="3200" dirty="0"/>
              <a:t>тип</a:t>
            </a:r>
          </a:p>
          <a:p>
            <a:r>
              <a:rPr lang="ru-RU" sz="3200" dirty="0"/>
              <a:t>…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/>
              <a:t>Примеры правил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019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/>
              <a:t>Необходимые правила:</a:t>
            </a:r>
          </a:p>
          <a:p>
            <a:r>
              <a:rPr lang="ru-RU" sz="3200" dirty="0"/>
              <a:t>Не используйте </a:t>
            </a:r>
            <a:r>
              <a:rPr lang="en-US" sz="3200" i="1" dirty="0" err="1"/>
              <a:t>goto</a:t>
            </a:r>
            <a:r>
              <a:rPr lang="en-US" sz="3200" dirty="0"/>
              <a:t> </a:t>
            </a:r>
            <a:r>
              <a:rPr lang="ru-RU" sz="3200" dirty="0"/>
              <a:t>и </a:t>
            </a:r>
            <a:r>
              <a:rPr lang="en-US" sz="3200" i="1" dirty="0" err="1"/>
              <a:t>longjmp</a:t>
            </a:r>
            <a:endParaRPr lang="ru-RU" sz="3200" i="1" dirty="0"/>
          </a:p>
          <a:p>
            <a:r>
              <a:rPr lang="ru-RU" sz="3200" dirty="0"/>
              <a:t>Каждый </a:t>
            </a:r>
            <a:r>
              <a:rPr lang="en-US" sz="3200" i="1" dirty="0"/>
              <a:t>switch</a:t>
            </a:r>
            <a:r>
              <a:rPr lang="ru-RU" sz="3200" dirty="0"/>
              <a:t> должен заканчиваться </a:t>
            </a:r>
            <a:r>
              <a:rPr lang="en-US" sz="3200" i="1" dirty="0"/>
              <a:t>default</a:t>
            </a:r>
          </a:p>
          <a:p>
            <a:r>
              <a:rPr lang="ru-RU" sz="3200" dirty="0"/>
              <a:t>Тела операторов </a:t>
            </a:r>
            <a:r>
              <a:rPr lang="en-US" sz="3200" i="1" dirty="0"/>
              <a:t>if</a:t>
            </a:r>
            <a:r>
              <a:rPr lang="en-US" sz="3200" dirty="0"/>
              <a:t>, </a:t>
            </a:r>
            <a:r>
              <a:rPr lang="en-US" sz="3200" i="1" dirty="0"/>
              <a:t>else</a:t>
            </a:r>
            <a:r>
              <a:rPr lang="en-US" sz="3200" dirty="0"/>
              <a:t>, </a:t>
            </a:r>
            <a:r>
              <a:rPr lang="en-US" sz="3200" i="1" dirty="0"/>
              <a:t>for</a:t>
            </a:r>
            <a:r>
              <a:rPr lang="en-US" sz="3200" dirty="0"/>
              <a:t>, </a:t>
            </a:r>
            <a:r>
              <a:rPr lang="en-US" sz="3200" i="1" dirty="0"/>
              <a:t>while</a:t>
            </a:r>
            <a:r>
              <a:rPr lang="en-US" sz="3200" dirty="0"/>
              <a:t>, </a:t>
            </a:r>
            <a:r>
              <a:rPr lang="en-US" sz="3200" i="1" dirty="0"/>
              <a:t>do</a:t>
            </a:r>
            <a:r>
              <a:rPr lang="en-US" sz="3200" dirty="0"/>
              <a:t>, </a:t>
            </a:r>
            <a:r>
              <a:rPr lang="en-US" sz="3200" i="1" dirty="0"/>
              <a:t>switch</a:t>
            </a:r>
            <a:r>
              <a:rPr lang="en-US" sz="3200" dirty="0"/>
              <a:t> </a:t>
            </a:r>
            <a:r>
              <a:rPr lang="ru-RU" sz="3200" dirty="0"/>
              <a:t>должны быть завернуты в скобки</a:t>
            </a:r>
          </a:p>
          <a:p>
            <a:r>
              <a:rPr lang="ru-RU" sz="3200" dirty="0"/>
              <a:t>Не используйте</a:t>
            </a:r>
            <a:r>
              <a:rPr lang="en-US" sz="3200" dirty="0"/>
              <a:t> </a:t>
            </a:r>
            <a:r>
              <a:rPr lang="ru-RU" sz="3200" dirty="0"/>
              <a:t>вариативные функции</a:t>
            </a:r>
          </a:p>
          <a:p>
            <a:r>
              <a:rPr lang="ru-RU" sz="3200" dirty="0"/>
              <a:t>…</a:t>
            </a:r>
          </a:p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Примеры правил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956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/>
              <a:t>…и все остальные:</a:t>
            </a:r>
          </a:p>
          <a:p>
            <a:r>
              <a:rPr lang="ru-RU" sz="3200" dirty="0"/>
              <a:t>Суффикс </a:t>
            </a:r>
            <a:r>
              <a:rPr lang="en-US" sz="3200" dirty="0"/>
              <a:t>‘</a:t>
            </a:r>
            <a:r>
              <a:rPr lang="en-US" sz="3200" i="1" dirty="0"/>
              <a:t>L</a:t>
            </a:r>
            <a:r>
              <a:rPr lang="en-US" sz="3200" dirty="0"/>
              <a:t>’ </a:t>
            </a:r>
            <a:r>
              <a:rPr lang="ru-RU" sz="3200" dirty="0"/>
              <a:t>должен всегда быть заглавным (</a:t>
            </a:r>
            <a:r>
              <a:rPr lang="en-US" sz="3200" i="1" dirty="0"/>
              <a:t>42L</a:t>
            </a:r>
            <a:r>
              <a:rPr lang="ru-RU" sz="3200" dirty="0"/>
              <a:t>)</a:t>
            </a:r>
          </a:p>
          <a:p>
            <a:r>
              <a:rPr lang="ru-RU" sz="3200" dirty="0"/>
              <a:t>Не используйте адресную арифметику (кроме </a:t>
            </a:r>
            <a:r>
              <a:rPr lang="en-US" sz="3200" i="1" dirty="0"/>
              <a:t>[]</a:t>
            </a:r>
            <a:r>
              <a:rPr lang="en-US" sz="3200" dirty="0"/>
              <a:t> </a:t>
            </a:r>
            <a:r>
              <a:rPr lang="ru-RU" sz="3200" dirty="0"/>
              <a:t>и </a:t>
            </a:r>
            <a:r>
              <a:rPr lang="en-US" sz="3200" i="1" dirty="0"/>
              <a:t>++</a:t>
            </a:r>
            <a:r>
              <a:rPr lang="en-US" sz="3200" dirty="0"/>
              <a:t>)</a:t>
            </a:r>
            <a:endParaRPr lang="ru-RU" sz="3200" dirty="0"/>
          </a:p>
          <a:p>
            <a:r>
              <a:rPr lang="ru-RU" sz="3200" dirty="0"/>
              <a:t>Не используйте оператор «запятая»</a:t>
            </a:r>
            <a:endParaRPr lang="en-US" sz="3200" dirty="0"/>
          </a:p>
          <a:p>
            <a:r>
              <a:rPr lang="ru-RU" sz="3200" dirty="0"/>
              <a:t>Не изменяйте параметр функции внутри тела</a:t>
            </a:r>
          </a:p>
          <a:p>
            <a:r>
              <a:rPr lang="ru-RU" sz="3200" dirty="0"/>
              <a:t>…</a:t>
            </a:r>
          </a:p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/>
              <a:t>Примеры правил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32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Философия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949" y="967828"/>
            <a:ext cx="4410075" cy="599122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574215" y="1339088"/>
            <a:ext cx="5022529" cy="778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ln w="285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ПИСАТЬ БЕЗ ОШИБОК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0466" y="2461878"/>
            <a:ext cx="8890028" cy="1374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ln w="285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ПИСАТЬ ТАК, ЧТОБЫ ОШИБКИ НЕ ПОЯВЛЯЛИСЬ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9277" y="4125699"/>
            <a:ext cx="9232404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n w="285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ПИСАТЬ ТАК, ЧТОБЫ НЕ ПОЯВЛЯЛИСЬ ОШИБКИ, ИЗ-ЗА КОТОРЫХ ПОЯВЛЯЮТСЯ ОШИБКИ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05508" y="5619997"/>
            <a:ext cx="2359941" cy="1120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600" b="1" dirty="0">
                <a:ln w="2857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MISRA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7090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951DDA50-C1F5-4AAC-A751-3718EF19E27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/>
              <a:t>Еще есть много всего!</a:t>
            </a:r>
          </a:p>
          <a:p>
            <a:r>
              <a:rPr lang="ru-RU" sz="3200" dirty="0"/>
              <a:t>Классификация правил по разным признакам</a:t>
            </a:r>
          </a:p>
          <a:p>
            <a:r>
              <a:rPr lang="ru-RU" sz="3200" dirty="0"/>
              <a:t>Применимость к генерированному коду</a:t>
            </a:r>
          </a:p>
          <a:p>
            <a:r>
              <a:rPr lang="ru-RU" sz="3200" dirty="0"/>
              <a:t>Полный список </a:t>
            </a:r>
            <a:r>
              <a:rPr lang="en-US" sz="3200" dirty="0"/>
              <a:t>undefined/unspecified/</a:t>
            </a:r>
            <a:r>
              <a:rPr lang="en-US" sz="3200" dirty="0" err="1"/>
              <a:t>etc</a:t>
            </a:r>
            <a:r>
              <a:rPr lang="en-US" sz="3200" dirty="0"/>
              <a:t>… </a:t>
            </a:r>
            <a:r>
              <a:rPr lang="ru-RU" sz="3200" dirty="0"/>
              <a:t>поведений</a:t>
            </a:r>
          </a:p>
          <a:p>
            <a:r>
              <a:rPr lang="ru-RU" sz="3200" dirty="0"/>
              <a:t>Чек-листы по настройке анализаторов, процессу проверки, и </a:t>
            </a:r>
            <a:r>
              <a:rPr lang="ru-RU" sz="3200" dirty="0" err="1"/>
              <a:t>т.д</a:t>
            </a:r>
            <a:endParaRPr lang="ru-RU" sz="3200" dirty="0"/>
          </a:p>
          <a:p>
            <a:r>
              <a:rPr lang="ru-RU" sz="3200" dirty="0"/>
              <a:t>Матрица пересечений с другими стандартами</a:t>
            </a:r>
          </a:p>
          <a:p>
            <a:r>
              <a:rPr lang="ru-RU" sz="3200" dirty="0"/>
              <a:t>Примеры документации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7E6332D-D939-4862-819F-01366525B4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А что есть помимо правил?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FE660E-922B-4DCF-8D00-013724AB2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222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2A0DB5-7719-41E0-9EDD-5D985080840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62260" y="1503357"/>
            <a:ext cx="10630617" cy="385409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4000" dirty="0"/>
              <a:t>Стандарты кодирования</a:t>
            </a:r>
            <a:r>
              <a:rPr lang="en-US" sz="4000" dirty="0"/>
              <a:t>: </a:t>
            </a:r>
            <a:r>
              <a:rPr lang="ru-RU" sz="4000" dirty="0"/>
              <a:t>предпосылки появления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/>
              <a:t>MISRA</a:t>
            </a:r>
            <a:r>
              <a:rPr lang="ru-RU" sz="4000" dirty="0"/>
              <a:t> и </a:t>
            </a:r>
            <a:r>
              <a:rPr lang="en-US" sz="4000" dirty="0"/>
              <a:t>AUTOSAR</a:t>
            </a:r>
            <a:r>
              <a:rPr lang="ru-RU" sz="4000" dirty="0"/>
              <a:t>: что под капотом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4000" dirty="0"/>
              <a:t>Использование стандартов в ваших проектах</a:t>
            </a:r>
          </a:p>
          <a:p>
            <a:pPr marL="457200" indent="-457200">
              <a:buFont typeface="+mj-lt"/>
              <a:buAutoNum type="arabicPeriod"/>
            </a:pPr>
            <a:endParaRPr lang="ru-RU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500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Использование стандартов в ваших проектах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54309B-2C56-4EAD-B2AF-6A5DDD2DE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068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0"/>
          </p:nvPr>
        </p:nvSpPr>
        <p:spPr>
          <a:xfrm>
            <a:off x="968769" y="1503357"/>
            <a:ext cx="6547767" cy="3854092"/>
          </a:xfrm>
        </p:spPr>
        <p:txBody>
          <a:bodyPr/>
          <a:lstStyle/>
          <a:p>
            <a:r>
              <a:rPr lang="ru-RU" sz="3200" dirty="0"/>
              <a:t>Проверять вручную? Кошмар!</a:t>
            </a:r>
          </a:p>
          <a:p>
            <a:r>
              <a:rPr lang="ru-RU" sz="3200" dirty="0"/>
              <a:t>Используйте статические анализаторы кода</a:t>
            </a:r>
          </a:p>
          <a:p>
            <a:endParaRPr lang="ru-RU" sz="3200" dirty="0"/>
          </a:p>
          <a:p>
            <a:r>
              <a:rPr lang="ru-RU" sz="3200" dirty="0"/>
              <a:t>Статический анализ – это автоматизированный процесс </a:t>
            </a:r>
            <a:r>
              <a:rPr lang="en-US" sz="3200" dirty="0"/>
              <a:t>code review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Проверка кода на соответствие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249FA7-E8A9-484D-BAF3-5E14E3921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73255" y="1837467"/>
            <a:ext cx="3475072" cy="506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242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3600" dirty="0"/>
              <a:t>Начните использовать стандарт ДО начала проекта</a:t>
            </a:r>
          </a:p>
          <a:p>
            <a:r>
              <a:rPr lang="ru-RU" sz="3600" dirty="0"/>
              <a:t>Если уже есть код – подумайте несколько раз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Внедрение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13" y="2670759"/>
            <a:ext cx="10435365" cy="387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539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2A0DB5-7719-41E0-9EDD-5D985080840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80691" y="1086209"/>
            <a:ext cx="10630617" cy="3854092"/>
          </a:xfrm>
        </p:spPr>
        <p:txBody>
          <a:bodyPr/>
          <a:lstStyle/>
          <a:p>
            <a:r>
              <a:rPr lang="ru-RU" sz="3200" dirty="0"/>
              <a:t>Прячем старые ошибки – работаем в привычном темпе</a:t>
            </a:r>
          </a:p>
          <a:p>
            <a:r>
              <a:rPr lang="ru-RU" sz="3200" dirty="0"/>
              <a:t>С этого момента видим только новые предупреждения</a:t>
            </a:r>
            <a:endParaRPr lang="en-US" sz="3200" dirty="0"/>
          </a:p>
          <a:p>
            <a:r>
              <a:rPr lang="ru-RU" sz="3200" dirty="0"/>
              <a:t>Получаем пользу от анализатора СРАЗУ</a:t>
            </a:r>
          </a:p>
          <a:p>
            <a:r>
              <a:rPr lang="ru-RU" sz="3200" dirty="0"/>
              <a:t>Спрятанные ошибки не забываем! Возвращаемся и потихоньку правим.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Используйте подавление сообщений!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Picture 2" descr="Картинки по запросу пономарев храповик">
            <a:extLst>
              <a:ext uri="{FF2B5EF4-FFF2-40B4-BE49-F238E27FC236}">
                <a16:creationId xmlns:a16="http://schemas.microsoft.com/office/drawing/2014/main" id="{5EED3BE5-DE9C-4314-9D10-2995AED8C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069" y="3672223"/>
            <a:ext cx="57150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7256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Как работать с </a:t>
            </a:r>
            <a:r>
              <a:rPr lang="en-US" dirty="0"/>
              <a:t>suppress-</a:t>
            </a:r>
            <a:r>
              <a:rPr lang="ru-RU" dirty="0"/>
              <a:t>базой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7170" name="Picture 2" descr="https://habrastorage.org/webt/ye/wa/u5/yewau5w494aa0vpkaevdydizoqm.png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992" y="1263470"/>
            <a:ext cx="7219153" cy="541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5343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2A0DB5-7719-41E0-9EDD-5D985080840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62259" y="1147920"/>
            <a:ext cx="10630617" cy="3854092"/>
          </a:xfrm>
        </p:spPr>
        <p:txBody>
          <a:bodyPr/>
          <a:lstStyle/>
          <a:p>
            <a:r>
              <a:rPr lang="ru-RU" sz="3200" dirty="0"/>
              <a:t>Локально на компьютерах разработчиков (плагины для </a:t>
            </a:r>
            <a:r>
              <a:rPr lang="en-US" sz="3200" dirty="0"/>
              <a:t>IDE, </a:t>
            </a:r>
            <a:r>
              <a:rPr lang="ru-RU" sz="3200" dirty="0"/>
              <a:t>системы мониторинга компиляции)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Как и где стоит проводить проверку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5122" name="Picture 2" descr="https://www.radiom.fr/image-920-100-1600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046" y="2303025"/>
            <a:ext cx="5737041" cy="434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3354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 descr="ÐÐ°ÑÑÐ¸Ð½ÐºÐ¸ Ð¿Ð¾ Ð·Ð°Ð¿ÑÐ¾ÑÑ logo jenk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051" y="4099180"/>
            <a:ext cx="2063241" cy="206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2A0DB5-7719-41E0-9EDD-5D985080840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3200" dirty="0"/>
              <a:t>В системах непрерывной интеграции</a:t>
            </a:r>
            <a:r>
              <a:rPr lang="en-US" sz="3200" dirty="0"/>
              <a:t> (command-line </a:t>
            </a:r>
            <a:r>
              <a:rPr lang="ru-RU" sz="3200" dirty="0"/>
              <a:t>утилиты, плагины для </a:t>
            </a:r>
            <a:r>
              <a:rPr lang="en-US" sz="3200" dirty="0"/>
              <a:t>CI-</a:t>
            </a:r>
            <a:r>
              <a:rPr lang="ru-RU" sz="3200" dirty="0"/>
              <a:t>систем, системы мониторинга)</a:t>
            </a:r>
          </a:p>
          <a:p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Как и где стоит проводить проверку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152" name="Picture 8" descr="ÐÐ°ÑÑÐ¸Ð½ÐºÐ¸ Ð¿Ð¾ Ð·Ð°Ð¿ÑÐ¾ÑÑ travis c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66" y="4216154"/>
            <a:ext cx="1825528" cy="182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ÐÐ°ÑÑÐ¸Ð½ÐºÐ¸ Ð¿Ð¾ Ð·Ð°Ð¿ÑÐ¾ÑÑ circle c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407" y="2257968"/>
            <a:ext cx="2299330" cy="229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945" y="2684035"/>
            <a:ext cx="1447196" cy="1447196"/>
          </a:xfrm>
          <a:prstGeom prst="rect">
            <a:avLst/>
          </a:prstGeom>
        </p:spPr>
      </p:pic>
      <p:pic>
        <p:nvPicPr>
          <p:cNvPr id="4100" name="Picture 4" descr="ÐÐ°ÑÑÐ¸Ð½ÐºÐ¸ Ð¿Ð¾ Ð·Ð°Ð¿ÑÐ¾ÑÑ buddy C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50" y="2485937"/>
            <a:ext cx="1782227" cy="178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Ð°ÑÑÐ¸Ð½ÐºÐ¸ Ð¿Ð¾ Ð·Ð°Ð¿ÑÐ¾ÑÑ gitlab c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898" y="4294897"/>
            <a:ext cx="1815449" cy="1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ÐÐ°ÑÑÐ¸Ð½ÐºÐ¸ Ð¿Ð¾ Ð·Ð°Ð¿ÑÐ¾ÑÑ appveyor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806" y="2599112"/>
            <a:ext cx="1617042" cy="161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2029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Как и где стоит проводить проверку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9" name="CustomShape 2"/>
          <p:cNvSpPr/>
          <p:nvPr/>
        </p:nvSpPr>
        <p:spPr>
          <a:xfrm>
            <a:off x="2670099" y="1584101"/>
            <a:ext cx="8611793" cy="48210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37" y="1097441"/>
            <a:ext cx="2692931" cy="2472676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574" y="1218588"/>
            <a:ext cx="2338253" cy="1943673"/>
          </a:xfrm>
          <a:prstGeom prst="rect">
            <a:avLst/>
          </a:prstGeom>
        </p:spPr>
      </p:pic>
      <p:pic>
        <p:nvPicPr>
          <p:cNvPr id="18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7" b="3818"/>
          <a:stretch/>
        </p:blipFill>
        <p:spPr>
          <a:xfrm>
            <a:off x="1732230" y="4319424"/>
            <a:ext cx="2531577" cy="24453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9" b="13615"/>
          <a:stretch/>
        </p:blipFill>
        <p:spPr>
          <a:xfrm>
            <a:off x="5285127" y="1131029"/>
            <a:ext cx="1763323" cy="2145792"/>
          </a:xfrm>
          <a:prstGeom prst="rect">
            <a:avLst/>
          </a:prstGeom>
        </p:spPr>
      </p:pic>
      <p:pic>
        <p:nvPicPr>
          <p:cNvPr id="2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285" y="4151864"/>
            <a:ext cx="1778355" cy="2669310"/>
          </a:xfrm>
          <a:prstGeom prst="rect">
            <a:avLst/>
          </a:prstGeom>
        </p:spPr>
      </p:pic>
      <p:sp>
        <p:nvSpPr>
          <p:cNvPr id="32" name="Стрелка вправо 31"/>
          <p:cNvSpPr/>
          <p:nvPr/>
        </p:nvSpPr>
        <p:spPr>
          <a:xfrm>
            <a:off x="4125960" y="1868262"/>
            <a:ext cx="1034039" cy="19589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846357">
            <a:off x="7108900" y="2248078"/>
            <a:ext cx="1530536" cy="17140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 rot="5400000">
            <a:off x="8979531" y="3707735"/>
            <a:ext cx="1034039" cy="19589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 rot="10006383">
            <a:off x="6974647" y="5762725"/>
            <a:ext cx="1533851" cy="1647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 rot="10800000">
            <a:off x="4263808" y="6021330"/>
            <a:ext cx="1034039" cy="19589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10800000">
            <a:off x="4131096" y="2581402"/>
            <a:ext cx="1034039" cy="19589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 rot="13509511">
            <a:off x="3820220" y="3973844"/>
            <a:ext cx="1756131" cy="19791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Картинки по запросу конверт иконк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161" y="3737245"/>
            <a:ext cx="608381" cy="6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ÐÐ°ÑÑÐ¸Ð½ÐºÐ¸ Ð¿Ð¾ Ð·Ð°Ð¿ÑÐ¾ÑÑ travis c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701" y="4345626"/>
            <a:ext cx="2009982" cy="200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2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668F22D7-F68F-4BDF-A932-FAF0C4D8355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/>
              <a:t>Вам понадобятся:</a:t>
            </a:r>
            <a:endParaRPr lang="en-US" sz="3200" dirty="0"/>
          </a:p>
          <a:p>
            <a:r>
              <a:rPr lang="ru-RU" sz="3200" dirty="0"/>
              <a:t>Код, соответствующий уровням </a:t>
            </a:r>
            <a:r>
              <a:rPr lang="en-US" sz="3200" dirty="0"/>
              <a:t>Mandatory </a:t>
            </a:r>
            <a:r>
              <a:rPr lang="ru-RU" sz="3200" dirty="0"/>
              <a:t>и </a:t>
            </a:r>
            <a:r>
              <a:rPr lang="en-US" sz="3200" dirty="0"/>
              <a:t>Required</a:t>
            </a:r>
          </a:p>
          <a:p>
            <a:r>
              <a:rPr lang="ru-RU" sz="3200" dirty="0"/>
              <a:t>План обеспечения соответствия (</a:t>
            </a:r>
            <a:r>
              <a:rPr lang="en-US" sz="3200" dirty="0"/>
              <a:t>guide enforcement plan</a:t>
            </a:r>
            <a:r>
              <a:rPr lang="ru-RU" sz="3200" dirty="0"/>
              <a:t>)</a:t>
            </a:r>
          </a:p>
          <a:p>
            <a:r>
              <a:rPr lang="ru-RU" sz="3200" dirty="0"/>
              <a:t>Документация по всем отклонениям</a:t>
            </a:r>
          </a:p>
          <a:p>
            <a:r>
              <a:rPr lang="ru-RU" sz="3200" dirty="0"/>
              <a:t>Документация по всем предупреждениям компиляторов и статических анализаторов</a:t>
            </a:r>
          </a:p>
          <a:p>
            <a:r>
              <a:rPr lang="ru-RU" sz="3200" dirty="0"/>
              <a:t>Резюме о соответствии правилам (</a:t>
            </a:r>
            <a:r>
              <a:rPr lang="en-US" sz="3200" dirty="0"/>
              <a:t>guideline compliance summary</a:t>
            </a:r>
            <a:r>
              <a:rPr lang="ru-RU" sz="3200" dirty="0"/>
              <a:t>)</a:t>
            </a:r>
          </a:p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8B293D-3486-4ADF-80BB-F6B9D450D3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Как доказать соответствие вашего проекта?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01C854-80B5-424C-BADD-F8A608CFE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595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0"/>
          </p:nvPr>
        </p:nvSpPr>
        <p:spPr>
          <a:xfrm>
            <a:off x="862260" y="1405498"/>
            <a:ext cx="10630617" cy="78391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Пример </a:t>
            </a:r>
            <a:r>
              <a:rPr lang="en-US" dirty="0"/>
              <a:t>guide enforcement plan: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План обеспечения соответствия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39</a:t>
            </a:fld>
            <a:endParaRPr lang="en-US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082797"/>
              </p:ext>
            </p:extLst>
          </p:nvPr>
        </p:nvGraphicFramePr>
        <p:xfrm>
          <a:off x="750036" y="1988190"/>
          <a:ext cx="10691928" cy="409382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8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1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1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1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8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6453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alibri" panose="020F0502020204030204" pitchFamily="34" charset="0"/>
                        </a:rPr>
                        <a:t>Правило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alibri" panose="020F0502020204030204" pitchFamily="34" charset="0"/>
                        </a:rPr>
                        <a:t>Компилятор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alibri" panose="020F0502020204030204" pitchFamily="34" charset="0"/>
                        </a:rPr>
                        <a:t>Анализатор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alibri" panose="020F0502020204030204" pitchFamily="34" charset="0"/>
                        </a:rPr>
                        <a:t>Обзор кода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453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“A”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“B”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“A”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“B”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48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48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No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</a:rPr>
                        <a:t> errors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No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</a:rPr>
                        <a:t> errors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</a:rPr>
                        <a:t>---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</a:rPr>
                        <a:t>---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</a:rPr>
                        <a:t>Procedure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</a:rPr>
                        <a:t> x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48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No errors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No errors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Warning V</a:t>
                      </a:r>
                      <a:r>
                        <a:rPr lang="ru-RU" sz="2000" dirty="0">
                          <a:latin typeface="Calibri" panose="020F0502020204030204" pitchFamily="34" charset="0"/>
                        </a:rPr>
                        <a:t>2561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No messages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48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48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alibri" panose="020F0502020204030204" pitchFamily="34" charset="0"/>
                        </a:rPr>
                        <a:t>10.4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Warning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</a:rPr>
                        <a:t> 458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</a:rPr>
                        <a:t>No errors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</a:rPr>
                        <a:t>No warnings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libri" panose="020F0502020204030204" pitchFamily="34" charset="0"/>
                        </a:rPr>
                        <a:t>No messages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48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>
                        <a:latin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380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AE4D8FC-014F-4E59-93F4-16ABA7E886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Предпосылки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54309B-2C56-4EAD-B2AF-6A5DDD2DE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1681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3200" dirty="0"/>
              <a:t>Иногда четко следовать стандарту невозможно.</a:t>
            </a:r>
            <a:br>
              <a:rPr lang="ru-RU" sz="3200" dirty="0"/>
            </a:br>
            <a:r>
              <a:rPr lang="ru-RU" sz="3200" dirty="0"/>
              <a:t>Пример:</a:t>
            </a:r>
            <a:br>
              <a:rPr lang="ru-RU" sz="3200" dirty="0"/>
            </a:br>
            <a:r>
              <a:rPr lang="ru-RU" sz="3200" dirty="0"/>
              <a:t>	</a:t>
            </a:r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 unsigned</a:t>
            </a:r>
            <a:r>
              <a:rPr lang="ru-RU" sz="3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char *PORT = 0x10u;</a:t>
            </a:r>
            <a:endParaRPr lang="ru-RU" sz="3200" dirty="0"/>
          </a:p>
          <a:p>
            <a:r>
              <a:rPr lang="ru-RU" sz="3200" dirty="0"/>
              <a:t>Специфика отклонений разная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Тщательно документируйте отклонения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468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3200" dirty="0"/>
              <a:t>Документация отклонения должна содержать:</a:t>
            </a:r>
          </a:p>
          <a:p>
            <a:pPr lvl="1"/>
            <a:r>
              <a:rPr lang="ru-RU" sz="3200" dirty="0"/>
              <a:t>Номер нарушенного правила</a:t>
            </a:r>
          </a:p>
          <a:p>
            <a:pPr lvl="1"/>
            <a:r>
              <a:rPr lang="ru-RU" sz="3200" dirty="0"/>
              <a:t>Локацию нарушения</a:t>
            </a:r>
          </a:p>
          <a:p>
            <a:pPr lvl="1"/>
            <a:r>
              <a:rPr lang="ru-RU" sz="3200" dirty="0"/>
              <a:t>Обоснованность</a:t>
            </a:r>
          </a:p>
          <a:p>
            <a:pPr lvl="1"/>
            <a:r>
              <a:rPr lang="ru-RU" sz="3200" dirty="0"/>
              <a:t>Доказательство безопасности</a:t>
            </a:r>
          </a:p>
          <a:p>
            <a:pPr lvl="1"/>
            <a:r>
              <a:rPr lang="ru-RU" sz="3200" dirty="0"/>
              <a:t>Потенциальные последствия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Тщательно документируйте отклонения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546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38C2F49A-D738-438E-8D35-80E0DB385D4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80691" y="1403709"/>
            <a:ext cx="10630617" cy="706755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/>
              <a:t>Пример </a:t>
            </a:r>
            <a:r>
              <a:rPr lang="en-US" sz="3200" dirty="0"/>
              <a:t>guideline compliance summary</a:t>
            </a: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5D4765-21D9-4463-B5EB-E36BDFF9CC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Резюме о соответствии правилам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90CE8A-E815-4828-A622-510377380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42</a:t>
            </a:fld>
            <a:endParaRPr lang="en-US" dirty="0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61662C9D-C041-4316-9DFE-F3BE764B7C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624939"/>
              </p:ext>
            </p:extLst>
          </p:nvPr>
        </p:nvGraphicFramePr>
        <p:xfrm>
          <a:off x="1770076" y="2110463"/>
          <a:ext cx="9001387" cy="4240004"/>
        </p:xfrm>
        <a:graphic>
          <a:graphicData uri="http://schemas.openxmlformats.org/drawingml/2006/table">
            <a:tbl>
              <a:tblPr bandRow="1"/>
              <a:tblGrid>
                <a:gridCol w="2872574">
                  <a:extLst>
                    <a:ext uri="{9D8B030D-6E8A-4147-A177-3AD203B41FA5}">
                      <a16:colId xmlns:a16="http://schemas.microsoft.com/office/drawing/2014/main" val="334066798"/>
                    </a:ext>
                  </a:extLst>
                </a:gridCol>
                <a:gridCol w="3044626">
                  <a:extLst>
                    <a:ext uri="{9D8B030D-6E8A-4147-A177-3AD203B41FA5}">
                      <a16:colId xmlns:a16="http://schemas.microsoft.com/office/drawing/2014/main" val="1747227881"/>
                    </a:ext>
                  </a:extLst>
                </a:gridCol>
                <a:gridCol w="3084187">
                  <a:extLst>
                    <a:ext uri="{9D8B030D-6E8A-4147-A177-3AD203B41FA5}">
                      <a16:colId xmlns:a16="http://schemas.microsoft.com/office/drawing/2014/main" val="1749078500"/>
                    </a:ext>
                  </a:extLst>
                </a:gridCol>
              </a:tblGrid>
              <a:tr h="10557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Правило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Категория </a:t>
                      </a: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Соответствие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483183"/>
                  </a:ext>
                </a:extLst>
              </a:tr>
              <a:tr h="5278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09063"/>
                  </a:ext>
                </a:extLst>
              </a:tr>
              <a:tr h="5278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Mandatory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4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Соответствует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289804"/>
                  </a:ext>
                </a:extLst>
              </a:tr>
              <a:tr h="5278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Required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Есть отклонения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42196"/>
                  </a:ext>
                </a:extLst>
              </a:tr>
              <a:tr h="5278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4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321932"/>
                  </a:ext>
                </a:extLst>
              </a:tr>
              <a:tr h="5278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Advisory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Не используется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90275"/>
                  </a:ext>
                </a:extLst>
              </a:tr>
              <a:tr h="5449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4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58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4474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3200" dirty="0"/>
              <a:t>Весь </a:t>
            </a:r>
            <a:r>
              <a:rPr lang="en-US" sz="3200" dirty="0"/>
              <a:t>C/C++ </a:t>
            </a:r>
            <a:r>
              <a:rPr lang="ru-RU" sz="3200" dirty="0"/>
              <a:t>код соответствует </a:t>
            </a:r>
            <a:r>
              <a:rPr lang="en-US" sz="3200" dirty="0"/>
              <a:t>Mandatory </a:t>
            </a:r>
            <a:r>
              <a:rPr lang="ru-RU" sz="3200" dirty="0"/>
              <a:t>и </a:t>
            </a:r>
            <a:r>
              <a:rPr lang="en-US" sz="3200" dirty="0"/>
              <a:t>Required</a:t>
            </a:r>
            <a:endParaRPr lang="ru-RU" sz="3200" dirty="0"/>
          </a:p>
          <a:p>
            <a:r>
              <a:rPr lang="ru-RU" sz="3200" dirty="0"/>
              <a:t>План обеспечения соответствия полностью заполнен</a:t>
            </a:r>
          </a:p>
          <a:p>
            <a:r>
              <a:rPr lang="ru-RU" sz="3200" dirty="0"/>
              <a:t>Все отклонения задокументированы</a:t>
            </a:r>
          </a:p>
          <a:p>
            <a:r>
              <a:rPr lang="ru-RU" sz="3200" dirty="0"/>
              <a:t>Все предупреждения компиляторов и анализаторов исправлены или размечены</a:t>
            </a:r>
          </a:p>
          <a:p>
            <a:r>
              <a:rPr lang="ru-RU" sz="3200" dirty="0"/>
              <a:t>Заполнено резюме о соответствии</a:t>
            </a:r>
          </a:p>
          <a:p>
            <a:endParaRPr lang="en-US" sz="3200" dirty="0"/>
          </a:p>
          <a:p>
            <a:pPr marL="0" indent="0" algn="ctr">
              <a:buNone/>
            </a:pPr>
            <a:r>
              <a:rPr lang="ru-RU" sz="3200" dirty="0"/>
              <a:t>Поздравляю! Вы достигли </a:t>
            </a:r>
            <a:r>
              <a:rPr lang="ru-RU" sz="3200" b="1" dirty="0"/>
              <a:t>безопасности на максималках</a:t>
            </a:r>
            <a:r>
              <a:rPr lang="ru-RU" sz="3200" dirty="0"/>
              <a:t>!!!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Итог: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1026" name="Picture 2" descr="Картинки по запросу Картинка галочка">
            <a:extLst>
              <a:ext uri="{FF2B5EF4-FFF2-40B4-BE49-F238E27FC236}">
                <a16:creationId xmlns:a16="http://schemas.microsoft.com/office/drawing/2014/main" id="{2703A239-52F0-4406-B91A-DA35C3014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012" y="1315097"/>
            <a:ext cx="6975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Картинка галочка">
            <a:extLst>
              <a:ext uri="{FF2B5EF4-FFF2-40B4-BE49-F238E27FC236}">
                <a16:creationId xmlns:a16="http://schemas.microsoft.com/office/drawing/2014/main" id="{17A498E1-E487-4006-B5D8-E31CB9C52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012" y="1902405"/>
            <a:ext cx="6975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и по запросу Картинка галочка">
            <a:extLst>
              <a:ext uri="{FF2B5EF4-FFF2-40B4-BE49-F238E27FC236}">
                <a16:creationId xmlns:a16="http://schemas.microsoft.com/office/drawing/2014/main" id="{9E38B892-AFDE-4DAB-990A-8FE7EDCD8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012" y="2509695"/>
            <a:ext cx="6975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ртинки по запросу Картинка галочка">
            <a:extLst>
              <a:ext uri="{FF2B5EF4-FFF2-40B4-BE49-F238E27FC236}">
                <a16:creationId xmlns:a16="http://schemas.microsoft.com/office/drawing/2014/main" id="{7BBA2D09-4068-49BA-9EF8-7D5467D44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012" y="3133725"/>
            <a:ext cx="6975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артинки по запросу Картинка галочка">
            <a:extLst>
              <a:ext uri="{FF2B5EF4-FFF2-40B4-BE49-F238E27FC236}">
                <a16:creationId xmlns:a16="http://schemas.microsoft.com/office/drawing/2014/main" id="{658BE1E8-417B-4097-8D83-84B842881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012" y="4198937"/>
            <a:ext cx="6975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5771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ABCABF2C-E720-4D0E-8ED1-AE85258F0A3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80690" y="1127914"/>
            <a:ext cx="10630617" cy="856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MISRA Compliance: 2016</a:t>
            </a:r>
            <a:br>
              <a:rPr lang="en-US" dirty="0"/>
            </a:br>
            <a:r>
              <a:rPr lang="en-US" dirty="0"/>
              <a:t>Achieving compliance with MISRA Coding Guidelines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39060D-5AFB-406D-880B-82A9666A2F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Подробнее про соответствие стандартам </a:t>
            </a:r>
            <a:r>
              <a:rPr lang="en-US" dirty="0"/>
              <a:t>MISRA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B137B1-7A3A-44F5-ACC6-29D95526BF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2056" name="Picture 8" descr="QR-Code">
            <a:extLst>
              <a:ext uri="{FF2B5EF4-FFF2-40B4-BE49-F238E27FC236}">
                <a16:creationId xmlns:a16="http://schemas.microsoft.com/office/drawing/2014/main" id="{85CC1AF5-5828-4390-8B59-395F4337F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598" y="2051910"/>
            <a:ext cx="4368800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5555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2A0DB5-7719-41E0-9EDD-5D985080840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62260" y="1503357"/>
            <a:ext cx="10630617" cy="385409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3600" dirty="0"/>
              <a:t>Долой сложные ветвления, </a:t>
            </a:r>
            <a:r>
              <a:rPr lang="en-US" sz="3600" dirty="0" err="1"/>
              <a:t>goto</a:t>
            </a:r>
            <a:r>
              <a:rPr lang="en-US" sz="3600" dirty="0"/>
              <a:t> </a:t>
            </a:r>
            <a:r>
              <a:rPr lang="ru-RU" sz="3600" dirty="0"/>
              <a:t>и рекурсию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dirty="0"/>
              <a:t>Все циклы должны быть ограничены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dirty="0"/>
              <a:t>Динамические </a:t>
            </a:r>
            <a:r>
              <a:rPr lang="ru-RU" sz="3600" dirty="0" err="1"/>
              <a:t>аллокации</a:t>
            </a:r>
            <a:r>
              <a:rPr lang="ru-RU" sz="3600" dirty="0"/>
              <a:t> памяти – в топку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dirty="0"/>
              <a:t>Всякая функция должна умещаться на листе бумаги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dirty="0"/>
              <a:t>Не больше двух </a:t>
            </a:r>
            <a:r>
              <a:rPr lang="en-US" sz="3600" dirty="0"/>
              <a:t>runtime-</a:t>
            </a:r>
            <a:r>
              <a:rPr lang="ru-RU" sz="3600" dirty="0" err="1"/>
              <a:t>ассертов</a:t>
            </a:r>
            <a:r>
              <a:rPr lang="ru-RU" sz="3600" dirty="0"/>
              <a:t> на функцию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The Power of 10</a:t>
            </a:r>
            <a:r>
              <a:rPr lang="ru-RU" dirty="0"/>
              <a:t>: золотые правила </a:t>
            </a:r>
            <a:r>
              <a:rPr lang="en-US" dirty="0"/>
              <a:t>NASA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8682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The Power of 10</a:t>
            </a:r>
            <a:r>
              <a:rPr lang="ru-RU" dirty="0"/>
              <a:t>: золотые правила </a:t>
            </a:r>
            <a:r>
              <a:rPr lang="en-US" dirty="0"/>
              <a:t>NASA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idx="10"/>
          </p:nvPr>
        </p:nvSpPr>
        <p:spPr>
          <a:xfrm>
            <a:off x="966885" y="1361690"/>
            <a:ext cx="10630617" cy="3854092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ru-RU" sz="3600" dirty="0"/>
              <a:t>Данные должны объявляться в самом низком </a:t>
            </a:r>
            <a:r>
              <a:rPr lang="en-US" sz="3600" dirty="0"/>
              <a:t>scope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ru-RU" sz="3600" dirty="0"/>
              <a:t>Функция что-то возвращает? Обязательно проверить!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ru-RU" sz="3600" dirty="0"/>
              <a:t>Не используйте </a:t>
            </a:r>
            <a:r>
              <a:rPr lang="ru-RU" sz="3600" dirty="0" err="1"/>
              <a:t>препроцессинг</a:t>
            </a:r>
            <a:endParaRPr lang="ru-RU" sz="3600" dirty="0"/>
          </a:p>
          <a:p>
            <a:pPr marL="457200" indent="-457200">
              <a:buFont typeface="+mj-lt"/>
              <a:buAutoNum type="arabicPeriod" startAt="6"/>
            </a:pPr>
            <a:r>
              <a:rPr lang="ru-RU" sz="3600" dirty="0"/>
              <a:t>Никаких вложенных указателей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ru-RU" sz="3600" dirty="0"/>
              <a:t> «Правило нуля предупреждений»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1410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qrcoder.ru/code/?https%3A%2F%2Fhabr.com%2Fru%2Fcompany%2Fhexlet%2Fblog%2F303160%2F&amp;10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83" y="1755834"/>
            <a:ext cx="5032413" cy="503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0"/>
          </p:nvPr>
        </p:nvSpPr>
        <p:spPr>
          <a:xfrm>
            <a:off x="1072626" y="1044888"/>
            <a:ext cx="10209885" cy="385409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/>
              <a:t>Статья по теме: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The Power of 10</a:t>
            </a:r>
            <a:r>
              <a:rPr lang="ru-RU" dirty="0"/>
              <a:t>: золотые правила </a:t>
            </a:r>
            <a:r>
              <a:rPr lang="en-US" dirty="0"/>
              <a:t>NASA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1036" name="Picture 1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647" y="1755834"/>
            <a:ext cx="3773509" cy="479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3024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AE4D8FC-014F-4E59-93F4-16ABA7E886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54309B-2C56-4EAD-B2AF-6A5DDD2DE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9150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3600" dirty="0"/>
              <a:t>Иногда классических способов обеспечения качества недостаточно</a:t>
            </a:r>
          </a:p>
          <a:p>
            <a:r>
              <a:rPr lang="ru-RU" sz="3600" dirty="0"/>
              <a:t>Внутри </a:t>
            </a:r>
            <a:r>
              <a:rPr lang="en-US" sz="3600" dirty="0"/>
              <a:t>MISRA</a:t>
            </a:r>
            <a:r>
              <a:rPr lang="ru-RU" sz="3600" dirty="0"/>
              <a:t> и</a:t>
            </a:r>
            <a:r>
              <a:rPr lang="en-US" sz="3600" dirty="0"/>
              <a:t> AUTOSAR C++</a:t>
            </a:r>
            <a:endParaRPr lang="ru-RU" sz="3600" dirty="0"/>
          </a:p>
          <a:p>
            <a:r>
              <a:rPr lang="ru-RU" sz="3600" dirty="0"/>
              <a:t>Использование стандартов в ваших разработках</a:t>
            </a:r>
          </a:p>
          <a:p>
            <a:endParaRPr lang="ru-RU" sz="3600" dirty="0"/>
          </a:p>
          <a:p>
            <a:endParaRPr lang="ru-RU" sz="36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Подведем итоги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290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2A0DB5-7719-41E0-9EDD-5D985080840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40643" y="1624439"/>
            <a:ext cx="10630617" cy="3854092"/>
          </a:xfrm>
        </p:spPr>
        <p:txBody>
          <a:bodyPr/>
          <a:lstStyle/>
          <a:p>
            <a:r>
              <a:rPr lang="ru-RU" sz="4000" dirty="0"/>
              <a:t>Популярность языка </a:t>
            </a:r>
            <a:r>
              <a:rPr lang="en-US" sz="4000" dirty="0"/>
              <a:t>C</a:t>
            </a:r>
            <a:endParaRPr lang="en-US" dirty="0"/>
          </a:p>
          <a:p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Проблематика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792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329988" y="6196013"/>
            <a:ext cx="862012" cy="706437"/>
          </a:xfrm>
          <a:prstGeom prst="ellipse">
            <a:avLst/>
          </a:prstGeom>
        </p:spPr>
        <p:txBody>
          <a:bodyPr/>
          <a:lstStyle/>
          <a:p>
            <a:fld id="{8A7A6979-0714-4377-B894-6BE4C2D6E202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6" name="Picture 3" descr="D:\My Dropbox\SECR-2017\Marketing\Logo\secr-logo-invert-transp.png"/>
          <p:cNvPicPr>
            <a:picLocks noChangeAspect="1" noChangeArrowheads="1"/>
          </p:cNvPicPr>
          <p:nvPr/>
        </p:nvPicPr>
        <p:blipFill>
          <a:blip r:embed="rId2" cstate="print"/>
          <a:srcRect l="8256" t="22405" r="1481" b="20497"/>
          <a:stretch>
            <a:fillRect/>
          </a:stretch>
        </p:blipFill>
        <p:spPr bwMode="auto">
          <a:xfrm>
            <a:off x="2668453" y="5652114"/>
            <a:ext cx="2262401" cy="643371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12" y="5205345"/>
            <a:ext cx="155257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04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2A0DB5-7719-41E0-9EDD-5D985080840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40643" y="1624439"/>
            <a:ext cx="10630617" cy="3854092"/>
          </a:xfrm>
        </p:spPr>
        <p:txBody>
          <a:bodyPr/>
          <a:lstStyle/>
          <a:p>
            <a:r>
              <a:rPr lang="ru-RU" sz="4000" dirty="0"/>
              <a:t>Популярность языка </a:t>
            </a:r>
            <a:r>
              <a:rPr lang="en-US" sz="4000" dirty="0"/>
              <a:t>C</a:t>
            </a:r>
          </a:p>
          <a:p>
            <a:r>
              <a:rPr lang="ru-RU" sz="4000" dirty="0"/>
              <a:t>ПОПУЛЯРНОСТЬ языка </a:t>
            </a:r>
            <a:r>
              <a:rPr lang="en-US" sz="4000" dirty="0"/>
              <a:t>C</a:t>
            </a:r>
            <a:endParaRPr lang="en-US" dirty="0"/>
          </a:p>
          <a:p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Проблематика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029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2A0DB5-7719-41E0-9EDD-5D985080840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40643" y="1624439"/>
            <a:ext cx="10630617" cy="3854092"/>
          </a:xfrm>
        </p:spPr>
        <p:txBody>
          <a:bodyPr/>
          <a:lstStyle/>
          <a:p>
            <a:r>
              <a:rPr lang="ru-RU" sz="4000" dirty="0"/>
              <a:t>Популярность языка </a:t>
            </a:r>
            <a:r>
              <a:rPr lang="en-US" sz="4000" dirty="0"/>
              <a:t>C</a:t>
            </a:r>
          </a:p>
          <a:p>
            <a:r>
              <a:rPr lang="ru-RU" sz="4000" dirty="0"/>
              <a:t>ПОПУЛЯРНОСТЬ языка </a:t>
            </a:r>
            <a:r>
              <a:rPr lang="en-US" sz="4000" dirty="0"/>
              <a:t>C</a:t>
            </a:r>
            <a:endParaRPr lang="ru-RU" sz="4000" dirty="0"/>
          </a:p>
          <a:p>
            <a:r>
              <a:rPr lang="ru-RU" sz="4000" dirty="0"/>
              <a:t>Популярность языка С++</a:t>
            </a:r>
            <a:endParaRPr lang="en-US" dirty="0"/>
          </a:p>
          <a:p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Проблематика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37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2A0DB5-7719-41E0-9EDD-5D985080840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40643" y="1624439"/>
            <a:ext cx="10630617" cy="3854092"/>
          </a:xfrm>
        </p:spPr>
        <p:txBody>
          <a:bodyPr/>
          <a:lstStyle/>
          <a:p>
            <a:r>
              <a:rPr lang="ru-RU" sz="4000" dirty="0"/>
              <a:t>Популярность языка </a:t>
            </a:r>
            <a:r>
              <a:rPr lang="en-US" sz="4000" dirty="0"/>
              <a:t>C</a:t>
            </a:r>
          </a:p>
          <a:p>
            <a:r>
              <a:rPr lang="ru-RU" sz="4000" dirty="0"/>
              <a:t>ПОПУЛЯРНОСТЬ языка </a:t>
            </a:r>
            <a:r>
              <a:rPr lang="en-US" sz="4000" dirty="0"/>
              <a:t>C</a:t>
            </a:r>
            <a:endParaRPr lang="ru-RU" sz="4000" dirty="0"/>
          </a:p>
          <a:p>
            <a:r>
              <a:rPr lang="ru-RU" sz="4000" dirty="0"/>
              <a:t>Популярность языка С++</a:t>
            </a:r>
          </a:p>
          <a:p>
            <a:r>
              <a:rPr lang="ru-RU" sz="4000" dirty="0"/>
              <a:t>Несовершенство этих языков</a:t>
            </a:r>
          </a:p>
          <a:p>
            <a:endParaRPr lang="en-US" dirty="0"/>
          </a:p>
          <a:p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Проблематика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971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2A0DB5-7719-41E0-9EDD-5D985080840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43128" y="1503357"/>
            <a:ext cx="10630617" cy="3854092"/>
          </a:xfrm>
        </p:spPr>
        <p:txBody>
          <a:bodyPr/>
          <a:lstStyle/>
          <a:p>
            <a:r>
              <a:rPr lang="ru-RU" sz="3600" dirty="0"/>
              <a:t>Доступность компиляторов</a:t>
            </a:r>
          </a:p>
          <a:p>
            <a:r>
              <a:rPr lang="ru-RU" sz="3600" dirty="0" err="1"/>
              <a:t>Стандартизированность</a:t>
            </a:r>
            <a:endParaRPr lang="ru-RU" sz="3600" dirty="0"/>
          </a:p>
          <a:p>
            <a:r>
              <a:rPr lang="ru-RU" sz="3600" dirty="0"/>
              <a:t>Переносимость</a:t>
            </a:r>
          </a:p>
          <a:p>
            <a:r>
              <a:rPr lang="ru-RU" sz="3600" dirty="0"/>
              <a:t>Длительный опыт использования</a:t>
            </a:r>
          </a:p>
          <a:p>
            <a:r>
              <a:rPr lang="ru-RU" sz="3600" dirty="0"/>
              <a:t>Эффективность</a:t>
            </a:r>
          </a:p>
          <a:p>
            <a:r>
              <a:rPr lang="ru-RU" sz="3600" dirty="0"/>
              <a:t>Поддержка средствами анализа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Чем вызвана такая популярность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47107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PVS-Studio">
  <a:themeElements>
    <a:clrScheme name="PVS-Studio">
      <a:dk1>
        <a:srgbClr val="000000"/>
      </a:dk1>
      <a:lt1>
        <a:sysClr val="window" lastClr="FFFFFF"/>
      </a:lt1>
      <a:dk2>
        <a:srgbClr val="44546A"/>
      </a:dk2>
      <a:lt2>
        <a:srgbClr val="FFFFFF"/>
      </a:lt2>
      <a:accent1>
        <a:srgbClr val="00B0F0"/>
      </a:accent1>
      <a:accent2>
        <a:srgbClr val="ED7D31"/>
      </a:accent2>
      <a:accent3>
        <a:srgbClr val="D8D8D8"/>
      </a:accent3>
      <a:accent4>
        <a:srgbClr val="FFC000"/>
      </a:accent4>
      <a:accent5>
        <a:srgbClr val="00B0F0"/>
      </a:accent5>
      <a:accent6>
        <a:srgbClr val="92D050"/>
      </a:accent6>
      <a:hlink>
        <a:srgbClr val="00B0F0"/>
      </a:hlink>
      <a:folHlink>
        <a:srgbClr val="954F72"/>
      </a:folHlink>
    </a:clrScheme>
    <a:fontScheme name="PVS-Studio">
      <a:majorFont>
        <a:latin typeface="Manrope"/>
        <a:ea typeface=""/>
        <a:cs typeface=""/>
      </a:majorFont>
      <a:minorFont>
        <a:latin typeface="Manrope 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PVS-Studio" id="{895838DC-2FBC-4AF2-B70A-B7814D2CDE02}" vid="{68F22EF6-6690-4450-9DF6-BDEA5D7486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PVS-Studio</Template>
  <TotalTime>1732</TotalTime>
  <Words>1044</Words>
  <Application>Microsoft Office PowerPoint</Application>
  <PresentationFormat>Широкоэкранный</PresentationFormat>
  <Paragraphs>297</Paragraphs>
  <Slides>50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8" baseType="lpstr">
      <vt:lpstr>Arial</vt:lpstr>
      <vt:lpstr>Calibri</vt:lpstr>
      <vt:lpstr>Consolas</vt:lpstr>
      <vt:lpstr>Impact</vt:lpstr>
      <vt:lpstr>Manrope Medium</vt:lpstr>
      <vt:lpstr>Times New Roman</vt:lpstr>
      <vt:lpstr>Wingdings</vt:lpstr>
      <vt:lpstr>Theme PVS-Studio</vt:lpstr>
      <vt:lpstr>Безопасность на максималках: как писать надёжный C/C++ код для встраиваемых систем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Ekaterina Matveeva</dc:creator>
  <cp:lastModifiedBy>George Gribkov</cp:lastModifiedBy>
  <cp:revision>141</cp:revision>
  <dcterms:created xsi:type="dcterms:W3CDTF">2019-08-21T08:04:38Z</dcterms:created>
  <dcterms:modified xsi:type="dcterms:W3CDTF">2019-10-30T14:03:39Z</dcterms:modified>
</cp:coreProperties>
</file>