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13" r:id="rId3"/>
    <p:sldId id="314" r:id="rId4"/>
    <p:sldId id="290" r:id="rId5"/>
    <p:sldId id="292" r:id="rId6"/>
    <p:sldId id="294" r:id="rId7"/>
    <p:sldId id="295" r:id="rId8"/>
    <p:sldId id="296" r:id="rId9"/>
    <p:sldId id="316" r:id="rId10"/>
    <p:sldId id="259" r:id="rId11"/>
    <p:sldId id="317" r:id="rId12"/>
    <p:sldId id="261" r:id="rId13"/>
    <p:sldId id="318" r:id="rId14"/>
    <p:sldId id="260" r:id="rId15"/>
    <p:sldId id="280" r:id="rId16"/>
    <p:sldId id="282" r:id="rId17"/>
    <p:sldId id="283" r:id="rId18"/>
    <p:sldId id="284" r:id="rId19"/>
    <p:sldId id="285" r:id="rId20"/>
    <p:sldId id="286" r:id="rId21"/>
    <p:sldId id="288" r:id="rId22"/>
    <p:sldId id="298" r:id="rId23"/>
    <p:sldId id="319" r:id="rId24"/>
    <p:sldId id="287" r:id="rId25"/>
    <p:sldId id="320" r:id="rId26"/>
    <p:sldId id="300" r:id="rId27"/>
    <p:sldId id="321" r:id="rId28"/>
    <p:sldId id="281" r:id="rId29"/>
    <p:sldId id="258" r:id="rId30"/>
    <p:sldId id="322" r:id="rId31"/>
    <p:sldId id="257" r:id="rId32"/>
    <p:sldId id="323" r:id="rId33"/>
    <p:sldId id="262" r:id="rId34"/>
    <p:sldId id="324" r:id="rId35"/>
    <p:sldId id="263" r:id="rId36"/>
    <p:sldId id="265" r:id="rId37"/>
    <p:sldId id="266" r:id="rId38"/>
    <p:sldId id="267" r:id="rId39"/>
    <p:sldId id="268" r:id="rId40"/>
    <p:sldId id="269" r:id="rId41"/>
    <p:sldId id="271" r:id="rId42"/>
    <p:sldId id="270" r:id="rId43"/>
    <p:sldId id="272" r:id="rId44"/>
    <p:sldId id="273" r:id="rId45"/>
    <p:sldId id="274" r:id="rId46"/>
    <p:sldId id="303" r:id="rId47"/>
    <p:sldId id="304" r:id="rId48"/>
    <p:sldId id="275" r:id="rId49"/>
    <p:sldId id="277" r:id="rId50"/>
    <p:sldId id="278" r:id="rId51"/>
    <p:sldId id="276" r:id="rId52"/>
    <p:sldId id="279" r:id="rId53"/>
    <p:sldId id="299" r:id="rId54"/>
    <p:sldId id="301" r:id="rId55"/>
    <p:sldId id="302" r:id="rId56"/>
    <p:sldId id="306" r:id="rId57"/>
    <p:sldId id="307" r:id="rId58"/>
    <p:sldId id="297" r:id="rId59"/>
    <p:sldId id="309" r:id="rId60"/>
    <p:sldId id="310" r:id="rId61"/>
    <p:sldId id="308" r:id="rId62"/>
    <p:sldId id="325" r:id="rId63"/>
    <p:sldId id="315" r:id="rId64"/>
    <p:sldId id="312" r:id="rId65"/>
    <p:sldId id="291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2936B-6173-4124-9CE0-0512351B5064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7C68C-5ADD-4381-8105-712F0649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399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09547-C45D-4009-8617-737556313863}" type="datetimeFigureOut">
              <a:rPr lang="ru-RU" smtClean="0"/>
              <a:t>06.10.2018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86DB5-A65B-4523-BA19-CA4F3A6B4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184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9A902-E34A-4CD6-AE7F-B62ECF4AAFAE}" type="datetime1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392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1664-1CB4-429C-A506-8F2A46E88944}" type="datetime1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48DE-C8A7-4FFF-B0B8-5B5101FC0F5C}" type="datetime1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16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524A-B431-4A17-8C7F-DC7237512B3E}" type="datetime1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24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05FD-2CCC-43A9-B29C-71254FCEF8B5}" type="datetime1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32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DE151-1C46-4F97-BF88-CD9E7D0447F6}" type="datetime1">
              <a:rPr lang="ru-RU" smtClean="0"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9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96C0-5178-49E3-A655-F337CDBF6E0F}" type="datetime1">
              <a:rPr lang="ru-RU" smtClean="0"/>
              <a:t>06.10.2018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8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CCC5-85FF-4734-AA2E-650EF9FD8BC7}" type="datetime1">
              <a:rPr lang="ru-RU" smtClean="0"/>
              <a:t>06.10.2018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2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58AA-61C4-4F2C-8D20-F4AEDDBE6618}" type="datetime1">
              <a:rPr lang="ru-RU" smtClean="0"/>
              <a:t>06.10.2018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9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EECE-3872-4750-BEC4-01E614F80E43}" type="datetime1">
              <a:rPr lang="ru-RU" smtClean="0"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45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9A82D-FBB2-4548-A5CA-20C0F5A28933}" type="datetime1">
              <a:rPr lang="ru-RU" smtClean="0"/>
              <a:t>06.10.2018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3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D552-1E23-4D6D-B161-D59A1609F0D8}" type="datetime1">
              <a:rPr lang="ru-RU" smtClean="0"/>
              <a:t>06.10.2018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234B5-3C27-4440-8F1D-DA213944C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42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cwe.mitre.org/data/definitions/14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va64.com/ru/b/0509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habr.com/users/andrey2008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va64.com/ru/b/0509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eCpYOEuL64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va64.com/ru/b/0558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iva64.com/ru/pvs-studio-download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ode_Analysis" TargetMode="External"/><Relationship Id="rId2" Type="http://schemas.openxmlformats.org/officeDocument/2006/relationships/hyperlink" Target="mailto:Karpov@viva64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instagram.com/pvs_studio_unicor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en.wikipedia.org/wiki/List_of_tools_for_static_code_analysi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0354" y="1596817"/>
            <a:ext cx="9650083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могут статические анализаторы, чего не могут программисты и </a:t>
            </a:r>
            <a:r>
              <a:rPr lang="ru-RU" dirty="0" err="1" smtClean="0"/>
              <a:t>тестировщики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3396" y="4740724"/>
            <a:ext cx="9144000" cy="1655762"/>
          </a:xfrm>
        </p:spPr>
        <p:txBody>
          <a:bodyPr/>
          <a:lstStyle/>
          <a:p>
            <a:r>
              <a:rPr lang="ru-RU" dirty="0" smtClean="0"/>
              <a:t>Андрей Карпов</a:t>
            </a:r>
            <a:endParaRPr lang="en-US" dirty="0" smtClean="0"/>
          </a:p>
          <a:p>
            <a:r>
              <a:rPr lang="en-US" dirty="0" smtClean="0"/>
              <a:t>karpov@viva64.com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55877" y="1136690"/>
            <a:ext cx="4646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7030A0"/>
                </a:solidFill>
              </a:rPr>
              <a:t>IronPython</a:t>
            </a:r>
            <a:r>
              <a:rPr lang="en-US" sz="3000" dirty="0" smtClean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и</a:t>
            </a:r>
            <a:r>
              <a:rPr lang="en-US" sz="3000" dirty="0" smtClean="0">
                <a:solidFill>
                  <a:srgbClr val="7030A0"/>
                </a:solidFill>
              </a:rPr>
              <a:t> </a:t>
            </a:r>
            <a:r>
              <a:rPr lang="en-US" sz="3000" dirty="0" err="1" smtClean="0">
                <a:solidFill>
                  <a:srgbClr val="7030A0"/>
                </a:solidFill>
              </a:rPr>
              <a:t>IronRuby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r>
              <a:rPr lang="en-US" sz="3000" dirty="0">
                <a:solidFill>
                  <a:srgbClr val="7030A0"/>
                </a:solidFill>
              </a:rPr>
              <a:t>#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933" y="1901703"/>
            <a:ext cx="110310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__hash__(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UInt64</a:t>
            </a:r>
            <a:r>
              <a:rPr lang="en-US" sz="2400" dirty="0" smtClean="0">
                <a:latin typeface="Consolas" panose="020B0609020204030204" pitchFamily="49" charset="0"/>
              </a:rPr>
              <a:t> x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total =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unchecked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)(((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uint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)x) + 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uint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)(x &gt;&gt; 32)));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smtClean="0">
                <a:latin typeface="Consolas" panose="020B0609020204030204" pitchFamily="49" charset="0"/>
              </a:rPr>
              <a:t>x &lt; 0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unchecked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(-total);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total;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Плохое хеширование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Плохое хеширование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55877" y="1136690"/>
            <a:ext cx="4646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solidFill>
                  <a:srgbClr val="7030A0"/>
                </a:solidFill>
              </a:rPr>
              <a:t>IronPython</a:t>
            </a:r>
            <a:r>
              <a:rPr lang="en-US" sz="3000" dirty="0" smtClean="0">
                <a:solidFill>
                  <a:srgbClr val="7030A0"/>
                </a:solidFill>
              </a:rPr>
              <a:t> </a:t>
            </a:r>
            <a:r>
              <a:rPr lang="ru-RU" sz="3000" dirty="0" smtClean="0">
                <a:solidFill>
                  <a:srgbClr val="7030A0"/>
                </a:solidFill>
              </a:rPr>
              <a:t>и</a:t>
            </a:r>
            <a:r>
              <a:rPr lang="en-US" sz="3000" dirty="0" smtClean="0">
                <a:solidFill>
                  <a:srgbClr val="7030A0"/>
                </a:solidFill>
              </a:rPr>
              <a:t> </a:t>
            </a:r>
            <a:r>
              <a:rPr lang="en-US" sz="3000" dirty="0" err="1" smtClean="0">
                <a:solidFill>
                  <a:srgbClr val="7030A0"/>
                </a:solidFill>
              </a:rPr>
              <a:t>IronRuby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r>
              <a:rPr lang="en-US" sz="3000" dirty="0">
                <a:solidFill>
                  <a:srgbClr val="7030A0"/>
                </a:solidFill>
              </a:rPr>
              <a:t>#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77266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V3022 Expression 'x &lt; 0' is always false. Unsigned type value is always &gt;= 0. </a:t>
            </a:r>
            <a:r>
              <a:rPr lang="en-US" sz="2200" dirty="0" err="1" smtClean="0"/>
              <a:t>IntOps.Generated.cs</a:t>
            </a:r>
            <a:r>
              <a:rPr lang="en-US" sz="2200" dirty="0" smtClean="0"/>
              <a:t> 1967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933" y="1901703"/>
            <a:ext cx="110310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__hash__(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UInt64 x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total =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unchecked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)(((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uint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)x) + 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uint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)(x &gt;&gt; 32)));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x &lt; 0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unchecked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(-total);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total;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27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576019" y="1708356"/>
            <a:ext cx="6615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Open Graph Drawing Framework, C++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724840"/>
            <a:ext cx="1013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template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&lt;&gt;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DefHashFunc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*&gt;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hash(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&amp;</a:t>
            </a:r>
            <a:r>
              <a:rPr lang="en-US" sz="2400" dirty="0" smtClean="0">
                <a:solidFill>
                  <a:srgbClr val="808080"/>
                </a:solidFill>
                <a:latin typeface="Consolas" panose="020B0609020204030204" pitchFamily="49" charset="0"/>
              </a:rPr>
              <a:t>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{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smtClean="0">
                <a:solidFill>
                  <a:srgbClr val="808080"/>
                </a:solidFill>
                <a:latin typeface="Consolas" panose="020B0609020204030204" pitchFamily="49" charset="0"/>
              </a:rPr>
              <a:t>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latin typeface="Consolas" panose="020B0609020204030204" pitchFamily="49" charset="0"/>
              </a:rPr>
              <a:t>&amp;&amp;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0xffffffff); }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Плохое хеширование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Плохое хеширование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76019" y="1708356"/>
            <a:ext cx="6615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Open Graph Drawing Framework, C++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853472"/>
            <a:ext cx="1051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V560 A part of conditional expression is always true: 0xffffffff. </a:t>
            </a:r>
            <a:r>
              <a:rPr lang="en-US" sz="2200" dirty="0" err="1" smtClean="0"/>
              <a:t>hashing.h</a:t>
            </a:r>
            <a:r>
              <a:rPr lang="en-US" sz="2200" dirty="0" smtClean="0"/>
              <a:t> 255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724840"/>
            <a:ext cx="1013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template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&lt;&gt;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class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DefHashFunc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*&gt;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hash(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* &amp;</a:t>
            </a:r>
            <a:r>
              <a:rPr lang="en-US" sz="2400" dirty="0" smtClean="0">
                <a:solidFill>
                  <a:srgbClr val="808080"/>
                </a:solidFill>
                <a:latin typeface="Consolas" panose="020B0609020204030204" pitchFamily="49" charset="0"/>
              </a:rPr>
              <a:t>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{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2B91AF"/>
                </a:solidFill>
                <a:latin typeface="Consolas" panose="020B0609020204030204" pitchFamily="49" charset="0"/>
              </a:rPr>
              <a:t>size_t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smtClean="0">
                <a:solidFill>
                  <a:srgbClr val="808080"/>
                </a:solidFill>
                <a:latin typeface="Consolas" panose="020B0609020204030204" pitchFamily="49" charset="0"/>
              </a:rPr>
              <a:t>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&amp;&amp;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0xffffffff); }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8" name="Прямоугольник 6"/>
          <p:cNvSpPr/>
          <p:nvPr/>
        </p:nvSpPr>
        <p:spPr>
          <a:xfrm>
            <a:off x="838200" y="4966264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&amp;</a:t>
            </a:r>
            <a:r>
              <a:rPr lang="en-US" sz="3200" dirty="0">
                <a:solidFill>
                  <a:srgbClr val="C00000"/>
                </a:solidFill>
              </a:rPr>
              <a:t> – </a:t>
            </a:r>
            <a:r>
              <a:rPr lang="ru-RU" sz="3200" dirty="0" smtClean="0">
                <a:solidFill>
                  <a:srgbClr val="C00000"/>
                </a:solidFill>
              </a:rPr>
              <a:t>побитовый </a:t>
            </a:r>
            <a:r>
              <a:rPr lang="en-US" sz="3200" dirty="0" smtClean="0">
                <a:solidFill>
                  <a:srgbClr val="C00000"/>
                </a:solidFill>
              </a:rPr>
              <a:t>AND / </a:t>
            </a:r>
            <a:r>
              <a:rPr lang="en-US" sz="3200" b="1" dirty="0" smtClean="0">
                <a:solidFill>
                  <a:srgbClr val="C00000"/>
                </a:solidFill>
              </a:rPr>
              <a:t>&amp;&amp;</a:t>
            </a:r>
            <a:r>
              <a:rPr lang="en-US" sz="3200" dirty="0">
                <a:solidFill>
                  <a:srgbClr val="C00000"/>
                </a:solidFill>
              </a:rPr>
              <a:t> – </a:t>
            </a:r>
            <a:r>
              <a:rPr lang="ru-RU" sz="3200" dirty="0" smtClean="0">
                <a:solidFill>
                  <a:srgbClr val="C00000"/>
                </a:solidFill>
              </a:rPr>
              <a:t>логический </a:t>
            </a:r>
            <a:r>
              <a:rPr lang="en-US" sz="3200" dirty="0" smtClean="0">
                <a:solidFill>
                  <a:srgbClr val="C00000"/>
                </a:solidFill>
              </a:rPr>
              <a:t>AND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9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Плохое хеширование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 плохом </a:t>
            </a:r>
            <a:r>
              <a:rPr lang="ru-RU" dirty="0" err="1" smtClean="0"/>
              <a:t>хеше</a:t>
            </a:r>
            <a:r>
              <a:rPr lang="ru-RU" dirty="0" smtClean="0"/>
              <a:t> всё </a:t>
            </a:r>
            <a:r>
              <a:rPr lang="ru-RU" dirty="0"/>
              <a:t>работает </a:t>
            </a:r>
            <a:r>
              <a:rPr lang="ru-RU" dirty="0" smtClean="0"/>
              <a:t>корректно, но неэффективно</a:t>
            </a:r>
          </a:p>
          <a:p>
            <a:r>
              <a:rPr lang="ru-RU" dirty="0" smtClean="0"/>
              <a:t>Непонятно, как обнаружить, если специально не искать замедленную работу</a:t>
            </a:r>
          </a:p>
          <a:p>
            <a:r>
              <a:rPr lang="ru-RU" dirty="0" smtClean="0"/>
              <a:t>Что и с чем сравнивать?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86" y="3352800"/>
            <a:ext cx="1905766" cy="31597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7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9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9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5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Байки без </a:t>
            </a:r>
            <a:r>
              <a:rPr lang="ru-RU" dirty="0" err="1" smtClean="0"/>
              <a:t>пруфов</a:t>
            </a:r>
            <a:r>
              <a:rPr lang="en-US" dirty="0" smtClean="0"/>
              <a:t>: </a:t>
            </a:r>
            <a:r>
              <a:rPr lang="ru-RU" dirty="0" smtClean="0"/>
              <a:t>полёты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60" y="1690688"/>
            <a:ext cx="11537680" cy="43590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01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1458000"/>
            <a:ext cx="9600000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8807" y="5729135"/>
            <a:ext cx="1431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Ошибки в обработчиках ошибок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04230" y="1027906"/>
            <a:ext cx="25174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Spoon, </a:t>
            </a:r>
            <a:r>
              <a:rPr lang="en-US" sz="3000" dirty="0" smtClean="0">
                <a:solidFill>
                  <a:srgbClr val="7030A0"/>
                </a:solidFill>
              </a:rPr>
              <a:t>Java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8792" y="1720840"/>
            <a:ext cx="1166291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Class load(String name) throws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CtPathException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try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Class.forName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2300" dirty="0" err="1">
                <a:solidFill>
                  <a:srgbClr val="A31515"/>
                </a:solidFill>
                <a:latin typeface="Consolas" panose="020B0609020204030204" pitchFamily="49" charset="0"/>
              </a:rPr>
              <a:t>spoon.reflect.code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."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+ name);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ClassNotFoundException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ex) {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CtPathException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String.format</a:t>
            </a:r>
            <a:r>
              <a:rPr lang="en-US" sz="23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23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Unable to locate element with </a:t>
            </a:r>
            <a:r>
              <a:rPr lang="en-US" sz="23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name</a:t>
            </a:r>
            <a:r>
              <a:rPr lang="ru-RU" sz="23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$s in 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Spoon model"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, name));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0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Ошибки в обработчиках ошибок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04230" y="1027906"/>
            <a:ext cx="25174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Spoon, </a:t>
            </a:r>
            <a:r>
              <a:rPr lang="en-US" sz="3000" dirty="0" smtClean="0">
                <a:solidFill>
                  <a:srgbClr val="7030A0"/>
                </a:solidFill>
              </a:rPr>
              <a:t>Java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5437242"/>
            <a:ext cx="106090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</a:t>
            </a:r>
            <a:r>
              <a:rPr lang="en-US" sz="2200" dirty="0"/>
              <a:t>: V6046 Incorrect format. A different number of format items is expected. Arguments not used: 1. CtPathStringBuilder.java 54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8792" y="1720840"/>
            <a:ext cx="1166291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Class load(String name) throws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CtPathException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try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Class.forName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2300" dirty="0" err="1">
                <a:solidFill>
                  <a:srgbClr val="A31515"/>
                </a:solidFill>
                <a:latin typeface="Consolas" panose="020B0609020204030204" pitchFamily="49" charset="0"/>
              </a:rPr>
              <a:t>spoon.reflect.code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."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+ name);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ClassNotFoundException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ex) {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CtPathException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String.format</a:t>
            </a:r>
            <a:r>
              <a:rPr lang="en-US" sz="23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23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Unable to locate element with name </a:t>
            </a:r>
            <a:r>
              <a:rPr lang="en-US" sz="2300" b="1" dirty="0">
                <a:solidFill>
                  <a:srgbClr val="FF0000"/>
                </a:solidFill>
                <a:latin typeface="Consolas" panose="020B0609020204030204" pitchFamily="49" charset="0"/>
              </a:rPr>
              <a:t>$s</a:t>
            </a:r>
            <a:r>
              <a:rPr lang="en-US" sz="2300" dirty="0">
                <a:solidFill>
                  <a:srgbClr val="A31515"/>
                </a:solidFill>
                <a:latin typeface="Consolas" panose="020B0609020204030204" pitchFamily="49" charset="0"/>
              </a:rPr>
              <a:t> in Spoon model"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, name));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1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41588" y="1498999"/>
            <a:ext cx="2812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7030A0"/>
                </a:solidFill>
              </a:rPr>
              <a:t>Rosegarden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 smtClean="0">
                <a:solidFill>
                  <a:srgbClr val="7030A0"/>
                </a:solidFill>
              </a:rPr>
              <a:t>C++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274838"/>
            <a:ext cx="8056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FileSource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createCacheFile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DirectoryCreationFailed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f)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""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7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41588" y="1498999"/>
            <a:ext cx="2812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7030A0"/>
                </a:solidFill>
              </a:rPr>
              <a:t>Rosegarden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 smtClean="0">
                <a:solidFill>
                  <a:srgbClr val="7030A0"/>
                </a:solidFill>
              </a:rPr>
              <a:t>C++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618396"/>
            <a:ext cx="10609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</a:t>
            </a:r>
            <a:r>
              <a:rPr lang="en-US" sz="2200" dirty="0"/>
              <a:t>: V601 The string literal is implicitly cast to the bool type. FileSource.cpp 902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2274838"/>
            <a:ext cx="830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bool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FileSource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createCacheFile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}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catch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DirectoryCreationFailed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f)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""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3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72577" y="1661409"/>
            <a:ext cx="2812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7030A0"/>
                </a:solidFill>
              </a:rPr>
              <a:t>OpenJDK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 smtClean="0">
                <a:solidFill>
                  <a:srgbClr val="7030A0"/>
                </a:solidFill>
              </a:rPr>
              <a:t>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215407"/>
            <a:ext cx="10341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ClassInstancesData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*data;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data = 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ClassInstancesData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*)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user_data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ru-RU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(data == </a:t>
            </a:r>
            <a:r>
              <a:rPr lang="en-US" sz="2400" dirty="0">
                <a:solidFill>
                  <a:srgbClr val="6F008A"/>
                </a:solidFill>
                <a:latin typeface="Consolas" panose="020B0609020204030204" pitchFamily="49" charset="0"/>
              </a:rPr>
              <a:t>NULL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latin typeface="Consolas" panose="020B0609020204030204" pitchFamily="49" charset="0"/>
              </a:rPr>
              <a:t>data-&gt;error 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 AGENT_ERROR_ILLEGAL_ARGUMENT;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JVMTI_VISIT_ABORT;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72577" y="1661409"/>
            <a:ext cx="28122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>
                <a:solidFill>
                  <a:srgbClr val="7030A0"/>
                </a:solidFill>
              </a:rPr>
              <a:t>OpenJDK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 smtClean="0">
                <a:solidFill>
                  <a:srgbClr val="7030A0"/>
                </a:solidFill>
              </a:rPr>
              <a:t>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5618396"/>
            <a:ext cx="10609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</a:t>
            </a:r>
            <a:r>
              <a:rPr lang="en-US" sz="2200" dirty="0"/>
              <a:t>: V522 Dereferencing of the null pointer 'data' might take place. </a:t>
            </a:r>
            <a:r>
              <a:rPr lang="en-US" sz="2200" dirty="0" err="1"/>
              <a:t>util.c</a:t>
            </a:r>
            <a:r>
              <a:rPr lang="en-US" sz="2200" dirty="0"/>
              <a:t> 2424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215407"/>
            <a:ext cx="103416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ClassInstancesData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*data;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data = 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ClassInstancesData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*)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user_data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ru-RU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(data == </a:t>
            </a:r>
            <a:r>
              <a:rPr lang="en-US" sz="2400" dirty="0">
                <a:solidFill>
                  <a:srgbClr val="6F008A"/>
                </a:solidFill>
                <a:latin typeface="Consolas" panose="020B0609020204030204" pitchFamily="49" charset="0"/>
              </a:rPr>
              <a:t>NULL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data-&gt;error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AGENT_ERROR_ILLEGAL_ARGUMENT;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JVMTI_VISIT_ABORT;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обработчиках ошибок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Сложно написать тест, чтобы проверить обработчики ошибок</a:t>
            </a:r>
          </a:p>
          <a:p>
            <a:r>
              <a:rPr lang="ru-RU" dirty="0" smtClean="0"/>
              <a:t>На самом деле, их никто и не проверяет </a:t>
            </a:r>
            <a:r>
              <a:rPr lang="en-US" dirty="0" smtClean="0"/>
              <a:t>:)</a:t>
            </a:r>
          </a:p>
          <a:p>
            <a:r>
              <a:rPr lang="ru-RU" dirty="0" smtClean="0"/>
              <a:t>Статический анализ хорошо дополняет другие методологии</a:t>
            </a:r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Альтернатива</a:t>
            </a:r>
            <a:r>
              <a:rPr lang="en-US" dirty="0" smtClean="0"/>
              <a:t>: </a:t>
            </a:r>
            <a:r>
              <a:rPr lang="ru-RU" dirty="0" err="1" smtClean="0"/>
              <a:t>Фаззинг</a:t>
            </a:r>
            <a:r>
              <a:rPr lang="ru-RU" dirty="0" smtClean="0"/>
              <a:t>. На практике не всегда применимо, особенно, если речь идёт о </a:t>
            </a:r>
            <a:r>
              <a:rPr lang="en-US" dirty="0" smtClean="0"/>
              <a:t>GUI.</a:t>
            </a:r>
            <a:r>
              <a:rPr lang="ru-RU" dirty="0" smtClean="0"/>
              <a:t> Вспомним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198120" y="4885372"/>
            <a:ext cx="11795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throw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CtPathException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String.format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"Unable to locate element with name 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$s</a:t>
            </a:r>
            <a:r>
              <a:rPr lang="en-US" sz="2400" dirty="0">
                <a:solidFill>
                  <a:srgbClr val="A31515"/>
                </a:solidFill>
                <a:latin typeface="Consolas" panose="020B0609020204030204" pitchFamily="49" charset="0"/>
              </a:rPr>
              <a:t> in Spoon model"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 name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));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2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2683075"/>
            <a:ext cx="10748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FwdLockGlue_InitializeRoundKeys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unsigned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keyEncryptionKey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[KEY_SIZE];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memset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keyEncryptionKey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0, KEY_SIZE); </a:t>
            </a:r>
            <a:r>
              <a:rPr lang="en-US" sz="2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Zero out key data.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7576" y="1690688"/>
            <a:ext cx="18215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Android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8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Байки без </a:t>
            </a:r>
            <a:r>
              <a:rPr lang="ru-RU" dirty="0" err="1" smtClean="0"/>
              <a:t>пруфов</a:t>
            </a:r>
            <a:r>
              <a:rPr lang="en-US" dirty="0" smtClean="0"/>
              <a:t>: </a:t>
            </a:r>
            <a:r>
              <a:rPr lang="ru-RU" dirty="0" smtClean="0"/>
              <a:t>бухгалтерия</a:t>
            </a:r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7" y="2053086"/>
            <a:ext cx="3994026" cy="42959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7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CWE-14: </a:t>
            </a:r>
            <a:r>
              <a:rPr lang="ru-RU" dirty="0" smtClean="0"/>
              <a:t>Компилятор удаляет код для затирания буфера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683075"/>
            <a:ext cx="10748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FwdLockGlue_InitializeRoundKeys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unsigned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keyEncryptionKey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[KEY_SIZE];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memset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keyEncryptionKey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0, KEY_SIZE); </a:t>
            </a:r>
            <a:r>
              <a:rPr lang="en-US" sz="2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// Zero out key data.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67576" y="1690688"/>
            <a:ext cx="18215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Android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5245123"/>
            <a:ext cx="10515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</a:t>
            </a:r>
            <a:r>
              <a:rPr lang="ru-RU" sz="2200" dirty="0" smtClean="0"/>
              <a:t>V597 CWE-14 </a:t>
            </a:r>
            <a:r>
              <a:rPr lang="ru-RU" sz="2200" dirty="0" err="1" smtClean="0"/>
              <a:t>The</a:t>
            </a:r>
            <a:r>
              <a:rPr lang="ru-RU" sz="2200" dirty="0" smtClean="0"/>
              <a:t> </a:t>
            </a:r>
            <a:r>
              <a:rPr lang="ru-RU" sz="2200" dirty="0" err="1" smtClean="0"/>
              <a:t>compiler</a:t>
            </a:r>
            <a:r>
              <a:rPr lang="ru-RU" sz="2200" dirty="0" smtClean="0"/>
              <a:t> </a:t>
            </a:r>
            <a:r>
              <a:rPr lang="ru-RU" sz="2200" dirty="0" err="1" smtClean="0"/>
              <a:t>could</a:t>
            </a:r>
            <a:r>
              <a:rPr lang="ru-RU" sz="2200" dirty="0" smtClean="0"/>
              <a:t> </a:t>
            </a:r>
            <a:r>
              <a:rPr lang="ru-RU" sz="2200" dirty="0" err="1" smtClean="0"/>
              <a:t>delete</a:t>
            </a:r>
            <a:r>
              <a:rPr lang="ru-RU" sz="2200" dirty="0" smtClean="0"/>
              <a:t> </a:t>
            </a:r>
            <a:r>
              <a:rPr lang="ru-RU" sz="2200" dirty="0" err="1" smtClean="0"/>
              <a:t>the</a:t>
            </a:r>
            <a:r>
              <a:rPr lang="ru-RU" sz="2200" dirty="0" smtClean="0"/>
              <a:t> '</a:t>
            </a:r>
            <a:r>
              <a:rPr lang="ru-RU" sz="2200" dirty="0" err="1" smtClean="0"/>
              <a:t>memset</a:t>
            </a:r>
            <a:r>
              <a:rPr lang="ru-RU" sz="2200" dirty="0" smtClean="0"/>
              <a:t>' </a:t>
            </a:r>
            <a:r>
              <a:rPr lang="ru-RU" sz="2200" dirty="0" err="1" smtClean="0"/>
              <a:t>function</a:t>
            </a:r>
            <a:r>
              <a:rPr lang="ru-RU" sz="2200" dirty="0" smtClean="0"/>
              <a:t> </a:t>
            </a:r>
            <a:r>
              <a:rPr lang="ru-RU" sz="2200" dirty="0" err="1" smtClean="0"/>
              <a:t>call</a:t>
            </a:r>
            <a:r>
              <a:rPr lang="ru-RU" sz="2200" dirty="0" smtClean="0"/>
              <a:t>, </a:t>
            </a:r>
            <a:r>
              <a:rPr lang="ru-RU" sz="2200" dirty="0" err="1" smtClean="0"/>
              <a:t>which</a:t>
            </a:r>
            <a:r>
              <a:rPr lang="ru-RU" sz="2200" dirty="0" smtClean="0"/>
              <a:t> </a:t>
            </a:r>
            <a:r>
              <a:rPr lang="ru-RU" sz="2200" dirty="0" err="1" smtClean="0"/>
              <a:t>is</a:t>
            </a:r>
            <a:r>
              <a:rPr lang="ru-RU" sz="2200" dirty="0" smtClean="0"/>
              <a:t> </a:t>
            </a:r>
            <a:r>
              <a:rPr lang="ru-RU" sz="2200" dirty="0" err="1" smtClean="0"/>
              <a:t>used</a:t>
            </a:r>
            <a:r>
              <a:rPr lang="ru-RU" sz="2200" dirty="0" smtClean="0"/>
              <a:t> </a:t>
            </a:r>
            <a:r>
              <a:rPr lang="ru-RU" sz="2200" dirty="0" err="1" smtClean="0"/>
              <a:t>to</a:t>
            </a:r>
            <a:r>
              <a:rPr lang="ru-RU" sz="2200" dirty="0" smtClean="0"/>
              <a:t> </a:t>
            </a:r>
            <a:r>
              <a:rPr lang="ru-RU" sz="2200" dirty="0" err="1" smtClean="0"/>
              <a:t>flush</a:t>
            </a:r>
            <a:r>
              <a:rPr lang="ru-RU" sz="2200" dirty="0" smtClean="0"/>
              <a:t> '</a:t>
            </a:r>
            <a:r>
              <a:rPr lang="ru-RU" sz="2200" dirty="0" err="1" smtClean="0"/>
              <a:t>keyEncryptionKey</a:t>
            </a:r>
            <a:r>
              <a:rPr lang="ru-RU" sz="2200" dirty="0" smtClean="0"/>
              <a:t>' </a:t>
            </a:r>
            <a:r>
              <a:rPr lang="ru-RU" sz="2200" dirty="0" err="1" smtClean="0"/>
              <a:t>buffer</a:t>
            </a:r>
            <a:r>
              <a:rPr lang="ru-RU" sz="2200" dirty="0" smtClean="0"/>
              <a:t>. </a:t>
            </a:r>
            <a:r>
              <a:rPr lang="ru-RU" sz="2200" dirty="0" err="1" smtClean="0"/>
              <a:t>The</a:t>
            </a:r>
            <a:r>
              <a:rPr lang="ru-RU" sz="2200" dirty="0" smtClean="0"/>
              <a:t> </a:t>
            </a:r>
            <a:r>
              <a:rPr lang="ru-RU" sz="2200" dirty="0" err="1" smtClean="0"/>
              <a:t>memset_s</a:t>
            </a:r>
            <a:r>
              <a:rPr lang="ru-RU" sz="2200" dirty="0" smtClean="0"/>
              <a:t>() </a:t>
            </a:r>
            <a:r>
              <a:rPr lang="ru-RU" sz="2200" dirty="0" err="1" smtClean="0"/>
              <a:t>function</a:t>
            </a:r>
            <a:r>
              <a:rPr lang="ru-RU" sz="2200" dirty="0" smtClean="0"/>
              <a:t> </a:t>
            </a:r>
            <a:r>
              <a:rPr lang="ru-RU" sz="2200" dirty="0" err="1" smtClean="0"/>
              <a:t>should</a:t>
            </a:r>
            <a:r>
              <a:rPr lang="ru-RU" sz="2200" dirty="0" smtClean="0"/>
              <a:t> </a:t>
            </a:r>
            <a:r>
              <a:rPr lang="ru-RU" sz="2200" dirty="0" err="1" smtClean="0"/>
              <a:t>be</a:t>
            </a:r>
            <a:r>
              <a:rPr lang="ru-RU" sz="2200" dirty="0" smtClean="0"/>
              <a:t> </a:t>
            </a:r>
            <a:r>
              <a:rPr lang="ru-RU" sz="2200" dirty="0" err="1" smtClean="0"/>
              <a:t>used</a:t>
            </a:r>
            <a:r>
              <a:rPr lang="ru-RU" sz="2200" dirty="0" smtClean="0"/>
              <a:t> </a:t>
            </a:r>
            <a:r>
              <a:rPr lang="ru-RU" sz="2200" dirty="0" err="1" smtClean="0"/>
              <a:t>to</a:t>
            </a:r>
            <a:r>
              <a:rPr lang="ru-RU" sz="2200" dirty="0" smtClean="0"/>
              <a:t> </a:t>
            </a:r>
            <a:r>
              <a:rPr lang="ru-RU" sz="2200" dirty="0" err="1" smtClean="0"/>
              <a:t>erase</a:t>
            </a:r>
            <a:r>
              <a:rPr lang="ru-RU" sz="2200" dirty="0" smtClean="0"/>
              <a:t> </a:t>
            </a:r>
            <a:r>
              <a:rPr lang="ru-RU" sz="2200" dirty="0" err="1" smtClean="0"/>
              <a:t>the</a:t>
            </a:r>
            <a:r>
              <a:rPr lang="ru-RU" sz="2200" dirty="0" smtClean="0"/>
              <a:t> </a:t>
            </a:r>
            <a:r>
              <a:rPr lang="ru-RU" sz="2200" dirty="0" err="1" smtClean="0"/>
              <a:t>private</a:t>
            </a:r>
            <a:r>
              <a:rPr lang="ru-RU" sz="2200" dirty="0" smtClean="0"/>
              <a:t> </a:t>
            </a:r>
            <a:r>
              <a:rPr lang="ru-RU" sz="2200" dirty="0" err="1" smtClean="0"/>
              <a:t>data</a:t>
            </a:r>
            <a:r>
              <a:rPr lang="ru-RU" sz="2200" dirty="0" smtClean="0"/>
              <a:t>. </a:t>
            </a:r>
            <a:r>
              <a:rPr lang="ru-RU" sz="2200" dirty="0" err="1" smtClean="0"/>
              <a:t>FwdLockGlue.c</a:t>
            </a:r>
            <a:r>
              <a:rPr lang="ru-RU" sz="2200" dirty="0" smtClean="0"/>
              <a:t> 102</a:t>
            </a:r>
            <a:endParaRPr lang="ru-RU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CWE-14: </a:t>
            </a:r>
            <a:r>
              <a:rPr lang="ru-RU" dirty="0" smtClean="0"/>
              <a:t>Компилятор удаляет код для затирания буфера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Подробнее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https://cwe.mitre.org/data/definitions/14.html</a:t>
            </a:r>
            <a:endParaRPr lang="en-US" dirty="0" smtClean="0"/>
          </a:p>
          <a:p>
            <a:r>
              <a:rPr lang="ru-RU" dirty="0" smtClean="0"/>
              <a:t>При отладке </a:t>
            </a:r>
            <a:r>
              <a:rPr lang="en-US" dirty="0" smtClean="0"/>
              <a:t>Debug-</a:t>
            </a:r>
            <a:r>
              <a:rPr lang="ru-RU" dirty="0" smtClean="0"/>
              <a:t>версии этой ошибки нет</a:t>
            </a:r>
          </a:p>
          <a:p>
            <a:r>
              <a:rPr lang="ru-RU" dirty="0" smtClean="0"/>
              <a:t>Если не знаешь про этот паттерн, то нельзя найти ошибку во время обзора кода</a:t>
            </a:r>
          </a:p>
          <a:p>
            <a:r>
              <a:rPr lang="ru-RU" dirty="0" smtClean="0"/>
              <a:t>Невозможно написать тест, если не искать эту ошибку целенаправленно</a:t>
            </a:r>
            <a:endParaRPr lang="en-US" dirty="0" smtClean="0"/>
          </a:p>
          <a:p>
            <a:r>
              <a:rPr lang="ru-RU" dirty="0" smtClean="0"/>
              <a:t>Эта ошибка везде. Я находил её в таких проектах, как</a:t>
            </a:r>
            <a:r>
              <a:rPr lang="en-US" dirty="0" smtClean="0"/>
              <a:t>: Android, XNU kernel, MySQL, Sphinx, </a:t>
            </a:r>
            <a:r>
              <a:rPr lang="en-US" dirty="0" err="1" smtClean="0"/>
              <a:t>Tizen</a:t>
            </a:r>
            <a:r>
              <a:rPr lang="en-US" dirty="0" smtClean="0"/>
              <a:t>, FreeBSD Kernel, Linux Kernel, Haiku Operation System, </a:t>
            </a:r>
            <a:r>
              <a:rPr lang="en-US" dirty="0" err="1" smtClean="0"/>
              <a:t>Qt</a:t>
            </a:r>
            <a:r>
              <a:rPr lang="en-US" dirty="0" smtClean="0"/>
              <a:t>, Apache HTTP Server </a:t>
            </a:r>
            <a:r>
              <a:rPr lang="ru-RU" dirty="0" smtClean="0"/>
              <a:t>и т.д.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4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199" y="2163172"/>
            <a:ext cx="1116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2400" dirty="0" smtClean="0">
                <a:latin typeface="Consolas" panose="020B0609020204030204" pitchFamily="49" charset="0"/>
              </a:rPr>
              <a:t> c;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printf("%s is already in *.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base_fs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 format, just copying ....);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rewind(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blk_alloc_file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((c =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fgetc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blk_alloc_file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)) != </a:t>
            </a:r>
            <a:r>
              <a:rPr lang="en-US" sz="2400" dirty="0" smtClean="0">
                <a:solidFill>
                  <a:srgbClr val="6F008A"/>
                </a:solidFill>
                <a:latin typeface="Consolas" panose="020B0609020204030204" pitchFamily="49" charset="0"/>
              </a:rPr>
              <a:t>EOF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fputc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(c,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base_fs_file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  <a:latin typeface="Consolas" panose="020B0609020204030204" pitchFamily="49" charset="0"/>
              </a:rPr>
              <a:t>}</a:t>
            </a:r>
            <a:endParaRPr lang="ru-RU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67576" y="1690688"/>
            <a:ext cx="18215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Android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94" y="476938"/>
            <a:ext cx="8474106" cy="58839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8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94" y="476938"/>
            <a:ext cx="8474106" cy="58839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08160" y="2947352"/>
            <a:ext cx="2783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Windows </a:t>
            </a:r>
            <a:r>
              <a:rPr lang="ru-RU" sz="2400" dirty="0" smtClean="0"/>
              <a:t>кодировка </a:t>
            </a:r>
            <a:r>
              <a:rPr lang="en-US" sz="2400" b="1" dirty="0" smtClean="0"/>
              <a:t>CP1251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ru-RU" sz="2400" dirty="0" smtClean="0"/>
              <a:t>Буква </a:t>
            </a:r>
            <a:r>
              <a:rPr lang="en-US" sz="2400" dirty="0" smtClean="0"/>
              <a:t>'</a:t>
            </a:r>
            <a:r>
              <a:rPr lang="ru-RU" sz="2400" dirty="0" smtClean="0"/>
              <a:t>я</a:t>
            </a:r>
            <a:r>
              <a:rPr lang="en-US" sz="2400" dirty="0" smtClean="0"/>
              <a:t>' </a:t>
            </a:r>
            <a:r>
              <a:rPr lang="ru-RU" sz="2400" dirty="0" smtClean="0"/>
              <a:t>имеет код </a:t>
            </a:r>
            <a:r>
              <a:rPr lang="en-US" sz="2400" dirty="0" smtClean="0"/>
              <a:t>255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10" name="Дуга 9"/>
          <p:cNvSpPr/>
          <p:nvPr/>
        </p:nvSpPr>
        <p:spPr>
          <a:xfrm rot="4286648">
            <a:off x="7291068" y="2992084"/>
            <a:ext cx="3056452" cy="3667249"/>
          </a:xfrm>
          <a:prstGeom prst="arc">
            <a:avLst>
              <a:gd name="adj1" fmla="val 16028688"/>
              <a:gd name="adj2" fmla="val 0"/>
            </a:avLst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4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Злоключения буквы </a:t>
            </a:r>
            <a:r>
              <a:rPr lang="en-US" dirty="0" smtClean="0"/>
              <a:t>'</a:t>
            </a:r>
            <a:r>
              <a:rPr lang="ru-RU" dirty="0" smtClean="0"/>
              <a:t>я</a:t>
            </a:r>
            <a:r>
              <a:rPr lang="en-US" dirty="0" smtClean="0"/>
              <a:t>'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199" y="2163172"/>
            <a:ext cx="111611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char c;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printf(</a:t>
            </a:r>
            <a:r>
              <a:rPr lang="en-US" sz="24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"%s is already in *.</a:t>
            </a:r>
            <a:r>
              <a:rPr lang="en-US" sz="2400" dirty="0" err="1" smtClean="0">
                <a:solidFill>
                  <a:srgbClr val="A31515"/>
                </a:solidFill>
                <a:latin typeface="Consolas" panose="020B0609020204030204" pitchFamily="49" charset="0"/>
              </a:rPr>
              <a:t>base_fs</a:t>
            </a:r>
            <a:r>
              <a:rPr lang="en-US" sz="24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 format, just copying ....);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rewind(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blk_alloc_file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while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(c = </a:t>
            </a:r>
            <a:r>
              <a:rPr lang="en-US" sz="24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fgetc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blk_alloc_file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)) != EOF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fputc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(c,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base_fs_file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67576" y="1690688"/>
            <a:ext cx="18215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Android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8199" y="5125680"/>
            <a:ext cx="10515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V739 CWE-20 EOF should not be compared with a value of the 'char' type. The '(c = </a:t>
            </a:r>
            <a:r>
              <a:rPr lang="en-US" sz="2200" dirty="0" err="1" smtClean="0"/>
              <a:t>fgetc</a:t>
            </a:r>
            <a:r>
              <a:rPr lang="en-US" sz="2200" dirty="0" smtClean="0"/>
              <a:t>(</a:t>
            </a:r>
            <a:r>
              <a:rPr lang="en-US" sz="2200" dirty="0" err="1" smtClean="0"/>
              <a:t>blk_alloc_file</a:t>
            </a:r>
            <a:r>
              <a:rPr lang="en-US" sz="2200" dirty="0" smtClean="0"/>
              <a:t>))' should be of the '</a:t>
            </a:r>
            <a:r>
              <a:rPr lang="en-US" sz="2200" dirty="0" err="1" smtClean="0"/>
              <a:t>int</a:t>
            </a:r>
            <a:r>
              <a:rPr lang="en-US" sz="2200" dirty="0" smtClean="0"/>
              <a:t>' type. </a:t>
            </a:r>
            <a:r>
              <a:rPr lang="en-US" sz="2200" dirty="0" err="1" smtClean="0"/>
              <a:t>blk_alloc_to_base_fs.c</a:t>
            </a:r>
            <a:r>
              <a:rPr lang="en-US" sz="2200" dirty="0" smtClean="0"/>
              <a:t> 61</a:t>
            </a:r>
            <a:endParaRPr lang="ru-RU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8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Злоключения буквы </a:t>
            </a:r>
            <a:r>
              <a:rPr lang="en-US" dirty="0" smtClean="0"/>
              <a:t>'</a:t>
            </a:r>
            <a:r>
              <a:rPr lang="ru-RU" dirty="0" smtClean="0"/>
              <a:t>я</a:t>
            </a:r>
            <a:r>
              <a:rPr lang="en-US" dirty="0" smtClean="0"/>
              <a:t>'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 программиста будут работать его тесты</a:t>
            </a:r>
          </a:p>
          <a:p>
            <a:r>
              <a:rPr lang="ru-RU" dirty="0" smtClean="0"/>
              <a:t>Программист/</a:t>
            </a:r>
            <a:r>
              <a:rPr lang="ru-RU" dirty="0" err="1" smtClean="0"/>
              <a:t>тестеровщик</a:t>
            </a:r>
            <a:r>
              <a:rPr lang="ru-RU" dirty="0" smtClean="0"/>
              <a:t> не догадается и не проверит, что он неверно работает с каким-то незнакомым ему алфавитом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56" y="3576320"/>
            <a:ext cx="2905294" cy="321056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Программисты редко проверяют функции сравнения, ибо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лень</a:t>
            </a:r>
          </a:p>
          <a:p>
            <a:pPr lvl="1"/>
            <a:r>
              <a:rPr lang="ru-RU" dirty="0" smtClean="0"/>
              <a:t>они простые </a:t>
            </a:r>
            <a:r>
              <a:rPr lang="ru-RU" dirty="0"/>
              <a:t>– </a:t>
            </a:r>
            <a:r>
              <a:rPr lang="ru-RU" dirty="0" smtClean="0"/>
              <a:t>там ошибок нет</a:t>
            </a:r>
          </a:p>
          <a:p>
            <a:r>
              <a:rPr lang="ru-RU" dirty="0" smtClean="0"/>
              <a:t>Программисты редко пишут юнит-тесты на функции сравнения, ибо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лень</a:t>
            </a:r>
          </a:p>
          <a:p>
            <a:pPr lvl="1"/>
            <a:r>
              <a:rPr lang="ru-RU" dirty="0" smtClean="0"/>
              <a:t>они простые </a:t>
            </a:r>
            <a:r>
              <a:rPr lang="ru-RU" dirty="0"/>
              <a:t>– </a:t>
            </a:r>
            <a:r>
              <a:rPr lang="ru-RU" dirty="0" smtClean="0"/>
              <a:t>там ошибок нет</a:t>
            </a:r>
          </a:p>
          <a:p>
            <a:pPr lvl="1"/>
            <a:endParaRPr lang="ru-RU" dirty="0"/>
          </a:p>
          <a:p>
            <a:r>
              <a:rPr lang="en-US" dirty="0" smtClean="0"/>
              <a:t>Proof: </a:t>
            </a:r>
            <a:r>
              <a:rPr lang="ru-RU" dirty="0" smtClean="0"/>
              <a:t>"Зло живёт в функциях сравнения"</a:t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https://www.viva64.com/ru/b/0509/</a:t>
            </a:r>
            <a:endParaRPr lang="ru-RU" dirty="0" smtClean="0"/>
          </a:p>
          <a:p>
            <a:pPr marL="457200" lvl="1" indent="0">
              <a:buNone/>
            </a:pPr>
            <a:endParaRPr lang="ru-RU" dirty="0" smtClean="0"/>
          </a:p>
          <a:p>
            <a:pPr marL="0" indent="0">
              <a:buNone/>
            </a:pPr>
            <a:endParaRPr lang="en-US" dirty="0" smtClean="0"/>
          </a:p>
          <a:p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8200" y="2151685"/>
            <a:ext cx="111697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equals(Object other)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(other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instanceof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Id)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Id that = (Id) other;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purchaseSequence.equals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this.purchaseSequence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)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&amp;&amp;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</a:t>
            </a:r>
            <a:r>
              <a:rPr lang="en-US" sz="2400" b="1" dirty="0" err="1" smtClean="0">
                <a:solidFill>
                  <a:srgbClr val="00B050"/>
                </a:solidFill>
                <a:latin typeface="Consolas" panose="020B0609020204030204" pitchFamily="49" charset="0"/>
              </a:rPr>
              <a:t>that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.purchaseNumber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this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.purchaseNumber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8200" y="6101236"/>
            <a:ext cx="10764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</a:t>
            </a:r>
            <a:r>
              <a:rPr lang="ru-RU" sz="2200" dirty="0" smtClean="0"/>
              <a:t>V6009 </a:t>
            </a:r>
            <a:r>
              <a:rPr lang="ru-RU" sz="2200" dirty="0" err="1" smtClean="0"/>
              <a:t>Function</a:t>
            </a:r>
            <a:r>
              <a:rPr lang="ru-RU" sz="2200" dirty="0" smtClean="0"/>
              <a:t> '</a:t>
            </a:r>
            <a:r>
              <a:rPr lang="ru-RU" sz="2200" dirty="0" err="1" smtClean="0"/>
              <a:t>equals</a:t>
            </a:r>
            <a:r>
              <a:rPr lang="ru-RU" sz="2200" dirty="0" smtClean="0"/>
              <a:t>' </a:t>
            </a:r>
            <a:r>
              <a:rPr lang="ru-RU" sz="2200" dirty="0" err="1" smtClean="0"/>
              <a:t>receives</a:t>
            </a:r>
            <a:r>
              <a:rPr lang="ru-RU" sz="2200" dirty="0" smtClean="0"/>
              <a:t> </a:t>
            </a:r>
            <a:r>
              <a:rPr lang="ru-RU" sz="2200" dirty="0" err="1" smtClean="0"/>
              <a:t>odd</a:t>
            </a:r>
            <a:r>
              <a:rPr lang="ru-RU" sz="2200" dirty="0" smtClean="0"/>
              <a:t> </a:t>
            </a:r>
            <a:r>
              <a:rPr lang="ru-RU" sz="2200" dirty="0" err="1" smtClean="0"/>
              <a:t>arguments</a:t>
            </a:r>
            <a:r>
              <a:rPr lang="ru-RU" sz="2200" dirty="0" smtClean="0"/>
              <a:t>. </a:t>
            </a:r>
            <a:r>
              <a:rPr lang="ru-RU" sz="2200" dirty="0" err="1" smtClean="0"/>
              <a:t>Inspect</a:t>
            </a:r>
            <a:r>
              <a:rPr lang="ru-RU" sz="2200" dirty="0" smtClean="0"/>
              <a:t> </a:t>
            </a:r>
            <a:r>
              <a:rPr lang="en-US" sz="2200" dirty="0" smtClean="0"/>
              <a:t>first </a:t>
            </a:r>
            <a:r>
              <a:rPr lang="ru-RU" sz="2200" dirty="0" err="1" smtClean="0"/>
              <a:t>argument</a:t>
            </a:r>
            <a:r>
              <a:rPr lang="ru-RU" sz="2200" dirty="0" smtClean="0"/>
              <a:t>. PurchaseRecord.java 57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625323" y="1690688"/>
            <a:ext cx="25742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Hibernate</a:t>
            </a:r>
            <a:r>
              <a:rPr lang="en-US" sz="3000" dirty="0" smtClean="0">
                <a:solidFill>
                  <a:srgbClr val="7030A0"/>
                </a:solidFill>
              </a:rPr>
              <a:t>, Java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9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38200" y="5549148"/>
            <a:ext cx="10764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V6009 Function '</a:t>
            </a:r>
            <a:r>
              <a:rPr lang="en-US" sz="2200" dirty="0" err="1" smtClean="0"/>
              <a:t>compareTo</a:t>
            </a:r>
            <a:r>
              <a:rPr lang="en-US" sz="2200" dirty="0" smtClean="0"/>
              <a:t>' receives odd arguments.</a:t>
            </a:r>
            <a:r>
              <a:rPr lang="ru-RU" sz="2200" dirty="0" smtClean="0"/>
              <a:t> </a:t>
            </a:r>
            <a:r>
              <a:rPr lang="ru-RU" sz="2200" dirty="0" err="1" smtClean="0"/>
              <a:t>Inspect</a:t>
            </a:r>
            <a:r>
              <a:rPr lang="ru-RU" sz="2200" dirty="0" smtClean="0"/>
              <a:t> </a:t>
            </a:r>
            <a:r>
              <a:rPr lang="en-US" sz="2200" dirty="0" smtClean="0"/>
              <a:t>first </a:t>
            </a:r>
            <a:r>
              <a:rPr lang="ru-RU" sz="2200" dirty="0" err="1" smtClean="0"/>
              <a:t>argument</a:t>
            </a:r>
            <a:r>
              <a:rPr lang="ru-RU" sz="2200" dirty="0" smtClean="0"/>
              <a:t>. PurchaseRecord.java 57</a:t>
            </a:r>
            <a:endParaRPr lang="ru-RU" sz="2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625323" y="1690688"/>
            <a:ext cx="29596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Apache Hive, Java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401" y="2470870"/>
            <a:ext cx="117319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Collections.sort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(list,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new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Comparator&lt;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ServiceInstance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&gt;()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@Override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compare(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ServiceInstance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Consolas" panose="020B0609020204030204" pitchFamily="49" charset="0"/>
              </a:rPr>
              <a:t>o1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ServiceInstance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Consolas" panose="020B0609020204030204" pitchFamily="49" charset="0"/>
              </a:rPr>
              <a:t>o2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o2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.getWorkerIdentity().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compareTo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o2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.getWorkerIdentity());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1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О докладчике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8548"/>
            <a:ext cx="7503543" cy="4988415"/>
          </a:xfrm>
        </p:spPr>
        <p:txBody>
          <a:bodyPr>
            <a:normAutofit/>
          </a:bodyPr>
          <a:lstStyle/>
          <a:p>
            <a:r>
              <a:rPr lang="ru-RU" dirty="0" smtClean="0"/>
              <a:t>Карпов </a:t>
            </a:r>
            <a:r>
              <a:rPr lang="ru-RU" dirty="0"/>
              <a:t>Андрей Николаевич, 1981</a:t>
            </a:r>
            <a:endParaRPr lang="en-US" dirty="0"/>
          </a:p>
          <a:p>
            <a:r>
              <a:rPr lang="ru-RU" dirty="0" smtClean="0"/>
              <a:t>Присутству</a:t>
            </a:r>
            <a:r>
              <a:rPr lang="ru-RU" dirty="0"/>
              <a:t>ю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en-US" dirty="0" err="1" smtClean="0"/>
              <a:t>Habr</a:t>
            </a:r>
            <a:r>
              <a:rPr lang="en-US" dirty="0" smtClean="0"/>
              <a:t> </a:t>
            </a:r>
            <a:r>
              <a:rPr lang="ru-RU" dirty="0"/>
              <a:t>под именем </a:t>
            </a:r>
            <a:r>
              <a:rPr lang="en-US" dirty="0" smtClean="0"/>
              <a:t>Andrey2008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habr.com/users/andrey2008/</a:t>
            </a:r>
            <a:endParaRPr lang="en-US" dirty="0"/>
          </a:p>
          <a:p>
            <a:r>
              <a:rPr lang="ru-RU" dirty="0" smtClean="0"/>
              <a:t>Технический </a:t>
            </a:r>
            <a:r>
              <a:rPr lang="ru-RU" dirty="0"/>
              <a:t>директор ООО «</a:t>
            </a:r>
            <a:r>
              <a:rPr lang="ru-RU" dirty="0" err="1"/>
              <a:t>СиПроВер</a:t>
            </a:r>
            <a:r>
              <a:rPr lang="ru-RU" dirty="0"/>
              <a:t>»</a:t>
            </a:r>
          </a:p>
          <a:p>
            <a:r>
              <a:rPr lang="en-US" dirty="0" smtClean="0"/>
              <a:t>MVP </a:t>
            </a:r>
            <a:r>
              <a:rPr lang="ru-RU" dirty="0"/>
              <a:t>в категории </a:t>
            </a:r>
            <a:r>
              <a:rPr lang="en-US" dirty="0"/>
              <a:t>Visual C++</a:t>
            </a:r>
            <a:endParaRPr lang="ru-RU" dirty="0"/>
          </a:p>
          <a:p>
            <a:r>
              <a:rPr lang="en-US" dirty="0"/>
              <a:t>Intel Black Belt Software Developer</a:t>
            </a:r>
            <a:endParaRPr lang="ru-RU" dirty="0"/>
          </a:p>
          <a:p>
            <a:r>
              <a:rPr lang="ru-RU" dirty="0"/>
              <a:t>Один из основателей проекта </a:t>
            </a:r>
            <a:r>
              <a:rPr lang="en-US" dirty="0" smtClean="0"/>
              <a:t>PVS-Studio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634" y="948975"/>
            <a:ext cx="3200400" cy="5031029"/>
          </a:xfrm>
          <a:prstGeom prst="rect">
            <a:avLst/>
          </a:prstGeom>
        </p:spPr>
      </p:pic>
      <p:pic>
        <p:nvPicPr>
          <p:cNvPr id="6" name="Picture 2" descr="https://alexandrebrisebois.files.wordpress.com/2014/07/microsoft-mv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67" y="3154688"/>
            <a:ext cx="839137" cy="34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game-guru.com/images/intel_black_belt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74" y="3682755"/>
            <a:ext cx="1314856" cy="39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7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 smtClean="0"/>
              <a:t>Ещё раз прошу прочитать "Зло живёт в функциях сравнения"</a:t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https://www.viva64.com/ru/b/0509/</a:t>
            </a:r>
            <a:endParaRPr lang="ru-RU" dirty="0" smtClean="0"/>
          </a:p>
          <a:p>
            <a:r>
              <a:rPr lang="ru-RU" dirty="0" smtClean="0"/>
              <a:t>Вы поймёте, что это </a:t>
            </a:r>
            <a:r>
              <a:rPr lang="ru-RU" dirty="0"/>
              <a:t>серьёзно </a:t>
            </a:r>
            <a:r>
              <a:rPr lang="ru-RU" dirty="0" smtClean="0"/>
              <a:t>и повсеместно</a:t>
            </a:r>
          </a:p>
          <a:p>
            <a:endParaRPr lang="ru-RU" dirty="0" smtClean="0"/>
          </a:p>
          <a:p>
            <a:r>
              <a:rPr lang="ru-RU" b="1" dirty="0" smtClean="0"/>
              <a:t>Всё равно никто не будет вручную писать тесты, это муторно.</a:t>
            </a:r>
            <a:br>
              <a:rPr lang="ru-RU" b="1" dirty="0" smtClean="0"/>
            </a:br>
            <a:r>
              <a:rPr lang="ru-RU" dirty="0" smtClean="0"/>
              <a:t>Рассмотрим пример.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6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092845" y="2943834"/>
            <a:ext cx="40790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V501 There are identical sub-expressions to the left and to the right of the '==' operator: </a:t>
            </a:r>
            <a:r>
              <a:rPr lang="en-US" sz="2200" dirty="0" err="1" smtClean="0"/>
              <a:t>AutoWritable</a:t>
            </a:r>
            <a:r>
              <a:rPr lang="en-US" sz="2200" dirty="0" smtClean="0"/>
              <a:t> == </a:t>
            </a:r>
            <a:r>
              <a:rPr lang="en-US" sz="2200" dirty="0" err="1" smtClean="0"/>
              <a:t>AutoWritable</a:t>
            </a:r>
            <a:r>
              <a:rPr lang="en-US" sz="2200" dirty="0" smtClean="0"/>
              <a:t> </a:t>
            </a:r>
            <a:r>
              <a:rPr lang="en-US" sz="2200" dirty="0" err="1" smtClean="0"/>
              <a:t>rendererinterface.h</a:t>
            </a:r>
            <a:r>
              <a:rPr lang="en-US" sz="2200" dirty="0" smtClean="0"/>
              <a:t> 180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92845" y="2298564"/>
            <a:ext cx="34220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Unreal Engine 4</a:t>
            </a:r>
            <a:r>
              <a:rPr lang="ru-RU" sz="3000" dirty="0" smtClean="0">
                <a:solidFill>
                  <a:srgbClr val="7030A0"/>
                </a:solidFill>
              </a:rPr>
              <a:t>, </a:t>
            </a:r>
            <a:r>
              <a:rPr lang="en-US" sz="3000" dirty="0" smtClean="0">
                <a:solidFill>
                  <a:srgbClr val="7030A0"/>
                </a:solidFill>
              </a:rPr>
              <a:t>C</a:t>
            </a:r>
            <a:r>
              <a:rPr lang="ru-RU" sz="3000" dirty="0" smtClean="0">
                <a:solidFill>
                  <a:srgbClr val="7030A0"/>
                </a:solidFill>
              </a:rPr>
              <a:t>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8199" y="1509661"/>
            <a:ext cx="111281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ru-RU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Compare(</a:t>
            </a:r>
            <a:r>
              <a:rPr lang="en-US" sz="20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FPooledRenderTargetDesc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 </a:t>
            </a:r>
            <a:r>
              <a:rPr lang="en-US" sz="2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bExact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20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Extent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rhs.Extent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Depth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rhs.Depth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bIsArray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rhs.bIsArray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ArraySize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rhs.ArraySize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NumMips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rhs.NumMips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NumSamples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rhs.NumSamples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Format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rhs.Format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LhsFlags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RhsFlags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TargetableFlags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rhs.TargetableFlags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bForceSeparateTargetAndShaderResource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rhs.bForceSeparateTargetAndShaderResource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ClearValue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rhs.ClearValue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AutoWritable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== </a:t>
            </a:r>
            <a:r>
              <a:rPr lang="en-US" sz="20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AutoWritable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сравнения.</a:t>
            </a:r>
            <a:br>
              <a:rPr lang="ru-RU" dirty="0" smtClean="0"/>
            </a:br>
            <a:r>
              <a:rPr lang="ru-RU" dirty="0" smtClean="0"/>
              <a:t>Что делать?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 smtClean="0"/>
              <a:t>Оформление кода</a:t>
            </a:r>
          </a:p>
          <a:p>
            <a:r>
              <a:rPr lang="ru-RU" dirty="0" smtClean="0"/>
              <a:t>Статический анализ кода</a:t>
            </a:r>
            <a:endParaRPr lang="en-US" dirty="0" smtClean="0"/>
          </a:p>
          <a:p>
            <a:r>
              <a:rPr lang="ru-RU" dirty="0" smtClean="0"/>
              <a:t>Генераторы тестов</a:t>
            </a:r>
          </a:p>
          <a:p>
            <a:pPr lvl="1"/>
            <a:r>
              <a:rPr lang="ru-RU" dirty="0"/>
              <a:t>Андрей </a:t>
            </a:r>
            <a:r>
              <a:rPr lang="ru-RU" dirty="0" err="1"/>
              <a:t>Сатарин</a:t>
            </a:r>
            <a:r>
              <a:rPr lang="ru-RU" dirty="0"/>
              <a:t> </a:t>
            </a:r>
            <a:r>
              <a:rPr lang="ru-RU" dirty="0"/>
              <a:t>– </a:t>
            </a:r>
            <a:r>
              <a:rPr lang="ru-RU" dirty="0" err="1"/>
              <a:t>EqualsVerifier</a:t>
            </a:r>
            <a:r>
              <a:rPr lang="ru-RU" dirty="0"/>
              <a:t>, </a:t>
            </a:r>
            <a:r>
              <a:rPr lang="ru-RU" dirty="0" err="1"/>
              <a:t>ErrorProne</a:t>
            </a:r>
            <a:r>
              <a:rPr lang="ru-RU" dirty="0"/>
              <a:t> и </a:t>
            </a:r>
            <a:r>
              <a:rPr lang="ru-RU" dirty="0" smtClean="0"/>
              <a:t>все-все-все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youtu.be/jeCpYOEuL64</a:t>
            </a:r>
            <a:endParaRPr lang="ru-RU" dirty="0" smtClean="0"/>
          </a:p>
          <a:p>
            <a:pPr lvl="1"/>
            <a:endParaRPr lang="ru-RU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5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Никто не тестирует функции сравнения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7869" y="1509661"/>
            <a:ext cx="111281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ru-RU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Compare(</a:t>
            </a:r>
            <a:r>
              <a:rPr lang="en-US" sz="20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FPooledRenderTargetDesc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 </a:t>
            </a:r>
            <a:r>
              <a:rPr lang="en-US" sz="2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bool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err="1" smtClean="0">
                <a:solidFill>
                  <a:srgbClr val="808080"/>
                </a:solidFill>
                <a:latin typeface="Consolas" panose="020B0609020204030204" pitchFamily="49" charset="0"/>
              </a:rPr>
              <a:t>bExact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en-US" sz="20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0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Extent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.Extent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Depth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.Depth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bIsArray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.bIsArray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ArraySize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.ArraySize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NumMips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.NumMips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NumSamples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.NumSamples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Format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.Format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LhsFlags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Flags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TargetableFlags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.TargetableFlags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bForceSeparateTargetAndShaderResource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==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.bForceSeparateTargetAndShaderResource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ClearValue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rhs</a:t>
            </a:r>
            <a:r>
              <a:rPr lang="en-US" sz="20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.ClearValue</a:t>
            </a:r>
            <a:endParaRPr lang="en-US" sz="20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&amp;&amp; </a:t>
            </a:r>
            <a:r>
              <a:rPr lang="en-US" sz="20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AutoWritable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== </a:t>
            </a:r>
            <a:r>
              <a:rPr lang="en-US" sz="20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AutoWritable</a:t>
            </a:r>
            <a:r>
              <a:rPr lang="en-US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4158" y="2346385"/>
            <a:ext cx="424419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/>
              <a:t>"Табличное форматирование"</a:t>
            </a:r>
          </a:p>
          <a:p>
            <a:r>
              <a:rPr lang="ru-RU" sz="2300" dirty="0" smtClean="0"/>
              <a:t>Стало лучше, но не идеально.</a:t>
            </a:r>
          </a:p>
          <a:p>
            <a:r>
              <a:rPr lang="ru-RU" sz="2300" dirty="0" smtClean="0"/>
              <a:t>Стоит использовать, но это не отменяет необходимость статического анализа кода.</a:t>
            </a:r>
            <a:endParaRPr lang="ru-RU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3751"/>
            <a:ext cx="10515600" cy="1325563"/>
          </a:xfrm>
        </p:spPr>
        <p:txBody>
          <a:bodyPr/>
          <a:lstStyle/>
          <a:p>
            <a:r>
              <a:rPr lang="ru-RU" dirty="0" err="1" smtClean="0"/>
              <a:t>Бла-бла</a:t>
            </a:r>
            <a:r>
              <a:rPr lang="ru-RU" dirty="0" smtClean="0"/>
              <a:t> код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4456"/>
            <a:ext cx="8254042" cy="5423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37799" y="1136690"/>
            <a:ext cx="25742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Hibernate</a:t>
            </a:r>
            <a:r>
              <a:rPr lang="en-US" sz="3000" dirty="0" smtClean="0">
                <a:solidFill>
                  <a:srgbClr val="7030A0"/>
                </a:solidFill>
              </a:rPr>
              <a:t>, Java</a:t>
            </a:r>
            <a:endParaRPr lang="ru-RU" sz="30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23" y="4493637"/>
            <a:ext cx="3824377" cy="23543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Бла-бла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649" y="2009866"/>
            <a:ext cx="119044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private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final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Map&lt;Class, String&gt; </a:t>
            </a:r>
            <a:r>
              <a:rPr lang="en-US" sz="2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annotationToXml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en-US" sz="2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annotationToXml.put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AttributeOverride.class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"attribute-override"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en-US" sz="2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annotationToXml.put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AttributeOverride.class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"association-override"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ru-RU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en-US" sz="22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annotationToXml.put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AttributeOverride.class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200" dirty="0" smtClean="0">
                <a:solidFill>
                  <a:srgbClr val="A31515"/>
                </a:solidFill>
                <a:latin typeface="Consolas" panose="020B0609020204030204" pitchFamily="49" charset="0"/>
              </a:rPr>
              <a:t>"map-key-attribute-override"</a:t>
            </a:r>
            <a:r>
              <a:rPr lang="en-US" sz="22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ru-RU" sz="2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4791257"/>
            <a:ext cx="10660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V6033 </a:t>
            </a:r>
            <a:r>
              <a:rPr lang="ru-RU" sz="2200" dirty="0" err="1" smtClean="0"/>
              <a:t>An</a:t>
            </a:r>
            <a:r>
              <a:rPr lang="ru-RU" sz="2200" dirty="0" smtClean="0"/>
              <a:t> </a:t>
            </a:r>
            <a:r>
              <a:rPr lang="ru-RU" sz="2200" dirty="0" err="1" smtClean="0"/>
              <a:t>item</a:t>
            </a:r>
            <a:r>
              <a:rPr lang="ru-RU" sz="2200" dirty="0" smtClean="0"/>
              <a:t> </a:t>
            </a:r>
            <a:r>
              <a:rPr lang="ru-RU" sz="2200" dirty="0" err="1" smtClean="0"/>
              <a:t>with</a:t>
            </a:r>
            <a:r>
              <a:rPr lang="ru-RU" sz="2200" dirty="0" smtClean="0"/>
              <a:t> </a:t>
            </a:r>
            <a:r>
              <a:rPr lang="ru-RU" sz="2200" dirty="0" err="1" smtClean="0"/>
              <a:t>the</a:t>
            </a:r>
            <a:r>
              <a:rPr lang="ru-RU" sz="2200" dirty="0" smtClean="0"/>
              <a:t> </a:t>
            </a:r>
            <a:r>
              <a:rPr lang="ru-RU" sz="2200" dirty="0" err="1" smtClean="0"/>
              <a:t>same</a:t>
            </a:r>
            <a:r>
              <a:rPr lang="ru-RU" sz="2200" dirty="0" smtClean="0"/>
              <a:t> </a:t>
            </a:r>
            <a:r>
              <a:rPr lang="ru-RU" sz="2200" dirty="0" err="1" smtClean="0"/>
              <a:t>key</a:t>
            </a:r>
            <a:r>
              <a:rPr lang="ru-RU" sz="2200" dirty="0" smtClean="0"/>
              <a:t> '</a:t>
            </a:r>
            <a:r>
              <a:rPr lang="ru-RU" sz="2200" dirty="0" err="1" smtClean="0"/>
              <a:t>javax.persistence.AttributeOverride.class</a:t>
            </a:r>
            <a:r>
              <a:rPr lang="ru-RU" sz="2200" dirty="0" smtClean="0"/>
              <a:t>' </a:t>
            </a:r>
            <a:r>
              <a:rPr lang="ru-RU" sz="2200" dirty="0" err="1" smtClean="0"/>
              <a:t>has</a:t>
            </a:r>
            <a:r>
              <a:rPr lang="ru-RU" sz="2200" dirty="0" smtClean="0"/>
              <a:t> </a:t>
            </a:r>
            <a:r>
              <a:rPr lang="ru-RU" sz="2200" dirty="0" err="1" smtClean="0"/>
              <a:t>already</a:t>
            </a:r>
            <a:r>
              <a:rPr lang="ru-RU" sz="2200" dirty="0" smtClean="0"/>
              <a:t> </a:t>
            </a:r>
            <a:r>
              <a:rPr lang="ru-RU" sz="2200" dirty="0" err="1" smtClean="0"/>
              <a:t>been</a:t>
            </a:r>
            <a:r>
              <a:rPr lang="ru-RU" sz="2200" dirty="0" smtClean="0"/>
              <a:t> </a:t>
            </a:r>
            <a:r>
              <a:rPr lang="ru-RU" sz="2200" dirty="0" err="1" smtClean="0"/>
              <a:t>added</a:t>
            </a:r>
            <a:r>
              <a:rPr lang="ru-RU" sz="2200" dirty="0" smtClean="0"/>
              <a:t>. </a:t>
            </a:r>
            <a:r>
              <a:rPr lang="ru-RU" sz="2200" dirty="0" err="1" smtClean="0"/>
              <a:t>Check</a:t>
            </a:r>
            <a:r>
              <a:rPr lang="ru-RU" sz="2200" dirty="0" smtClean="0"/>
              <a:t> </a:t>
            </a:r>
            <a:r>
              <a:rPr lang="ru-RU" sz="2200" dirty="0" err="1" smtClean="0"/>
              <a:t>lines</a:t>
            </a:r>
            <a:r>
              <a:rPr lang="ru-RU" sz="2200" dirty="0" smtClean="0"/>
              <a:t>: 188, 186. JPAOverriddenAnnotationReader.java 188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smtClean="0"/>
              <a:t>V6033 </a:t>
            </a:r>
            <a:r>
              <a:rPr lang="ru-RU" sz="2200" dirty="0" err="1" smtClean="0"/>
              <a:t>An</a:t>
            </a:r>
            <a:r>
              <a:rPr lang="ru-RU" sz="2200" dirty="0" smtClean="0"/>
              <a:t> </a:t>
            </a:r>
            <a:r>
              <a:rPr lang="ru-RU" sz="2200" dirty="0" err="1" smtClean="0"/>
              <a:t>item</a:t>
            </a:r>
            <a:r>
              <a:rPr lang="ru-RU" sz="2200" dirty="0" smtClean="0"/>
              <a:t> </a:t>
            </a:r>
            <a:r>
              <a:rPr lang="ru-RU" sz="2200" dirty="0" err="1" smtClean="0"/>
              <a:t>with</a:t>
            </a:r>
            <a:r>
              <a:rPr lang="ru-RU" sz="2200" dirty="0" smtClean="0"/>
              <a:t> </a:t>
            </a:r>
            <a:r>
              <a:rPr lang="ru-RU" sz="2200" dirty="0" err="1" smtClean="0"/>
              <a:t>the</a:t>
            </a:r>
            <a:r>
              <a:rPr lang="ru-RU" sz="2200" dirty="0" smtClean="0"/>
              <a:t> </a:t>
            </a:r>
            <a:r>
              <a:rPr lang="ru-RU" sz="2200" dirty="0" err="1" smtClean="0"/>
              <a:t>same</a:t>
            </a:r>
            <a:r>
              <a:rPr lang="ru-RU" sz="2200" dirty="0" smtClean="0"/>
              <a:t> </a:t>
            </a:r>
            <a:r>
              <a:rPr lang="ru-RU" sz="2200" dirty="0" err="1" smtClean="0"/>
              <a:t>key</a:t>
            </a:r>
            <a:r>
              <a:rPr lang="ru-RU" sz="2200" dirty="0" smtClean="0"/>
              <a:t> '</a:t>
            </a:r>
            <a:r>
              <a:rPr lang="ru-RU" sz="2200" dirty="0" err="1" smtClean="0"/>
              <a:t>javax.persistence.AttributeOverride.class</a:t>
            </a:r>
            <a:r>
              <a:rPr lang="ru-RU" sz="2200" dirty="0" smtClean="0"/>
              <a:t>' </a:t>
            </a:r>
            <a:r>
              <a:rPr lang="ru-RU" sz="2200" dirty="0" err="1" smtClean="0"/>
              <a:t>has</a:t>
            </a:r>
            <a:r>
              <a:rPr lang="ru-RU" sz="2200" dirty="0" smtClean="0"/>
              <a:t> </a:t>
            </a:r>
            <a:r>
              <a:rPr lang="ru-RU" sz="2200" dirty="0" err="1" smtClean="0"/>
              <a:t>already</a:t>
            </a:r>
            <a:r>
              <a:rPr lang="ru-RU" sz="2200" dirty="0" smtClean="0"/>
              <a:t> </a:t>
            </a:r>
            <a:r>
              <a:rPr lang="ru-RU" sz="2200" dirty="0" err="1" smtClean="0"/>
              <a:t>been</a:t>
            </a:r>
            <a:r>
              <a:rPr lang="ru-RU" sz="2200" dirty="0" smtClean="0"/>
              <a:t> </a:t>
            </a:r>
            <a:r>
              <a:rPr lang="ru-RU" sz="2200" dirty="0" err="1" smtClean="0"/>
              <a:t>added</a:t>
            </a:r>
            <a:r>
              <a:rPr lang="ru-RU" sz="2200" dirty="0" smtClean="0"/>
              <a:t>. </a:t>
            </a:r>
            <a:r>
              <a:rPr lang="ru-RU" sz="2200" dirty="0" err="1" smtClean="0"/>
              <a:t>Check</a:t>
            </a:r>
            <a:r>
              <a:rPr lang="ru-RU" sz="2200" dirty="0" smtClean="0"/>
              <a:t> </a:t>
            </a:r>
            <a:r>
              <a:rPr lang="ru-RU" sz="2200" dirty="0" err="1" smtClean="0"/>
              <a:t>lines</a:t>
            </a:r>
            <a:r>
              <a:rPr lang="ru-RU" sz="2200" dirty="0" smtClean="0"/>
              <a:t>: 190, 186. JPAOverriddenAnnotationReader.java 190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77414" y="1172758"/>
            <a:ext cx="25742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err="1" smtClean="0">
                <a:solidFill>
                  <a:srgbClr val="7030A0"/>
                </a:solidFill>
              </a:rPr>
              <a:t>Hibernate</a:t>
            </a:r>
            <a:r>
              <a:rPr lang="en-US" sz="3000" dirty="0" smtClean="0">
                <a:solidFill>
                  <a:srgbClr val="7030A0"/>
                </a:solidFill>
              </a:rPr>
              <a:t>, Java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3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Бла-бла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77414" y="1172758"/>
            <a:ext cx="25914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EA </a:t>
            </a:r>
            <a:r>
              <a:rPr lang="en-US" sz="3000" dirty="0" err="1">
                <a:solidFill>
                  <a:srgbClr val="7030A0"/>
                </a:solidFill>
              </a:rPr>
              <a:t>WebKit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ru-RU" sz="3000" dirty="0" smtClean="0">
                <a:solidFill>
                  <a:srgbClr val="7030A0"/>
                </a:solidFill>
              </a:rPr>
              <a:t>С++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909645"/>
            <a:ext cx="106090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6F008A"/>
                </a:solidFill>
                <a:latin typeface="Consolas" panose="020B0609020204030204" pitchFamily="49" charset="0"/>
              </a:rPr>
              <a:t>max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descendant.offset_to_container_box.left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descendant.fragment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-&gt;Size().width -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value.start_fragment_union_rect.offset.left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6F008A"/>
                </a:solidFill>
                <a:latin typeface="Consolas" panose="020B0609020204030204" pitchFamily="49" charset="0"/>
              </a:rPr>
              <a:t>max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descendant.offset_to_container_box.top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descendant.fragment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-&gt;Size().height -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value.start_fragment_union_rect.offset.top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Бла-бла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5873157"/>
            <a:ext cx="10660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V778 </a:t>
            </a:r>
            <a:r>
              <a:rPr lang="en-US" sz="2200" dirty="0"/>
              <a:t>CWE-682 Two similar code fragments were found. Perhaps, this is a typo and 'height' variable should be used instead of 'width'. ng_fragment_builder.cc 326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177414" y="1172758"/>
            <a:ext cx="25914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EA </a:t>
            </a:r>
            <a:r>
              <a:rPr lang="en-US" sz="3000" dirty="0" err="1">
                <a:solidFill>
                  <a:srgbClr val="7030A0"/>
                </a:solidFill>
              </a:rPr>
              <a:t>WebKit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ru-RU" sz="3000" dirty="0" smtClean="0">
                <a:solidFill>
                  <a:srgbClr val="7030A0"/>
                </a:solidFill>
              </a:rPr>
              <a:t>С++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909645"/>
            <a:ext cx="106090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6F008A"/>
                </a:solidFill>
                <a:latin typeface="Consolas" panose="020B0609020204030204" pitchFamily="49" charset="0"/>
              </a:rPr>
              <a:t>max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descendant.offset_to_container_box.left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descendant.fragment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-&gt;Size().</a:t>
            </a:r>
            <a:r>
              <a:rPr lang="en-US" sz="2400" b="1" dirty="0">
                <a:solidFill>
                  <a:srgbClr val="0070C0"/>
                </a:solidFill>
                <a:latin typeface="Consolas" panose="020B0609020204030204" pitchFamily="49" charset="0"/>
              </a:rPr>
              <a:t>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-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value.start_fragment_union_rect.offset.left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</a:t>
            </a:r>
            <a:r>
              <a:rPr lang="en-US" sz="2400" b="1" dirty="0" err="1">
                <a:solidFill>
                  <a:srgbClr val="0070C0"/>
                </a:solidFill>
                <a:latin typeface="Consolas" panose="020B0609020204030204" pitchFamily="49" charset="0"/>
              </a:rPr>
              <a:t>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</a:t>
            </a:r>
            <a:r>
              <a:rPr lang="en-US" sz="24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std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::</a:t>
            </a:r>
            <a:r>
              <a:rPr lang="en-US" sz="2400" dirty="0">
                <a:solidFill>
                  <a:srgbClr val="6F008A"/>
                </a:solidFill>
                <a:latin typeface="Consolas" panose="020B0609020204030204" pitchFamily="49" charset="0"/>
              </a:rPr>
              <a:t>max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descendant.offset_to_container_box.top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+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descendant.fragment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-&gt;Size().</a:t>
            </a:r>
            <a:r>
              <a:rPr lang="en-US" sz="2400" b="1" dirty="0">
                <a:solidFill>
                  <a:srgbClr val="00B050"/>
                </a:solidFill>
                <a:latin typeface="Consolas" panose="020B0609020204030204" pitchFamily="49" charset="0"/>
              </a:rPr>
              <a:t>height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-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value.start_fragment_union_rect.offset.top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,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value.start_fragment_union_rect.size.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width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Бла-бла</a:t>
            </a:r>
            <a:r>
              <a:rPr lang="ru-RU" dirty="0" smtClean="0"/>
              <a:t> код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Чаще всего причина ошибок в таком коде </a:t>
            </a:r>
            <a:r>
              <a:rPr lang="ru-RU" dirty="0"/>
              <a:t>– </a:t>
            </a:r>
            <a:r>
              <a:rPr lang="ru-RU" dirty="0" smtClean="0"/>
              <a:t>это </a:t>
            </a:r>
            <a:r>
              <a:rPr lang="en-US" dirty="0" smtClean="0"/>
              <a:t>Copy-Paste</a:t>
            </a:r>
          </a:p>
          <a:p>
            <a:r>
              <a:rPr lang="ru-RU" dirty="0" smtClean="0"/>
              <a:t>Юнит-тесты писать сложно и неинтересно</a:t>
            </a:r>
          </a:p>
          <a:p>
            <a:r>
              <a:rPr lang="ru-RU" dirty="0" smtClean="0"/>
              <a:t>Полноценный обзор кода почти бесполезен или будет </a:t>
            </a:r>
            <a:r>
              <a:rPr lang="ru-RU" b="1" dirty="0" smtClean="0"/>
              <a:t>неоправданно дорог</a:t>
            </a:r>
          </a:p>
          <a:p>
            <a:r>
              <a:rPr lang="ru-RU" dirty="0" smtClean="0"/>
              <a:t>Могут помочь разные способы тестирования, но статический анализ - самая лучшая первая линия обороны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76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тестах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88060" y="1172758"/>
            <a:ext cx="38991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Entity Framework, C#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4302" y="5445952"/>
            <a:ext cx="80757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</a:t>
            </a:r>
            <a:r>
              <a:rPr lang="ru-RU" sz="2200" dirty="0" smtClean="0"/>
              <a:t>V3081 </a:t>
            </a:r>
            <a:r>
              <a:rPr lang="ru-RU" sz="2200" dirty="0" err="1" smtClean="0"/>
              <a:t>The</a:t>
            </a:r>
            <a:r>
              <a:rPr lang="ru-RU" sz="2200" dirty="0" smtClean="0"/>
              <a:t> 'j' </a:t>
            </a:r>
            <a:r>
              <a:rPr lang="ru-RU" sz="2200" dirty="0" err="1" smtClean="0"/>
              <a:t>counter</a:t>
            </a:r>
            <a:r>
              <a:rPr lang="ru-RU" sz="2200" dirty="0" smtClean="0"/>
              <a:t> </a:t>
            </a:r>
            <a:r>
              <a:rPr lang="ru-RU" sz="2200" dirty="0" err="1" smtClean="0"/>
              <a:t>is</a:t>
            </a:r>
            <a:r>
              <a:rPr lang="ru-RU" sz="2200" dirty="0" smtClean="0"/>
              <a:t> </a:t>
            </a:r>
            <a:r>
              <a:rPr lang="ru-RU" sz="2200" dirty="0" err="1" smtClean="0"/>
              <a:t>not</a:t>
            </a:r>
            <a:r>
              <a:rPr lang="ru-RU" sz="2200" dirty="0" smtClean="0"/>
              <a:t> </a:t>
            </a:r>
            <a:r>
              <a:rPr lang="ru-RU" sz="2200" dirty="0" err="1" smtClean="0"/>
              <a:t>used</a:t>
            </a:r>
            <a:r>
              <a:rPr lang="ru-RU" sz="2200" dirty="0" smtClean="0"/>
              <a:t> </a:t>
            </a:r>
            <a:r>
              <a:rPr lang="ru-RU" sz="2200" dirty="0" err="1" smtClean="0"/>
              <a:t>inside</a:t>
            </a:r>
            <a:r>
              <a:rPr lang="ru-RU" sz="2200" dirty="0" smtClean="0"/>
              <a:t> a </a:t>
            </a:r>
            <a:r>
              <a:rPr lang="ru-RU" sz="2200" dirty="0" err="1" smtClean="0"/>
              <a:t>nested</a:t>
            </a:r>
            <a:r>
              <a:rPr lang="ru-RU" sz="2200" dirty="0" smtClean="0"/>
              <a:t> </a:t>
            </a:r>
            <a:r>
              <a:rPr lang="ru-RU" sz="2200" dirty="0" err="1" smtClean="0"/>
              <a:t>loop</a:t>
            </a:r>
            <a:r>
              <a:rPr lang="ru-RU" sz="2200" dirty="0" smtClean="0"/>
              <a:t>. </a:t>
            </a:r>
            <a:r>
              <a:rPr lang="ru-RU" sz="2200" dirty="0" err="1" smtClean="0"/>
              <a:t>Consider</a:t>
            </a:r>
            <a:r>
              <a:rPr lang="ru-RU" sz="2200" dirty="0" smtClean="0"/>
              <a:t> </a:t>
            </a:r>
            <a:r>
              <a:rPr lang="ru-RU" sz="2200" dirty="0" err="1" smtClean="0"/>
              <a:t>inspecting</a:t>
            </a:r>
            <a:r>
              <a:rPr lang="ru-RU" sz="2200" dirty="0" smtClean="0"/>
              <a:t> </a:t>
            </a:r>
            <a:r>
              <a:rPr lang="ru-RU" sz="2200" dirty="0" err="1" smtClean="0"/>
              <a:t>usage</a:t>
            </a:r>
            <a:r>
              <a:rPr lang="ru-RU" sz="2200" dirty="0" smtClean="0"/>
              <a:t> </a:t>
            </a:r>
            <a:r>
              <a:rPr lang="ru-RU" sz="2200" dirty="0" err="1" smtClean="0"/>
              <a:t>of</a:t>
            </a:r>
            <a:r>
              <a:rPr lang="ru-RU" sz="2200" dirty="0" smtClean="0"/>
              <a:t> 'i' </a:t>
            </a:r>
            <a:r>
              <a:rPr lang="ru-RU" sz="2200" dirty="0" err="1" smtClean="0"/>
              <a:t>counter</a:t>
            </a:r>
            <a:r>
              <a:rPr lang="ru-RU" sz="2200" dirty="0" smtClean="0"/>
              <a:t>. </a:t>
            </a:r>
            <a:r>
              <a:rPr lang="ru-RU" sz="2200" dirty="0" err="1" smtClean="0"/>
              <a:t>EFCore.Specification.Tests</a:t>
            </a:r>
            <a:r>
              <a:rPr lang="ru-RU" sz="2200" dirty="0" smtClean="0"/>
              <a:t> </a:t>
            </a:r>
            <a:r>
              <a:rPr lang="ru-RU" sz="2200" dirty="0" err="1" smtClean="0"/>
              <a:t>ComplexNavigationsQueryTestBase.cs</a:t>
            </a:r>
            <a:r>
              <a:rPr lang="ru-RU" sz="2200" dirty="0" smtClean="0"/>
              <a:t> 2393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5570" y="1475635"/>
            <a:ext cx="113322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var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result.Count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++)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var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j = 0; j &lt;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expectedInnerNames.Count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j++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Assert.True</a:t>
            </a:r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result[</a:t>
            </a:r>
            <a:r>
              <a:rPr lang="en-US" sz="2400" b="1" dirty="0" err="1" smtClean="0">
                <a:solidFill>
                  <a:srgbClr val="0070C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.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OneToMany_Optional.Select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(e =&gt;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e.Name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.Contains(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expectedInnerNames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[</a:t>
            </a:r>
            <a:r>
              <a:rPr lang="en-US" sz="24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Цель доклада</a:t>
            </a:r>
            <a:r>
              <a:rPr lang="en-US" b="1" dirty="0"/>
              <a:t>: </a:t>
            </a:r>
            <a:r>
              <a:rPr lang="ru-RU" b="1" dirty="0"/>
              <a:t>популяризация методологии статического анализа кода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Название доклада </a:t>
            </a:r>
            <a:r>
              <a:rPr lang="ru-RU" dirty="0"/>
              <a:t>–</a:t>
            </a:r>
            <a:r>
              <a:rPr lang="ru-RU" dirty="0" smtClean="0"/>
              <a:t> это гипербола</a:t>
            </a:r>
          </a:p>
          <a:p>
            <a:r>
              <a:rPr lang="ru-RU" dirty="0" smtClean="0"/>
              <a:t>Программисты </a:t>
            </a:r>
            <a:r>
              <a:rPr lang="ru-RU" dirty="0"/>
              <a:t>и </a:t>
            </a:r>
            <a:r>
              <a:rPr lang="ru-RU" dirty="0" err="1" smtClean="0"/>
              <a:t>тестировщики</a:t>
            </a:r>
            <a:r>
              <a:rPr lang="ru-RU" dirty="0" smtClean="0"/>
              <a:t> могут находить описанные ошибки, но это неоправданно </a:t>
            </a:r>
            <a:r>
              <a:rPr lang="ru-RU" b="1" dirty="0" smtClean="0"/>
              <a:t>долго, трудно, дорого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00" y="4001294"/>
            <a:ext cx="3359600" cy="195864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85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тестах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88324" y="3263697"/>
            <a:ext cx="62196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.NET Compiler Platform ("Roslyn"), C#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8324" y="4084778"/>
            <a:ext cx="62196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V3004 The 'then' statement is equivalent to the 'else' statement. </a:t>
            </a:r>
            <a:r>
              <a:rPr lang="en-US" sz="2200" dirty="0" err="1" smtClean="0"/>
              <a:t>GetSemanticInfoTests.cs</a:t>
            </a:r>
            <a:r>
              <a:rPr lang="en-US" sz="2200" dirty="0" smtClean="0"/>
              <a:t> 2269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45328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n-NO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nn-NO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nn-NO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nn-NO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i = 0; i &lt; 20; i++)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% 2 == 0)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thread</a:t>
            </a:r>
            <a:r>
              <a:rPr lang="en-US" sz="2400" b="1" dirty="0" smtClean="0">
                <a:solidFill>
                  <a:srgbClr val="0070C0"/>
                </a:solidFill>
                <a:latin typeface="Consolas" panose="020B0609020204030204" pitchFamily="49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.Start();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thread</a:t>
            </a:r>
            <a:r>
              <a:rPr lang="en-US" sz="2400" b="1" dirty="0" smtClean="0">
                <a:solidFill>
                  <a:srgbClr val="0070C0"/>
                </a:solidFill>
                <a:latin typeface="Consolas" panose="020B0609020204030204" pitchFamily="49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.Start();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else</a:t>
            </a:r>
            <a:endParaRPr lang="en-US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thread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.Start();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thread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.Start();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Ошибки в тестах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Тесты для тестов?</a:t>
            </a:r>
          </a:p>
          <a:p>
            <a:r>
              <a:rPr lang="ru-RU" dirty="0" smtClean="0"/>
              <a:t>Тесты для тестов </a:t>
            </a:r>
            <a:r>
              <a:rPr lang="ru-RU" dirty="0" err="1" smtClean="0"/>
              <a:t>тестов</a:t>
            </a:r>
            <a:r>
              <a:rPr lang="ru-RU" dirty="0" smtClean="0"/>
              <a:t>? </a:t>
            </a:r>
            <a:r>
              <a:rPr lang="en-US" dirty="0" smtClean="0"/>
              <a:t>:)</a:t>
            </a:r>
          </a:p>
          <a:p>
            <a:r>
              <a:rPr lang="ru-RU" dirty="0" smtClean="0"/>
              <a:t>Никто не тестирует тесты</a:t>
            </a:r>
            <a:r>
              <a:rPr lang="en-US" dirty="0" smtClean="0"/>
              <a:t>!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Многие тесты ничего на самом деле не проверяют</a:t>
            </a:r>
            <a:endParaRPr lang="en-US" dirty="0" smtClean="0"/>
          </a:p>
          <a:p>
            <a:r>
              <a:rPr lang="ru-RU" dirty="0" smtClean="0"/>
              <a:t>Здесь статический анализ отлично дополняет юнит-тесты</a:t>
            </a:r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44" y="365125"/>
            <a:ext cx="1860630" cy="30004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Неправильное ограничение по количеству итераций или времени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88060" y="1172758"/>
            <a:ext cx="38991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J</a:t>
            </a:r>
            <a:r>
              <a:rPr lang="en-US" sz="3000" dirty="0" smtClean="0">
                <a:solidFill>
                  <a:srgbClr val="7030A0"/>
                </a:solidFill>
              </a:rPr>
              <a:t>enkins</a:t>
            </a:r>
            <a:r>
              <a:rPr lang="en-US" sz="3000" dirty="0">
                <a:solidFill>
                  <a:srgbClr val="7030A0"/>
                </a:solidFill>
              </a:rPr>
              <a:t>, </a:t>
            </a:r>
            <a:r>
              <a:rPr lang="en-US" sz="3000" dirty="0" smtClean="0">
                <a:solidFill>
                  <a:srgbClr val="7030A0"/>
                </a:solidFill>
              </a:rPr>
              <a:t>Java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4746" y="5891111"/>
            <a:ext cx="10609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PVS-Studio: </a:t>
            </a:r>
            <a:r>
              <a:rPr lang="ru-RU" sz="2200" dirty="0" smtClean="0"/>
              <a:t>V6007 </a:t>
            </a:r>
            <a:r>
              <a:rPr lang="ru-RU" sz="2200" dirty="0" err="1"/>
              <a:t>Expression</a:t>
            </a:r>
            <a:r>
              <a:rPr lang="ru-RU" sz="2200" dirty="0"/>
              <a:t> '</a:t>
            </a:r>
            <a:r>
              <a:rPr lang="ru-RU" sz="2200" dirty="0" err="1"/>
              <a:t>cnt</a:t>
            </a:r>
            <a:r>
              <a:rPr lang="ru-RU" sz="2200" dirty="0"/>
              <a:t> &lt; 5' </a:t>
            </a:r>
            <a:r>
              <a:rPr lang="ru-RU" sz="2200" dirty="0" err="1"/>
              <a:t>is</a:t>
            </a:r>
            <a:r>
              <a:rPr lang="ru-RU" sz="2200" dirty="0"/>
              <a:t> </a:t>
            </a:r>
            <a:r>
              <a:rPr lang="ru-RU" sz="2200" dirty="0" err="1"/>
              <a:t>always</a:t>
            </a:r>
            <a:r>
              <a:rPr lang="ru-RU" sz="2200" dirty="0"/>
              <a:t> </a:t>
            </a:r>
            <a:r>
              <a:rPr lang="ru-RU" sz="2200" dirty="0" err="1"/>
              <a:t>true</a:t>
            </a:r>
            <a:r>
              <a:rPr lang="ru-RU" sz="2200" dirty="0"/>
              <a:t>. AbstractProject.java 557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5275" y="2136339"/>
            <a:ext cx="12036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public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final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R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getSomeBuildWithWorkspace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cnt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=0;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(R b =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getLastBuild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(); 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cnt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&lt;5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&amp;&amp; b!=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null; b=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b.getPreviousBuild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())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  <a:endParaRPr lang="en-US" sz="24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FilePath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ws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b.getWorkspace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ws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!=null)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b;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}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null;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Неправильное ограничение по количеству итераций или времени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92860" y="1164648"/>
            <a:ext cx="33010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FreeBSD Kernel, </a:t>
            </a:r>
            <a:r>
              <a:rPr lang="en-US" sz="3000" dirty="0" smtClean="0">
                <a:solidFill>
                  <a:srgbClr val="7030A0"/>
                </a:solidFill>
              </a:rPr>
              <a:t>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6088559"/>
            <a:ext cx="1104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</a:t>
            </a:r>
            <a:r>
              <a:rPr lang="en-US" sz="2200" dirty="0"/>
              <a:t>: V621 Consider inspecting the 'for' operator. It's possible that the loop will be executed incorrectly or won't be executed at all. </a:t>
            </a:r>
            <a:r>
              <a:rPr lang="en-US" sz="2200" dirty="0" err="1"/>
              <a:t>if_ae.c</a:t>
            </a:r>
            <a:r>
              <a:rPr lang="en-US" sz="2200" dirty="0"/>
              <a:t> 1663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8200" y="1877660"/>
            <a:ext cx="11049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08080"/>
                </a:solidFill>
                <a:latin typeface="Consolas" panose="020B0609020204030204" pitchFamily="49" charset="0"/>
              </a:rPr>
              <a:t>#define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6F008A"/>
                </a:solidFill>
                <a:latin typeface="Consolas" panose="020B0609020204030204" pitchFamily="49" charset="0"/>
              </a:rPr>
              <a:t>AE_IDLE_TIMEOUT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100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en-US" sz="2400" dirty="0" err="1" smtClean="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....</a:t>
            </a:r>
          </a:p>
          <a:p>
            <a:r>
              <a:rPr lang="ru-RU" sz="2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/*</a:t>
            </a:r>
            <a:r>
              <a:rPr lang="en-US" sz="2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 Wait for IDLE state. </a:t>
            </a:r>
            <a:r>
              <a:rPr lang="ru-RU" sz="2400" dirty="0" smtClean="0">
                <a:solidFill>
                  <a:srgbClr val="008000"/>
                </a:solidFill>
                <a:latin typeface="Consolas" panose="020B0609020204030204" pitchFamily="49" charset="0"/>
              </a:rPr>
              <a:t>*/</a:t>
            </a:r>
            <a:endParaRPr lang="ru-RU" sz="2400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for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0;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&lt; </a:t>
            </a:r>
            <a:r>
              <a:rPr lang="en-US" sz="2400" dirty="0" smtClean="0">
                <a:solidFill>
                  <a:srgbClr val="6F008A"/>
                </a:solidFill>
                <a:latin typeface="Consolas" panose="020B0609020204030204" pitchFamily="49" charset="0"/>
              </a:rPr>
              <a:t>AE_IDLE_TIMEOUT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2400" b="1" dirty="0" err="1" smtClean="0">
                <a:solidFill>
                  <a:srgbClr val="FF0000"/>
                </a:solidFill>
                <a:latin typeface="Consolas" panose="020B0609020204030204" pitchFamily="49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Consolas" panose="020B0609020204030204" pitchFamily="49" charset="0"/>
              </a:rPr>
              <a:t>--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= AE_READ_4(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sc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, AE_IDLE_REG);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((</a:t>
            </a:r>
            <a:r>
              <a:rPr lang="en-US" sz="2400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val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&amp; (AE_IDLE_RXMAC | AE_IDLE_DMAWRITE)) == 0)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break</a:t>
            </a:r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DELAY(100);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ru-RU" sz="2400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9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Неправильное ограничение по количеству итераций или времени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ru-RU" dirty="0" smtClean="0"/>
              <a:t>Незаметно, ведь вроде как работает....</a:t>
            </a:r>
          </a:p>
          <a:p>
            <a:r>
              <a:rPr lang="ru-RU" dirty="0"/>
              <a:t>Сложно тестировать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80" y="4532315"/>
            <a:ext cx="7178040" cy="23256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6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Хождение по тонкому льду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92860" y="1164648"/>
            <a:ext cx="33010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</a:rPr>
              <a:t>Umbraco, </a:t>
            </a:r>
            <a:r>
              <a:rPr lang="en-US" sz="3000" dirty="0" smtClean="0">
                <a:solidFill>
                  <a:srgbClr val="7030A0"/>
                </a:solidFill>
              </a:rPr>
              <a:t>C#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5657239"/>
            <a:ext cx="1104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</a:t>
            </a:r>
            <a:r>
              <a:rPr lang="en-US" sz="2200" dirty="0"/>
              <a:t>: V3095 The 'dataset' object was used before it was verified against null. Check lines: 48, 49. </a:t>
            </a:r>
            <a:r>
              <a:rPr lang="en-US" sz="2200" dirty="0" err="1"/>
              <a:t>ImageCropperBaseExtensions.cs</a:t>
            </a:r>
            <a:r>
              <a:rPr lang="en-US" sz="2200" dirty="0"/>
              <a:t> 48</a:t>
            </a:r>
            <a:endParaRPr lang="ru-RU" sz="2200" dirty="0"/>
          </a:p>
        </p:txBody>
      </p:sp>
      <p:sp>
        <p:nvSpPr>
          <p:cNvPr id="3" name="Rectangle 2"/>
          <p:cNvSpPr/>
          <p:nvPr/>
        </p:nvSpPr>
        <p:spPr>
          <a:xfrm>
            <a:off x="838200" y="2274838"/>
            <a:ext cx="107557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internal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static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ImageCropData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GetCrop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(....)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var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imageCropDatas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dataset.ToArray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()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dataset == null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|| 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imageCropDatas.Any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() ==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false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null;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ru-RU" sz="24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Хождение по тонкому льду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92860" y="1164648"/>
            <a:ext cx="33010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7030A0"/>
                </a:solidFill>
              </a:rPr>
              <a:t>EFL, 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5259646"/>
            <a:ext cx="1104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PVS-Studio</a:t>
            </a:r>
            <a:r>
              <a:rPr lang="en-US" sz="2200" dirty="0"/>
              <a:t>: </a:t>
            </a:r>
            <a:r>
              <a:rPr lang="en-US" sz="2400" dirty="0"/>
              <a:t>V522 There might be dereferencing of a potential null pointer 'array'. </a:t>
            </a:r>
            <a:r>
              <a:rPr lang="en-US" sz="2400" dirty="0" err="1"/>
              <a:t>edje_cc_handlers.c</a:t>
            </a:r>
            <a:r>
              <a:rPr lang="en-US" sz="2400" dirty="0"/>
              <a:t> 14249</a:t>
            </a:r>
            <a:endParaRPr lang="ru-RU" sz="2200" dirty="0"/>
          </a:p>
        </p:txBody>
      </p:sp>
      <p:sp>
        <p:nvSpPr>
          <p:cNvPr id="6" name="Rectangle 5"/>
          <p:cNvSpPr/>
          <p:nvPr/>
        </p:nvSpPr>
        <p:spPr>
          <a:xfrm>
            <a:off x="838200" y="2136339"/>
            <a:ext cx="10515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filter-&gt;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data_count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++;</a:t>
            </a:r>
          </a:p>
          <a:p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array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realloc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(filter-&gt;data,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400" dirty="0" err="1">
                <a:solidFill>
                  <a:srgbClr val="0000FF"/>
                </a:solidFill>
                <a:latin typeface="Consolas" panose="020B0609020204030204" pitchFamily="49" charset="0"/>
              </a:rPr>
              <a:t>sizeof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Edje_Part_Description_Spec_Filter_Data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 *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  filter-&gt;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</a:rPr>
              <a:t>data_count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array[filter-&gt;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data_count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 - 1]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.name = name;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array[filter-&gt;</a:t>
            </a:r>
            <a:r>
              <a:rPr lang="en-US" sz="24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data_count</a:t>
            </a:r>
            <a:r>
              <a:rPr lang="en-US" sz="2400" b="1" dirty="0">
                <a:solidFill>
                  <a:srgbClr val="FF0000"/>
                </a:solidFill>
                <a:latin typeface="Consolas" panose="020B0609020204030204" pitchFamily="49" charset="0"/>
              </a:rPr>
              <a:t> - 1]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.value = value;</a:t>
            </a: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filter-&gt;data = </a:t>
            </a:r>
            <a:r>
              <a:rPr lang="en-US" sz="2400" dirty="0">
                <a:solidFill>
                  <a:srgbClr val="0000FF"/>
                </a:solidFill>
                <a:latin typeface="Consolas" panose="020B0609020204030204" pitchFamily="49" charset="0"/>
              </a:rPr>
              <a:t>array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Хождение по тонкому льду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49705" y="1554360"/>
            <a:ext cx="4295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Oracle MySQL 5.1.x</a:t>
            </a:r>
            <a:r>
              <a:rPr lang="en-US" sz="3000" dirty="0" smtClean="0">
                <a:solidFill>
                  <a:srgbClr val="7030A0"/>
                </a:solidFill>
              </a:rPr>
              <a:t>, C</a:t>
            </a:r>
            <a:endParaRPr lang="ru-RU" sz="30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5259646"/>
            <a:ext cx="11049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CVE-2012-2122</a:t>
            </a:r>
            <a:r>
              <a:rPr lang="ru-RU" sz="2200" dirty="0"/>
              <a:t> (Не мы нашли, но могли </a:t>
            </a:r>
            <a:r>
              <a:rPr lang="ru-RU" sz="2200" dirty="0" smtClean="0"/>
              <a:t>бы)</a:t>
            </a:r>
            <a:endParaRPr lang="en-US" sz="2200" dirty="0"/>
          </a:p>
          <a:p>
            <a:r>
              <a:rPr lang="en-US" sz="2200" dirty="0" smtClean="0"/>
              <a:t>PVS-Studio</a:t>
            </a:r>
            <a:r>
              <a:rPr lang="en-US" sz="2200" dirty="0"/>
              <a:t>: V642 Saving the '</a:t>
            </a:r>
            <a:r>
              <a:rPr lang="en-US" sz="2200" dirty="0" err="1"/>
              <a:t>memcmp</a:t>
            </a:r>
            <a:r>
              <a:rPr lang="en-US" sz="2200" dirty="0"/>
              <a:t>' function result inside the 'char' type variable is inappropriate. The significant bits could be lost breaking the program's logic. </a:t>
            </a:r>
            <a:r>
              <a:rPr lang="en-US" sz="2200" dirty="0" err="1" smtClean="0"/>
              <a:t>password.c</a:t>
            </a:r>
            <a:endParaRPr lang="ru-RU" sz="2200" dirty="0"/>
          </a:p>
        </p:txBody>
      </p:sp>
      <p:sp>
        <p:nvSpPr>
          <p:cNvPr id="7" name="Rectangle 6"/>
          <p:cNvSpPr/>
          <p:nvPr/>
        </p:nvSpPr>
        <p:spPr>
          <a:xfrm>
            <a:off x="301925" y="1846748"/>
            <a:ext cx="1152489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 err="1">
                <a:solidFill>
                  <a:srgbClr val="0000FF"/>
                </a:solidFill>
                <a:latin typeface="Consolas" panose="020B0609020204030204" pitchFamily="49" charset="0"/>
              </a:rPr>
              <a:t>typedef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my_bool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endParaRPr lang="ru-RU" sz="23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23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my_bool</a:t>
            </a:r>
            <a:endParaRPr lang="en-US" sz="2300" b="1" dirty="0">
              <a:solidFill>
                <a:srgbClr val="FF0000"/>
              </a:solidFill>
              <a:latin typeface="Consolas" panose="020B0609020204030204" pitchFamily="49" charset="0"/>
            </a:endParaRPr>
          </a:p>
          <a:p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check_scramble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3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*</a:t>
            </a:r>
            <a:r>
              <a:rPr lang="en-US" sz="2300" dirty="0" err="1">
                <a:solidFill>
                  <a:srgbClr val="000000"/>
                </a:solidFill>
                <a:latin typeface="Consolas" panose="020B0609020204030204" pitchFamily="49" charset="0"/>
              </a:rPr>
              <a:t>scramble_arg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char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*message,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             </a:t>
            </a:r>
            <a:r>
              <a:rPr lang="en-US" sz="2300" dirty="0" err="1">
                <a:solidFill>
                  <a:srgbClr val="0000FF"/>
                </a:solidFill>
                <a:latin typeface="Consolas" panose="020B0609020204030204" pitchFamily="49" charset="0"/>
              </a:rPr>
              <a:t>const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uint8 *hash_stage2)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  ....</a:t>
            </a:r>
          </a:p>
          <a:p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300" dirty="0">
                <a:solidFill>
                  <a:srgbClr val="0000FF"/>
                </a:solidFill>
                <a:latin typeface="Consolas" panose="020B0609020204030204" pitchFamily="49" charset="0"/>
              </a:rPr>
              <a:t>return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onsolas" panose="020B0609020204030204" pitchFamily="49" charset="0"/>
              </a:rPr>
              <a:t>memcmp</a:t>
            </a:r>
            <a:r>
              <a:rPr lang="en-US" sz="2300" dirty="0">
                <a:solidFill>
                  <a:srgbClr val="000000"/>
                </a:solidFill>
                <a:latin typeface="Consolas" panose="020B0609020204030204" pitchFamily="49" charset="0"/>
              </a:rPr>
              <a:t>(hash_stage2, hash_stage2_reassured, SHA1_HASH_SIZE);</a:t>
            </a:r>
          </a:p>
          <a:p>
            <a:r>
              <a:rPr lang="ru-RU" sz="230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3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Хождение по тонкому льду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Ошибки проявляют себя очень редко</a:t>
            </a:r>
          </a:p>
          <a:p>
            <a:r>
              <a:rPr lang="ru-RU" dirty="0" smtClean="0"/>
              <a:t>Сложно сделать тест. </a:t>
            </a:r>
            <a:r>
              <a:rPr lang="ru-RU" dirty="0"/>
              <a:t>Н</a:t>
            </a:r>
            <a:r>
              <a:rPr lang="ru-RU" dirty="0" smtClean="0"/>
              <a:t>апример, эмулировать, что память кончилась</a:t>
            </a:r>
          </a:p>
          <a:p>
            <a:r>
              <a:rPr lang="ru-RU" dirty="0" smtClean="0"/>
              <a:t>Ручное тестирование </a:t>
            </a:r>
            <a:r>
              <a:rPr lang="ru-RU" dirty="0"/>
              <a:t>– </a:t>
            </a:r>
            <a:r>
              <a:rPr lang="ru-RU" dirty="0" smtClean="0"/>
              <a:t>вообще не вариант (попробуй дождись сильную фрагментацию памяти и невозможность выделить массив)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P.S. </a:t>
            </a:r>
            <a:r>
              <a:rPr lang="ru-RU" dirty="0" smtClean="0"/>
              <a:t>Рекомендую </a:t>
            </a:r>
            <a:r>
              <a:rPr lang="ru-RU" dirty="0"/>
              <a:t>заметку «Почему важно проверять, что вернула функция </a:t>
            </a:r>
            <a:r>
              <a:rPr lang="ru-RU" dirty="0" err="1" smtClean="0"/>
              <a:t>malloc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https://www.viva64.com/ru/b/0558/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7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Промежуточные итоги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Статический анализ не лучше и не хуже, чем другие методы поиска и устранения ошибок</a:t>
            </a:r>
          </a:p>
          <a:p>
            <a:r>
              <a:rPr lang="ru-RU" dirty="0" smtClean="0"/>
              <a:t>Это неотъемлемая часть цикла разработки качественного ПО</a:t>
            </a:r>
          </a:p>
          <a:p>
            <a:r>
              <a:rPr lang="ru-RU" dirty="0" smtClean="0"/>
              <a:t>Разные методики дополняют друг друга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99" y="3728720"/>
            <a:ext cx="2855247" cy="31292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3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 кода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47" y="1458000"/>
            <a:ext cx="7764706" cy="540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02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Регулярный анализ</a:t>
            </a:r>
          </a:p>
          <a:p>
            <a:r>
              <a:rPr lang="ru-RU" dirty="0" smtClean="0"/>
              <a:t>Аналогия</a:t>
            </a:r>
            <a:r>
              <a:rPr lang="en-US" dirty="0" smtClean="0"/>
              <a:t>: </a:t>
            </a:r>
            <a:r>
              <a:rPr lang="ru-RU" dirty="0" smtClean="0"/>
              <a:t>предупреждения компилятора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07" y="3210560"/>
            <a:ext cx="3110786" cy="33223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i="1" dirty="0"/>
              <a:t>Одно кольцо </a:t>
            </a:r>
            <a:r>
              <a:rPr lang="ru-RU" i="1" dirty="0" smtClean="0"/>
              <a:t>соберёт их ...»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en-US" dirty="0" err="1" smtClean="0"/>
              <a:t>SonarQube</a:t>
            </a:r>
            <a:r>
              <a:rPr lang="ru-RU" dirty="0" smtClean="0"/>
              <a:t>, и зачем он нужен</a:t>
            </a:r>
          </a:p>
          <a:p>
            <a:r>
              <a:rPr lang="en-US" dirty="0" smtClean="0"/>
              <a:t>PVS-Studio </a:t>
            </a:r>
            <a:r>
              <a:rPr lang="ru-RU" dirty="0" smtClean="0"/>
              <a:t>как плагин для </a:t>
            </a:r>
            <a:r>
              <a:rPr lang="en-US" dirty="0" err="1"/>
              <a:t>SonarQube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4" name="Picture 6" descr="http://www.viva64.com/media/images/content/b/0452_SonarQube_Article_ru/image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11" y="3176337"/>
            <a:ext cx="5969026" cy="34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viva64.com/media/images/content/b/0452_SonarQube_Article_ru/image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1" y="3176336"/>
            <a:ext cx="5969027" cy="34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8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100500 предупреждений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Разметка имеющихся предупреждений как неактуальных для начала</a:t>
            </a:r>
          </a:p>
          <a:p>
            <a:r>
              <a:rPr lang="ru-RU" dirty="0"/>
              <a:t>Правим ошибки в новом или изменённом коде</a:t>
            </a:r>
          </a:p>
          <a:p>
            <a:r>
              <a:rPr lang="ru-RU" dirty="0"/>
              <a:t>Потихоньку устраняем технический долг</a:t>
            </a:r>
          </a:p>
          <a:p>
            <a:r>
              <a:rPr lang="ru-RU" dirty="0" smtClean="0"/>
              <a:t>Обязательно </a:t>
            </a:r>
            <a:r>
              <a:rPr lang="ru-RU" dirty="0"/>
              <a:t>ночные прогоны и рассылка уведомлений</a:t>
            </a:r>
          </a:p>
          <a:p>
            <a:r>
              <a:rPr lang="ru-RU" dirty="0"/>
              <a:t>Если очень большой проект -</a:t>
            </a:r>
            <a:r>
              <a:rPr lang="en-US" dirty="0"/>
              <a:t> </a:t>
            </a:r>
            <a:r>
              <a:rPr lang="ru-RU" dirty="0"/>
              <a:t>инкрементальный анализ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00959"/>
            <a:ext cx="10642600" cy="3576003"/>
          </a:xfrm>
        </p:spPr>
        <p:txBody>
          <a:bodyPr/>
          <a:lstStyle/>
          <a:p>
            <a:r>
              <a:rPr lang="ru-RU" dirty="0"/>
              <a:t>PVS-</a:t>
            </a:r>
            <a:r>
              <a:rPr lang="ru-RU" dirty="0" err="1"/>
              <a:t>Studio</a:t>
            </a:r>
            <a:r>
              <a:rPr lang="ru-RU" dirty="0"/>
              <a:t> </a:t>
            </a:r>
            <a:r>
              <a:rPr lang="ru-RU" dirty="0"/>
              <a:t>– </a:t>
            </a:r>
            <a:r>
              <a:rPr lang="ru-RU" dirty="0"/>
              <a:t>это инструмент для выявления ошибок и потенциальных </a:t>
            </a:r>
            <a:r>
              <a:rPr lang="ru-RU" dirty="0" smtClean="0"/>
              <a:t>уязвимостей</a:t>
            </a:r>
            <a:endParaRPr lang="en-US" dirty="0" smtClean="0"/>
          </a:p>
          <a:p>
            <a:r>
              <a:rPr lang="ru-RU" dirty="0" smtClean="0"/>
              <a:t>С</a:t>
            </a:r>
            <a:r>
              <a:rPr lang="ru-RU" dirty="0"/>
              <a:t>, C</a:t>
            </a:r>
            <a:r>
              <a:rPr lang="ru-RU" dirty="0" smtClean="0"/>
              <a:t>++</a:t>
            </a:r>
            <a:r>
              <a:rPr lang="en-US" dirty="0"/>
              <a:t>,</a:t>
            </a:r>
            <a:r>
              <a:rPr lang="ru-RU" dirty="0" smtClean="0"/>
              <a:t> </a:t>
            </a:r>
            <a:r>
              <a:rPr lang="ru-RU" dirty="0"/>
              <a:t>C</a:t>
            </a:r>
            <a:r>
              <a:rPr lang="ru-RU" dirty="0" smtClean="0"/>
              <a:t>#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en-US" dirty="0" smtClean="0"/>
              <a:t>Java</a:t>
            </a:r>
            <a:endParaRPr lang="ru-RU" dirty="0" smtClean="0"/>
          </a:p>
          <a:p>
            <a:r>
              <a:rPr lang="ru-RU" dirty="0" err="1" smtClean="0"/>
              <a:t>Windows</a:t>
            </a:r>
            <a:r>
              <a:rPr lang="ru-RU" dirty="0"/>
              <a:t>, </a:t>
            </a:r>
            <a:r>
              <a:rPr lang="ru-RU" dirty="0" err="1"/>
              <a:t>Linux</a:t>
            </a:r>
            <a:r>
              <a:rPr lang="ru-RU" dirty="0"/>
              <a:t> и </a:t>
            </a:r>
            <a:r>
              <a:rPr lang="ru-RU" dirty="0" err="1" smtClean="0"/>
              <a:t>macOS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Смежные умные слова</a:t>
            </a:r>
            <a:r>
              <a:rPr lang="en-US" dirty="0" smtClean="0"/>
              <a:t>: SAST, CWE, SEI CERT, MISRA, </a:t>
            </a:r>
            <a:r>
              <a:rPr lang="en-US" dirty="0" err="1" smtClean="0"/>
              <a:t>DevSecOps</a:t>
            </a:r>
            <a:r>
              <a:rPr lang="en-US" dirty="0" smtClean="0"/>
              <a:t>, </a:t>
            </a:r>
            <a:r>
              <a:rPr lang="en-US" dirty="0" err="1" smtClean="0"/>
              <a:t>SonarQube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en-US" dirty="0" err="1" smtClean="0"/>
              <a:t>IncrediBuild</a:t>
            </a:r>
            <a:r>
              <a:rPr lang="en-US" dirty="0" smtClean="0"/>
              <a:t>, CI.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22" y="270451"/>
            <a:ext cx="3327555" cy="20399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9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быстро попробовать </a:t>
            </a:r>
            <a:r>
              <a:rPr lang="en-US" dirty="0" smtClean="0"/>
              <a:t>PVS-Studio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Скачать </a:t>
            </a:r>
            <a:r>
              <a:rPr lang="en-US" dirty="0" smtClean="0"/>
              <a:t>PVS-Studio: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https://www.viva64.com/ru/pvs-studio-download/</a:t>
            </a:r>
            <a:endParaRPr lang="ru-RU" dirty="0"/>
          </a:p>
          <a:p>
            <a:r>
              <a:rPr lang="ru-RU" dirty="0"/>
              <a:t>Быстрый старт (мониторинг компиляции)</a:t>
            </a:r>
            <a:endParaRPr lang="en-US" dirty="0"/>
          </a:p>
          <a:p>
            <a:pPr lvl="1"/>
            <a:r>
              <a:rPr lang="en-US" dirty="0"/>
              <a:t>Windows</a:t>
            </a:r>
            <a:r>
              <a:rPr lang="ru-RU" dirty="0"/>
              <a:t> утилита</a:t>
            </a:r>
            <a:r>
              <a:rPr lang="en-US" dirty="0"/>
              <a:t>: 	</a:t>
            </a:r>
            <a:r>
              <a:rPr lang="ru-RU" dirty="0"/>
              <a:t> </a:t>
            </a:r>
            <a:r>
              <a:rPr lang="en-US" dirty="0"/>
              <a:t>	</a:t>
            </a:r>
            <a:r>
              <a:rPr lang="en-US" dirty="0" err="1"/>
              <a:t>CLMonitoring</a:t>
            </a:r>
            <a:endParaRPr lang="ru-RU" dirty="0"/>
          </a:p>
          <a:p>
            <a:pPr lvl="1"/>
            <a:r>
              <a:rPr lang="en-US" dirty="0"/>
              <a:t>Linux/</a:t>
            </a:r>
            <a:r>
              <a:rPr lang="en-US" dirty="0" err="1"/>
              <a:t>macOS</a:t>
            </a:r>
            <a:r>
              <a:rPr lang="ru-RU" dirty="0"/>
              <a:t> утилита</a:t>
            </a:r>
            <a:r>
              <a:rPr lang="en-US" dirty="0"/>
              <a:t>:		</a:t>
            </a:r>
            <a:r>
              <a:rPr lang="en-US" dirty="0" err="1" smtClean="0"/>
              <a:t>pvs</a:t>
            </a:r>
            <a:r>
              <a:rPr lang="en-US" dirty="0" smtClean="0"/>
              <a:t>-studio-analyzer</a:t>
            </a:r>
            <a:endParaRPr lang="ru-RU" dirty="0" smtClean="0"/>
          </a:p>
          <a:p>
            <a:pPr lvl="1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5061" y="2409675"/>
            <a:ext cx="6121879" cy="1325563"/>
          </a:xfrm>
        </p:spPr>
        <p:txBody>
          <a:bodyPr/>
          <a:lstStyle/>
          <a:p>
            <a:pPr algn="ctr"/>
            <a:r>
              <a:rPr lang="ru-RU" dirty="0" smtClean="0"/>
              <a:t>Ответы на вопросы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7834" y="4770407"/>
            <a:ext cx="5364191" cy="1682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E-Mail:	</a:t>
            </a:r>
            <a:r>
              <a:rPr lang="en-US" dirty="0" smtClean="0">
                <a:hlinkClick r:id="rId2"/>
              </a:rPr>
              <a:t>karpov@viva64.com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Twitter:	</a:t>
            </a:r>
            <a:r>
              <a:rPr lang="en-US" dirty="0" smtClean="0">
                <a:hlinkClick r:id="rId3"/>
              </a:rPr>
              <a:t>@</a:t>
            </a:r>
            <a:r>
              <a:rPr lang="en-US" dirty="0" err="1" smtClean="0">
                <a:hlinkClick r:id="rId3"/>
              </a:rPr>
              <a:t>Code_Analysis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Instagram:	</a:t>
            </a:r>
            <a:r>
              <a:rPr lang="en-US" dirty="0" smtClean="0">
                <a:hlinkClick r:id="rId4"/>
              </a:rPr>
              <a:t>@</a:t>
            </a:r>
            <a:r>
              <a:rPr lang="en-US" dirty="0" err="1" smtClean="0">
                <a:hlinkClick r:id="rId4"/>
              </a:rPr>
              <a:t>pvs_studio_unicorn</a:t>
            </a:r>
            <a:endParaRPr lang="ru-RU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7" y="4298987"/>
            <a:ext cx="3327555" cy="20399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39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Обзор кода </a:t>
            </a:r>
            <a:r>
              <a:rPr lang="en-US" dirty="0" smtClean="0"/>
              <a:t>vs </a:t>
            </a:r>
            <a:r>
              <a:rPr lang="ru-RU" dirty="0" smtClean="0"/>
              <a:t>Статический анализ кода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815" y="4761780"/>
            <a:ext cx="10515600" cy="1596336"/>
          </a:xfrm>
        </p:spPr>
        <p:txBody>
          <a:bodyPr/>
          <a:lstStyle/>
          <a:p>
            <a:r>
              <a:rPr lang="ru-RU" dirty="0" smtClean="0"/>
              <a:t>Статический анализ </a:t>
            </a:r>
            <a:r>
              <a:rPr lang="ru-RU" dirty="0"/>
              <a:t>– </a:t>
            </a:r>
            <a:r>
              <a:rPr lang="ru-RU" dirty="0" smtClean="0"/>
              <a:t>обзор кода, выполняемый программой</a:t>
            </a:r>
          </a:p>
          <a:p>
            <a:r>
              <a:rPr lang="ru-RU" dirty="0" smtClean="0"/>
              <a:t>БОЛЬШОЙ список анализаторов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https://en.wikipedia.org/wiki/List_of_tools_for_static_code_analysis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99" y="1601327"/>
            <a:ext cx="2366402" cy="29792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2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статический анализ необходим?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Выявляет многие ошибки на самом раннем этапе</a:t>
            </a:r>
          </a:p>
          <a:p>
            <a:r>
              <a:rPr lang="ru-RU" b="1" dirty="0" smtClean="0"/>
              <a:t>Выявляет ошибки, которые другими методами найти очень, очень сложно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76" y="3433314"/>
            <a:ext cx="1581648" cy="32866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75" y="5115465"/>
            <a:ext cx="11895827" cy="1325563"/>
          </a:xfrm>
        </p:spPr>
        <p:txBody>
          <a:bodyPr/>
          <a:lstStyle/>
          <a:p>
            <a:r>
              <a:rPr lang="ru-RU" dirty="0" smtClean="0"/>
              <a:t>Последуем за статическими анализаторами кода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5" y="715993"/>
            <a:ext cx="3289735" cy="439947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234B5-3C27-4440-8F1D-DA213944C9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2674</Words>
  <Application>Microsoft Office PowerPoint</Application>
  <PresentationFormat>Widescreen</PresentationFormat>
  <Paragraphs>519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Consolas</vt:lpstr>
      <vt:lpstr>Тема Office</vt:lpstr>
      <vt:lpstr>Что могут статические анализаторы, чего не могут программисты и тестировщики</vt:lpstr>
      <vt:lpstr>Байки без пруфов: полёты</vt:lpstr>
      <vt:lpstr>Байки без пруфов: бухгалтерия</vt:lpstr>
      <vt:lpstr>О докладчике</vt:lpstr>
      <vt:lpstr>Цель доклада: популяризация методологии статического анализа кода</vt:lpstr>
      <vt:lpstr>Обзор кода</vt:lpstr>
      <vt:lpstr>Обзор кода vs Статический анализ кода</vt:lpstr>
      <vt:lpstr>Почему статический анализ необходим?</vt:lpstr>
      <vt:lpstr>Последуем за статическими анализаторами кода</vt:lpstr>
      <vt:lpstr>Плохое хеширование</vt:lpstr>
      <vt:lpstr>Плохое хеширование</vt:lpstr>
      <vt:lpstr>Плохое хеширование</vt:lpstr>
      <vt:lpstr>Плохое хеширование</vt:lpstr>
      <vt:lpstr>Плохое хеширование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Ошибки в обработчиках ошибок</vt:lpstr>
      <vt:lpstr>PowerPoint Presentation</vt:lpstr>
      <vt:lpstr>CWE-14: Компилятор удаляет код для затирания буфера</vt:lpstr>
      <vt:lpstr>CWE-14: Компилятор удаляет код для затирания буфера</vt:lpstr>
      <vt:lpstr>PowerPoint Presentation</vt:lpstr>
      <vt:lpstr>PowerPoint Presentation</vt:lpstr>
      <vt:lpstr>PowerPoint Presentation</vt:lpstr>
      <vt:lpstr>Злоключения буквы 'я'</vt:lpstr>
      <vt:lpstr>Злоключения буквы 'я'</vt:lpstr>
      <vt:lpstr>Никто не тестирует функции сравнения</vt:lpstr>
      <vt:lpstr>Никто не тестирует функции сравнения</vt:lpstr>
      <vt:lpstr>Никто не тестирует функции сравнения</vt:lpstr>
      <vt:lpstr>Никто не тестирует функции сравнения</vt:lpstr>
      <vt:lpstr>Никто не тестирует функции сравнения</vt:lpstr>
      <vt:lpstr>Никто не тестирует функции сравнения. Что делать?</vt:lpstr>
      <vt:lpstr>Никто не тестирует функции сравнения</vt:lpstr>
      <vt:lpstr>Бла-бла код</vt:lpstr>
      <vt:lpstr>Бла-бла код</vt:lpstr>
      <vt:lpstr>Бла-бла код</vt:lpstr>
      <vt:lpstr>Бла-бла код</vt:lpstr>
      <vt:lpstr>Бла-бла код</vt:lpstr>
      <vt:lpstr>Ошибки в тестах</vt:lpstr>
      <vt:lpstr>Ошибки в тестах</vt:lpstr>
      <vt:lpstr>Ошибки в тестах</vt:lpstr>
      <vt:lpstr>Неправильное ограничение по количеству итераций или времени</vt:lpstr>
      <vt:lpstr>Неправильное ограничение по количеству итераций или времени</vt:lpstr>
      <vt:lpstr>Неправильное ограничение по количеству итераций или времени</vt:lpstr>
      <vt:lpstr>Хождение по тонкому льду</vt:lpstr>
      <vt:lpstr>Хождение по тонкому льду</vt:lpstr>
      <vt:lpstr>Хождение по тонкому льду</vt:lpstr>
      <vt:lpstr>Хождение по тонкому льду</vt:lpstr>
      <vt:lpstr>Промежуточные итоги</vt:lpstr>
      <vt:lpstr>Важно</vt:lpstr>
      <vt:lpstr>«Одно кольцо соберёт их ...»</vt:lpstr>
      <vt:lpstr>100500 предупреждений</vt:lpstr>
      <vt:lpstr>PowerPoint Presentation</vt:lpstr>
      <vt:lpstr>Как быстро попробовать PVS-Studio</vt:lpstr>
      <vt:lpstr>Ответы на вопросы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могут статические анализаторы, чего не могут программисты и тестеры</dc:title>
  <dc:creator>Андрей Карпов</dc:creator>
  <cp:lastModifiedBy>Windows User</cp:lastModifiedBy>
  <cp:revision>79</cp:revision>
  <dcterms:created xsi:type="dcterms:W3CDTF">2018-08-22T08:29:46Z</dcterms:created>
  <dcterms:modified xsi:type="dcterms:W3CDTF">2018-10-06T07:50:43Z</dcterms:modified>
</cp:coreProperties>
</file>