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sldIdLst>
    <p:sldId id="294" r:id="rId2"/>
    <p:sldId id="313" r:id="rId3"/>
    <p:sldId id="258" r:id="rId4"/>
    <p:sldId id="343" r:id="rId5"/>
    <p:sldId id="345" r:id="rId6"/>
    <p:sldId id="379" r:id="rId7"/>
    <p:sldId id="375" r:id="rId8"/>
    <p:sldId id="377" r:id="rId9"/>
    <p:sldId id="378" r:id="rId10"/>
    <p:sldId id="380" r:id="rId11"/>
    <p:sldId id="348" r:id="rId12"/>
    <p:sldId id="420" r:id="rId13"/>
    <p:sldId id="356" r:id="rId14"/>
    <p:sldId id="351" r:id="rId15"/>
    <p:sldId id="355" r:id="rId16"/>
    <p:sldId id="374" r:id="rId17"/>
    <p:sldId id="347" r:id="rId18"/>
    <p:sldId id="354" r:id="rId19"/>
    <p:sldId id="353" r:id="rId20"/>
    <p:sldId id="367" r:id="rId21"/>
    <p:sldId id="357" r:id="rId22"/>
    <p:sldId id="358" r:id="rId23"/>
    <p:sldId id="359" r:id="rId24"/>
    <p:sldId id="368" r:id="rId25"/>
    <p:sldId id="360" r:id="rId26"/>
    <p:sldId id="361" r:id="rId27"/>
    <p:sldId id="362" r:id="rId28"/>
    <p:sldId id="363" r:id="rId29"/>
    <p:sldId id="364" r:id="rId30"/>
    <p:sldId id="365" r:id="rId31"/>
    <p:sldId id="371" r:id="rId32"/>
    <p:sldId id="372" r:id="rId33"/>
    <p:sldId id="369" r:id="rId34"/>
    <p:sldId id="366" r:id="rId35"/>
    <p:sldId id="403" r:id="rId36"/>
    <p:sldId id="402" r:id="rId37"/>
    <p:sldId id="406" r:id="rId38"/>
    <p:sldId id="408" r:id="rId39"/>
    <p:sldId id="386" r:id="rId40"/>
    <p:sldId id="388" r:id="rId41"/>
    <p:sldId id="389" r:id="rId42"/>
    <p:sldId id="387" r:id="rId43"/>
    <p:sldId id="390" r:id="rId44"/>
    <p:sldId id="395" r:id="rId45"/>
    <p:sldId id="393" r:id="rId46"/>
    <p:sldId id="394" r:id="rId47"/>
    <p:sldId id="398" r:id="rId48"/>
    <p:sldId id="396" r:id="rId49"/>
    <p:sldId id="382" r:id="rId50"/>
    <p:sldId id="383" r:id="rId51"/>
    <p:sldId id="384" r:id="rId52"/>
    <p:sldId id="385" r:id="rId53"/>
    <p:sldId id="399" r:id="rId54"/>
    <p:sldId id="410" r:id="rId55"/>
    <p:sldId id="400" r:id="rId56"/>
    <p:sldId id="401" r:id="rId57"/>
    <p:sldId id="419" r:id="rId58"/>
    <p:sldId id="412" r:id="rId59"/>
    <p:sldId id="411" r:id="rId60"/>
    <p:sldId id="423" r:id="rId61"/>
    <p:sldId id="339" r:id="rId62"/>
    <p:sldId id="414" r:id="rId63"/>
    <p:sldId id="424" r:id="rId64"/>
    <p:sldId id="413" r:id="rId65"/>
    <p:sldId id="415" r:id="rId66"/>
    <p:sldId id="425" r:id="rId67"/>
    <p:sldId id="417" r:id="rId68"/>
    <p:sldId id="416" r:id="rId69"/>
    <p:sldId id="426" r:id="rId70"/>
    <p:sldId id="418" r:id="rId71"/>
    <p:sldId id="422" r:id="rId72"/>
    <p:sldId id="421" r:id="rId73"/>
    <p:sldId id="300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BD5"/>
    <a:srgbClr val="D6363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2" autoAdjust="0"/>
    <p:restoredTop sz="91189" autoAdjust="0"/>
  </p:normalViewPr>
  <p:slideViewPr>
    <p:cSldViewPr snapToGrid="0">
      <p:cViewPr varScale="1">
        <p:scale>
          <a:sx n="82" d="100"/>
          <a:sy n="82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1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4844E-560D-4179-A331-C390C135CF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DC5B-7390-4005-969A-7408FDC19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8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E4B8D247-6050-4715-BE2A-BB5F82412682}"/>
              </a:ext>
            </a:extLst>
          </p:cNvPr>
          <p:cNvSpPr/>
          <p:nvPr/>
        </p:nvSpPr>
        <p:spPr>
          <a:xfrm>
            <a:off x="640583" y="1583505"/>
            <a:ext cx="10916417" cy="19236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C4192E5D-7AE1-4CBD-B677-A68182FDFDBF}"/>
              </a:ext>
            </a:extLst>
          </p:cNvPr>
          <p:cNvSpPr/>
          <p:nvPr/>
        </p:nvSpPr>
        <p:spPr>
          <a:xfrm>
            <a:off x="7090913" y="4883519"/>
            <a:ext cx="4262887" cy="142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15FA2A0B-AA91-4CA1-A5B0-0E1AA21CAAF8}"/>
              </a:ext>
            </a:extLst>
          </p:cNvPr>
          <p:cNvSpPr/>
          <p:nvPr/>
        </p:nvSpPr>
        <p:spPr>
          <a:xfrm>
            <a:off x="11461750" y="4883519"/>
            <a:ext cx="95250" cy="1422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15551B9-383D-47C0-8F81-46BFB49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035"/>
            <a:ext cx="10515600" cy="71398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943DB1FB-D18C-4DF8-968F-404B5F46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04895"/>
            <a:ext cx="10515600" cy="4066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6C338A15-4AEF-4E0F-8BD9-D642A63A4D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1" y="4997821"/>
            <a:ext cx="4262890" cy="83431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A387A0D3-9714-49C1-AF3C-31AEBE07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810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BBF5A4B1-9646-4B05-AE8E-2B5AC620973E}"/>
              </a:ext>
            </a:extLst>
          </p:cNvPr>
          <p:cNvGrpSpPr/>
          <p:nvPr/>
        </p:nvGrpSpPr>
        <p:grpSpPr>
          <a:xfrm>
            <a:off x="-1" y="160220"/>
            <a:ext cx="11481109" cy="6697780"/>
            <a:chOff x="-1" y="160220"/>
            <a:chExt cx="11481109" cy="66977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50B42EC-A20A-40B0-8DCD-3B4904AA4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37" r="49048"/>
            <a:stretch/>
          </p:blipFill>
          <p:spPr>
            <a:xfrm>
              <a:off x="-1" y="4151608"/>
              <a:ext cx="6212115" cy="2706392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FAED4053-2BAE-4A31-A9A5-91888EF329A6}"/>
                </a:ext>
              </a:extLst>
            </p:cNvPr>
            <p:cNvGrpSpPr/>
            <p:nvPr/>
          </p:nvGrpSpPr>
          <p:grpSpPr>
            <a:xfrm>
              <a:off x="615836" y="1277257"/>
              <a:ext cx="5596278" cy="2151743"/>
              <a:chOff x="615836" y="1277257"/>
              <a:chExt cx="5596278" cy="2151743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81C016F7-DC98-4339-A2E3-C1D1FBCE3D60}"/>
                  </a:ext>
                </a:extLst>
              </p:cNvPr>
              <p:cNvSpPr/>
              <p:nvPr/>
            </p:nvSpPr>
            <p:spPr>
              <a:xfrm>
                <a:off x="1320800" y="1277257"/>
                <a:ext cx="4891314" cy="2151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160B6C04-B12F-4272-B5F5-553C321FE412}"/>
                  </a:ext>
                </a:extLst>
              </p:cNvPr>
              <p:cNvSpPr/>
              <p:nvPr/>
            </p:nvSpPr>
            <p:spPr>
              <a:xfrm>
                <a:off x="615836" y="1277257"/>
                <a:ext cx="470014" cy="21517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76D0EE3-05E5-4EC0-A086-781C234923D4}"/>
                </a:ext>
              </a:extLst>
            </p:cNvPr>
            <p:cNvSpPr txBox="1"/>
            <p:nvPr/>
          </p:nvSpPr>
          <p:spPr>
            <a:xfrm>
              <a:off x="1154967" y="160220"/>
              <a:ext cx="4599336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60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ru-RU" sz="23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587006D-B7ED-4763-BCA1-FA071DD10499}"/>
                </a:ext>
              </a:extLst>
            </p:cNvPr>
            <p:cNvSpPr txBox="1"/>
            <p:nvPr/>
          </p:nvSpPr>
          <p:spPr>
            <a:xfrm>
              <a:off x="7428395" y="3930483"/>
              <a:ext cx="4052713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Q&amp;A</a:t>
              </a:r>
              <a:endParaRPr lang="ru-RU" sz="15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" y="3927915"/>
            <a:ext cx="5606716" cy="31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474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FD9BA-3142-4B7A-A508-8200B1148F5F}" type="datetime1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9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окладчи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3">
            <a:extLst>
              <a:ext uri="{FF2B5EF4-FFF2-40B4-BE49-F238E27FC236}">
                <a16:creationId xmlns:a16="http://schemas.microsoft.com/office/drawing/2014/main" xmlns="" id="{F6AC732A-3303-47D6-B31D-160957E5F4E3}"/>
              </a:ext>
            </a:extLst>
          </p:cNvPr>
          <p:cNvSpPr/>
          <p:nvPr/>
        </p:nvSpPr>
        <p:spPr>
          <a:xfrm flipH="1">
            <a:off x="2133600" y="0"/>
            <a:ext cx="10058400" cy="6857999"/>
          </a:xfrm>
          <a:prstGeom prst="rtTriangle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C5BED98-88B3-46A8-BEAF-942F83B6DD2C}"/>
              </a:ext>
            </a:extLst>
          </p:cNvPr>
          <p:cNvSpPr/>
          <p:nvPr/>
        </p:nvSpPr>
        <p:spPr>
          <a:xfrm>
            <a:off x="7564988" y="508000"/>
            <a:ext cx="3875540" cy="58356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5B93D5F4-5C0B-498A-BB75-CB839F1A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8" y="1307191"/>
            <a:ext cx="5944799" cy="805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D636B459-5AA7-4BFE-82B9-06D22B4A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9" y="2452204"/>
            <a:ext cx="6869982" cy="37247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C522B7F-E49E-450C-86BF-7188043ECC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64988" y="514350"/>
            <a:ext cx="3875540" cy="58293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788141E9-D59E-48B0-A992-4ACD5E1E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368" y="6255839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E82D5B9D-72CA-4736-BE5F-3FB6A70063CE}"/>
              </a:ext>
            </a:extLst>
          </p:cNvPr>
          <p:cNvSpPr/>
          <p:nvPr/>
        </p:nvSpPr>
        <p:spPr>
          <a:xfrm>
            <a:off x="559518" y="196397"/>
            <a:ext cx="2865169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8C8FD44B-F425-4573-8CD8-2AAC78D99408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BE8C58-6701-4180-B071-8761D6FB64DF}"/>
              </a:ext>
            </a:extLst>
          </p:cNvPr>
          <p:cNvSpPr txBox="1"/>
          <p:nvPr/>
        </p:nvSpPr>
        <p:spPr>
          <a:xfrm>
            <a:off x="664593" y="261527"/>
            <a:ext cx="26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59" y="5028423"/>
            <a:ext cx="3855452" cy="21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546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2E4BF05-28A8-48D7-9AF6-7154BA0F1006}"/>
              </a:ext>
            </a:extLst>
          </p:cNvPr>
          <p:cNvSpPr/>
          <p:nvPr/>
        </p:nvSpPr>
        <p:spPr>
          <a:xfrm>
            <a:off x="1171842" y="1833828"/>
            <a:ext cx="10220058" cy="84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AF6CA252-41C6-4922-A6B4-F1DA5E11606C}"/>
              </a:ext>
            </a:extLst>
          </p:cNvPr>
          <p:cNvSpPr/>
          <p:nvPr/>
        </p:nvSpPr>
        <p:spPr>
          <a:xfrm>
            <a:off x="868363" y="1833828"/>
            <a:ext cx="189179" cy="84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76D103D-5997-4676-A81E-83094A1B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299" y="1922103"/>
            <a:ext cx="9884279" cy="500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35D2AB-C278-4D87-A2F7-66FD207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8" y="-499682"/>
            <a:ext cx="3846818" cy="21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49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 и широки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3F91F2A2-2672-4870-A279-19E0F8AA382A}"/>
              </a:ext>
            </a:extLst>
          </p:cNvPr>
          <p:cNvSpPr/>
          <p:nvPr/>
        </p:nvSpPr>
        <p:spPr>
          <a:xfrm>
            <a:off x="946655" y="1701453"/>
            <a:ext cx="10220058" cy="14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EB9E2E92-93D0-4644-A8B6-DB6F94125E53}"/>
              </a:ext>
            </a:extLst>
          </p:cNvPr>
          <p:cNvSpPr/>
          <p:nvPr/>
        </p:nvSpPr>
        <p:spPr>
          <a:xfrm>
            <a:off x="643176" y="1701454"/>
            <a:ext cx="189179" cy="14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2112" y="1806981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8" y="-499682"/>
            <a:ext cx="3846818" cy="21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9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xmlns="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6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8" y="-499682"/>
            <a:ext cx="3846818" cy="21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720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 дли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1238704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1238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638299"/>
            <a:ext cx="10989184" cy="34925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1F3269BE-3EE2-46C8-B63B-EE34881837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466" y="258143"/>
            <a:ext cx="11074206" cy="10185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xmlns="" id="{B30A3970-375A-4A8A-8819-53E8EE3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8" y="-499682"/>
            <a:ext cx="3846818" cy="21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57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940279"/>
            <a:ext cx="10630617" cy="41905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xmlns="" id="{2BF68760-85A5-4C22-B84B-A9615DF8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8" y="-499682"/>
            <a:ext cx="3846818" cy="21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41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xmlns="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6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F5BDE9A-7632-48B8-AA00-6D3D23A202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8" y="1138686"/>
            <a:ext cx="11270532" cy="505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8" y="-499682"/>
            <a:ext cx="3846818" cy="21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88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9943FE6-1442-4A5D-8C00-EBBFD0470E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0504" y="165100"/>
            <a:ext cx="10989545" cy="6330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xmlns="" id="{7ADB7CF1-3576-436B-8B10-C28C17D8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8" y="-499682"/>
            <a:ext cx="3846818" cy="21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145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xmlns="" id="{DCCAFFBD-4C21-40E3-9ACA-61F59EEA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F4258A66-BA44-4318-A9D6-7129748AB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hf hdr="0" ft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iva64.com/ru/b/073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khanieva@viva64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microsoft/Microsoft.Unity.Analyzer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microsoft/Microsoft.Unity.Analyzer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microsoft/Microsoft.Unity.Analyzer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onarlint.org/visualstudio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amasutra.com/view/news/128836/InDepth_Static_Code_Analysis.php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ty-Technologies/UnityCsReference/commit/84af4f4bab18379a12ba14ee23107a6515cffe26#diff-c5a13a0a1b73ab97b1f2b87ebf303da0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abr.com/ru/company/pvs-studio/blog/353640/" TargetMode="Externa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6734"/>
            <a:ext cx="10515600" cy="713982"/>
          </a:xfrm>
        </p:spPr>
        <p:txBody>
          <a:bodyPr/>
          <a:lstStyle/>
          <a:p>
            <a:r>
              <a:rPr lang="ru-RU" dirty="0"/>
              <a:t>Статический анализ и проекты на </a:t>
            </a:r>
            <a:r>
              <a:rPr lang="ru-RU" dirty="0" err="1"/>
              <a:t>Unity</a:t>
            </a:r>
            <a:r>
              <a:rPr lang="ru-RU" dirty="0"/>
              <a:t> : зачем и как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090910" y="5347761"/>
            <a:ext cx="4262890" cy="834313"/>
          </a:xfrm>
        </p:spPr>
        <p:txBody>
          <a:bodyPr/>
          <a:lstStyle/>
          <a:p>
            <a:r>
              <a:rPr lang="ru-RU" altLang="ru-RU" dirty="0">
                <a:latin typeface="Open Sans" pitchFamily="32" charset="0"/>
              </a:rPr>
              <a:t>Виктория </a:t>
            </a:r>
            <a:r>
              <a:rPr lang="ru-RU" altLang="ru-RU" dirty="0" err="1">
                <a:latin typeface="Open Sans" pitchFamily="32" charset="0"/>
              </a:rPr>
              <a:t>Ханиева</a:t>
            </a:r>
            <a:endParaRPr lang="ru-RU" altLang="ru-RU" dirty="0">
              <a:latin typeface="Open Sans" pitchFamily="32" charset="0"/>
            </a:endParaRPr>
          </a:p>
          <a:p>
            <a:endParaRPr lang="en-GB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327726" y="5764918"/>
            <a:ext cx="2091847" cy="3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latin typeface="Open Sans" pitchFamily="32" charset="0"/>
              </a:rPr>
              <a:t>PVS-Studio, </a:t>
            </a:r>
            <a:r>
              <a:rPr lang="ru-RU" altLang="ru-RU" sz="1800" dirty="0">
                <a:latin typeface="Open Sans" pitchFamily="32" charset="0"/>
              </a:rPr>
              <a:t>Тула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2" y="4868456"/>
            <a:ext cx="4306999" cy="14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00788" y="521201"/>
            <a:ext cx="13138484" cy="4199022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 err="1"/>
              <a:t>GroupPrincipal</a:t>
            </a:r>
            <a:r>
              <a:rPr lang="fr-FR" sz="3200" dirty="0"/>
              <a:t> </a:t>
            </a:r>
            <a:r>
              <a:rPr lang="fr-FR" sz="3200" dirty="0" err="1"/>
              <a:t>groupPrincipal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fr-FR" sz="3200" dirty="0"/>
              <a:t> = new </a:t>
            </a:r>
            <a:r>
              <a:rPr lang="fr-FR" sz="3200" dirty="0" err="1"/>
              <a:t>GroupPrincipal</a:t>
            </a:r>
            <a:r>
              <a:rPr lang="ru-RU" sz="3200" dirty="0"/>
              <a:t> </a:t>
            </a:r>
            <a:r>
              <a:rPr lang="fr-FR" sz="3200" dirty="0"/>
              <a:t>(new </a:t>
            </a:r>
            <a:r>
              <a:rPr lang="fr-FR" sz="3200" dirty="0" err="1"/>
              <a:t>PrincipalContext</a:t>
            </a:r>
            <a:r>
              <a:rPr lang="fr-FR" sz="3200" dirty="0"/>
              <a:t>(</a:t>
            </a:r>
            <a:r>
              <a:rPr lang="fr-FR" sz="3200" dirty="0" err="1"/>
              <a:t>ContextType.Machine</a:t>
            </a:r>
            <a:r>
              <a:rPr lang="fr-FR" sz="3200" dirty="0"/>
              <a:t>));</a:t>
            </a:r>
          </a:p>
          <a:p>
            <a:pPr marL="0" indent="0">
              <a:buNone/>
            </a:pPr>
            <a:r>
              <a:rPr lang="fr-FR" sz="3200" dirty="0" err="1"/>
              <a:t>groupPrincipal.Save</a:t>
            </a:r>
            <a:r>
              <a:rPr lang="fr-FR" sz="3200" dirty="0"/>
              <a:t>(</a:t>
            </a:r>
            <a:r>
              <a:rPr lang="fr-FR" sz="3200" dirty="0" err="1"/>
              <a:t>null</a:t>
            </a:r>
            <a:r>
              <a:rPr lang="fr-FR" sz="3200" dirty="0"/>
              <a:t>);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10</a:t>
            </a:fld>
            <a:endParaRPr lang="en-GB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1054"/>
          <a:stretch/>
        </p:blipFill>
        <p:spPr>
          <a:xfrm>
            <a:off x="1476429" y="2494904"/>
            <a:ext cx="8709954" cy="41295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77128" y="3019926"/>
            <a:ext cx="6172197" cy="10828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8970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 b="8273"/>
          <a:stretch/>
        </p:blipFill>
        <p:spPr>
          <a:xfrm>
            <a:off x="2000034" y="1180693"/>
            <a:ext cx="8359156" cy="5537106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Стоимость исправления ошибок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81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FDD11EF-8120-7248-BA31-47E7B81A6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Какие статические анализаторы есть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C7CBF7-D253-1745-AEBE-0430A3F5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64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530021" y="2695298"/>
            <a:ext cx="10630617" cy="3854092"/>
          </a:xfrm>
        </p:spPr>
        <p:txBody>
          <a:bodyPr/>
          <a:lstStyle/>
          <a:p>
            <a:r>
              <a:rPr lang="ru-RU" sz="3600" dirty="0"/>
              <a:t>Анализ </a:t>
            </a:r>
            <a:r>
              <a:rPr lang="en-US" sz="3600" dirty="0"/>
              <a:t>on-the-fly</a:t>
            </a:r>
          </a:p>
          <a:p>
            <a:r>
              <a:rPr lang="ru-RU" sz="3600" dirty="0"/>
              <a:t>Код-</a:t>
            </a:r>
            <a:r>
              <a:rPr lang="ru-RU" sz="3600" dirty="0" err="1"/>
              <a:t>стайл</a:t>
            </a:r>
            <a:endParaRPr lang="ru-RU" sz="3600" dirty="0"/>
          </a:p>
          <a:p>
            <a:r>
              <a:rPr lang="en-US" sz="3600" dirty="0"/>
              <a:t>Quick-fixes</a:t>
            </a:r>
          </a:p>
          <a:p>
            <a:r>
              <a:rPr lang="ru-RU" sz="3600" dirty="0" err="1"/>
              <a:t>Кодогенерация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анализаторов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6" y="1178498"/>
            <a:ext cx="1889555" cy="1889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1" y="1673601"/>
            <a:ext cx="3998640" cy="8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25" y="1371259"/>
            <a:ext cx="3162938" cy="10142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анализаторов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4314" r="17429"/>
          <a:stretch/>
        </p:blipFill>
        <p:spPr>
          <a:xfrm>
            <a:off x="469232" y="974558"/>
            <a:ext cx="1528010" cy="21797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997243" y="2502792"/>
            <a:ext cx="9372599" cy="3854092"/>
          </a:xfrm>
        </p:spPr>
        <p:txBody>
          <a:bodyPr/>
          <a:lstStyle/>
          <a:p>
            <a:r>
              <a:rPr lang="en-US" sz="3200" dirty="0"/>
              <a:t>Open Source</a:t>
            </a:r>
            <a:endParaRPr lang="ru-RU" sz="3200" dirty="0"/>
          </a:p>
          <a:p>
            <a:r>
              <a:rPr lang="ru-RU" sz="3200" dirty="0"/>
              <a:t>Анализ </a:t>
            </a:r>
            <a:r>
              <a:rPr lang="en-US" sz="3200" dirty="0"/>
              <a:t>on-the-fly</a:t>
            </a:r>
            <a:endParaRPr lang="ru-RU" sz="3200" dirty="0"/>
          </a:p>
          <a:p>
            <a:r>
              <a:rPr lang="en-US" sz="3200" dirty="0"/>
              <a:t>Quick-fixes</a:t>
            </a:r>
            <a:endParaRPr lang="ru-RU" sz="3200" dirty="0"/>
          </a:p>
          <a:p>
            <a:r>
              <a:rPr lang="ru-RU" sz="3200" dirty="0"/>
              <a:t>Лежит в основе анализаторов </a:t>
            </a:r>
            <a:r>
              <a:rPr lang="en-GB" sz="3200" i="1" dirty="0" err="1"/>
              <a:t>StyleCop</a:t>
            </a:r>
            <a:r>
              <a:rPr lang="en-GB" sz="3200" dirty="0"/>
              <a:t>, </a:t>
            </a:r>
            <a:r>
              <a:rPr lang="en-GB" sz="3200" i="1" dirty="0" err="1"/>
              <a:t>Roslynator</a:t>
            </a:r>
            <a:r>
              <a:rPr lang="en-GB" sz="3200" dirty="0"/>
              <a:t>,</a:t>
            </a:r>
            <a:r>
              <a:rPr lang="ru-RU" sz="3200" dirty="0"/>
              <a:t> </a:t>
            </a:r>
            <a:r>
              <a:rPr lang="en-GB" sz="3200" i="1" dirty="0"/>
              <a:t>Sonar </a:t>
            </a:r>
            <a:r>
              <a:rPr lang="en-GB" sz="3200" i="1" dirty="0" err="1"/>
              <a:t>Analyzer</a:t>
            </a:r>
            <a:r>
              <a:rPr lang="ru-RU" sz="3200" i="1" dirty="0"/>
              <a:t> </a:t>
            </a:r>
            <a:r>
              <a:rPr lang="ru-RU" sz="3200" dirty="0"/>
              <a:t>и др.</a:t>
            </a:r>
            <a:endParaRPr lang="ru-RU" sz="3200" i="1" dirty="0"/>
          </a:p>
          <a:p>
            <a:r>
              <a:rPr lang="ru-RU" sz="3200" dirty="0"/>
              <a:t>Код-</a:t>
            </a:r>
            <a:r>
              <a:rPr lang="ru-RU" sz="3200" dirty="0" err="1"/>
              <a:t>стайл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8471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анализаторов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7" y="1180099"/>
            <a:ext cx="1645534" cy="164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586191"/>
            <a:ext cx="4654431" cy="83334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2286001" y="2648176"/>
            <a:ext cx="9067799" cy="3854092"/>
          </a:xfrm>
        </p:spPr>
        <p:txBody>
          <a:bodyPr/>
          <a:lstStyle/>
          <a:p>
            <a:r>
              <a:rPr lang="ru-RU" sz="3600" dirty="0"/>
              <a:t>Есть варианты бесплатного использования</a:t>
            </a:r>
            <a:endParaRPr lang="en-US" sz="3600" dirty="0"/>
          </a:p>
          <a:p>
            <a:r>
              <a:rPr lang="ru-RU" sz="3600" dirty="0"/>
              <a:t>Интеграция с </a:t>
            </a:r>
            <a:r>
              <a:rPr lang="en-US" sz="3600" dirty="0"/>
              <a:t>Visual Studio, </a:t>
            </a:r>
            <a:r>
              <a:rPr lang="en-US" sz="3600" dirty="0" err="1"/>
              <a:t>SonarQube</a:t>
            </a:r>
            <a:r>
              <a:rPr lang="en-US" sz="3600" dirty="0"/>
              <a:t>, Rider</a:t>
            </a:r>
          </a:p>
          <a:p>
            <a:r>
              <a:rPr lang="ru-RU" sz="3600" dirty="0"/>
              <a:t>Система подавления сообщений анализатора (</a:t>
            </a:r>
            <a:r>
              <a:rPr lang="en-US" sz="3600" dirty="0"/>
              <a:t>suppress </a:t>
            </a:r>
            <a:r>
              <a:rPr lang="ru-RU" sz="3600" dirty="0"/>
              <a:t>база)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9920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16</a:t>
            </a:fld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25" y="1176333"/>
            <a:ext cx="4881181" cy="3854450"/>
          </a:xfrm>
          <a:prstGeom prst="rect">
            <a:avLst/>
          </a:prstGeom>
        </p:spPr>
      </p:pic>
      <p:cxnSp>
        <p:nvCxnSpPr>
          <p:cNvPr id="9" name="Curved Connector 8"/>
          <p:cNvCxnSpPr>
            <a:cxnSpLocks/>
            <a:stCxn id="12" idx="1"/>
          </p:cNvCxnSpPr>
          <p:nvPr/>
        </p:nvCxnSpPr>
        <p:spPr>
          <a:xfrm rot="10800000">
            <a:off x="2973597" y="4868855"/>
            <a:ext cx="1574341" cy="887136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7937" y="5155826"/>
            <a:ext cx="661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Твой шанс принять участие в бета-тесте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0D49992-AD07-F741-91C7-FF62C4553A7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81" y="1297952"/>
            <a:ext cx="3311261" cy="331126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13C568-ADB2-AB4B-A8B2-3FC376ECFFE3}"/>
              </a:ext>
            </a:extLst>
          </p:cNvPr>
          <p:cNvSpPr txBox="1"/>
          <p:nvPr/>
        </p:nvSpPr>
        <p:spPr>
          <a:xfrm>
            <a:off x="1580009" y="4400480"/>
            <a:ext cx="112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Link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225014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анализаторов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3340" r="9599" b="24922"/>
          <a:stretch/>
        </p:blipFill>
        <p:spPr>
          <a:xfrm>
            <a:off x="474168" y="988498"/>
            <a:ext cx="5373180" cy="1297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5754" r="13322" b="16316"/>
          <a:stretch/>
        </p:blipFill>
        <p:spPr>
          <a:xfrm>
            <a:off x="5847347" y="988498"/>
            <a:ext cx="1600200" cy="145582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0"/>
          </p:nvPr>
        </p:nvSpPr>
        <p:spPr>
          <a:xfrm>
            <a:off x="1561384" y="2444319"/>
            <a:ext cx="9605330" cy="3854092"/>
          </a:xfrm>
        </p:spPr>
        <p:txBody>
          <a:bodyPr/>
          <a:lstStyle/>
          <a:p>
            <a:r>
              <a:rPr lang="en-GB" sz="4000" dirty="0"/>
              <a:t>Open Source</a:t>
            </a:r>
            <a:endParaRPr lang="en-US" sz="4000" dirty="0"/>
          </a:p>
          <a:p>
            <a:r>
              <a:rPr lang="ru-RU" sz="4000" dirty="0"/>
              <a:t>Основан на </a:t>
            </a:r>
            <a:r>
              <a:rPr lang="en-US" sz="4000" dirty="0"/>
              <a:t>Roslyn compiler</a:t>
            </a:r>
            <a:endParaRPr lang="ru-RU" sz="4000" dirty="0"/>
          </a:p>
          <a:p>
            <a:r>
              <a:rPr lang="ru-RU" sz="4000" dirty="0"/>
              <a:t>Может использоваться в </a:t>
            </a:r>
            <a:r>
              <a:rPr lang="en-US" sz="4000" dirty="0" err="1"/>
              <a:t>SonarQube</a:t>
            </a:r>
            <a:r>
              <a:rPr lang="en-US" sz="4000" dirty="0"/>
              <a:t>, </a:t>
            </a:r>
            <a:r>
              <a:rPr lang="en-US" sz="4000" dirty="0" err="1"/>
              <a:t>SonarCloud</a:t>
            </a:r>
            <a:r>
              <a:rPr lang="ru-RU" sz="4000" dirty="0"/>
              <a:t> и</a:t>
            </a:r>
            <a:r>
              <a:rPr lang="en-US" sz="4000" dirty="0"/>
              <a:t> Visual Studio</a:t>
            </a:r>
            <a:r>
              <a:rPr lang="ru-RU" sz="4000" dirty="0"/>
              <a:t> (в виде </a:t>
            </a:r>
            <a:r>
              <a:rPr lang="en-US" sz="4000" dirty="0" err="1"/>
              <a:t>SonarLint</a:t>
            </a:r>
            <a:r>
              <a:rPr lang="ru-RU" sz="4000" dirty="0"/>
              <a:t>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4496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анализаторов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" y="1024308"/>
            <a:ext cx="6229566" cy="18031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712077" y="2695298"/>
            <a:ext cx="10213223" cy="3854092"/>
          </a:xfrm>
        </p:spPr>
        <p:txBody>
          <a:bodyPr/>
          <a:lstStyle/>
          <a:p>
            <a:r>
              <a:rPr lang="ru-RU" sz="4000" dirty="0"/>
              <a:t>Возможность</a:t>
            </a:r>
            <a:r>
              <a:rPr lang="en-US" sz="4000" dirty="0"/>
              <a:t> </a:t>
            </a:r>
            <a:r>
              <a:rPr lang="ru-RU" sz="4000" dirty="0"/>
              <a:t>удобной интеграции с </a:t>
            </a:r>
            <a:r>
              <a:rPr lang="en-US" sz="4000" dirty="0"/>
              <a:t>Polaris</a:t>
            </a:r>
            <a:r>
              <a:rPr lang="ru-RU" sz="4000" dirty="0"/>
              <a:t>, </a:t>
            </a:r>
            <a:r>
              <a:rPr lang="en-US" sz="4000" dirty="0"/>
              <a:t>CI/CD</a:t>
            </a:r>
          </a:p>
          <a:p>
            <a:r>
              <a:rPr lang="ru-RU" sz="4000" dirty="0" err="1"/>
              <a:t>Фича</a:t>
            </a:r>
            <a:r>
              <a:rPr lang="ru-RU" sz="4000" dirty="0"/>
              <a:t> для поиска уязвимостей безопасности </a:t>
            </a:r>
            <a:r>
              <a:rPr lang="en-GB" sz="4000" dirty="0"/>
              <a:t>“analysis without build”</a:t>
            </a:r>
          </a:p>
        </p:txBody>
      </p:sp>
    </p:spTree>
    <p:extLst>
      <p:ext uri="{BB962C8B-B14F-4D97-AF65-F5344CB8AC3E}">
        <p14:creationId xmlns:p14="http://schemas.microsoft.com/office/powerpoint/2010/main" val="214524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анализаторов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 b="12644"/>
          <a:stretch/>
        </p:blipFill>
        <p:spPr>
          <a:xfrm>
            <a:off x="640466" y="1054166"/>
            <a:ext cx="6954556" cy="15761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279713" y="2630303"/>
            <a:ext cx="9748579" cy="3854092"/>
          </a:xfrm>
        </p:spPr>
        <p:txBody>
          <a:bodyPr/>
          <a:lstStyle/>
          <a:p>
            <a:r>
              <a:rPr lang="ru-RU" sz="3200" dirty="0"/>
              <a:t>«</a:t>
            </a:r>
            <a:r>
              <a:rPr lang="en-GB" sz="3200" dirty="0"/>
              <a:t>Swiss Army Knife</a:t>
            </a:r>
            <a:r>
              <a:rPr lang="ru-RU" sz="3200" dirty="0"/>
              <a:t>»</a:t>
            </a:r>
          </a:p>
          <a:p>
            <a:r>
              <a:rPr lang="ru-RU" sz="3200" dirty="0"/>
              <a:t>Расчет технического долга</a:t>
            </a:r>
          </a:p>
          <a:p>
            <a:r>
              <a:rPr lang="ru-RU" sz="3200" dirty="0"/>
              <a:t>Графы зависимостей, визуализация метрик и </a:t>
            </a:r>
            <a:r>
              <a:rPr lang="ru-RU" sz="3200" dirty="0" err="1"/>
              <a:t>тд</a:t>
            </a:r>
            <a:r>
              <a:rPr lang="ru-RU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0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err="1"/>
              <a:t>Ханиева</a:t>
            </a:r>
            <a:r>
              <a:rPr lang="ru-RU" sz="4000" dirty="0"/>
              <a:t> Виктория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52663" y="2113088"/>
            <a:ext cx="7176838" cy="4063875"/>
          </a:xfrm>
        </p:spPr>
        <p:txBody>
          <a:bodyPr/>
          <a:lstStyle/>
          <a:p>
            <a:r>
              <a:rPr lang="ru-RU" sz="3200" dirty="0"/>
              <a:t>Разработчик С++</a:t>
            </a:r>
            <a:r>
              <a:rPr lang="en-GB" sz="3200" dirty="0"/>
              <a:t> </a:t>
            </a:r>
            <a:r>
              <a:rPr lang="ru-RU" sz="3200" dirty="0"/>
              <a:t>в </a:t>
            </a:r>
            <a:r>
              <a:rPr lang="en-GB" sz="3200" dirty="0"/>
              <a:t>PVS-Studio</a:t>
            </a:r>
            <a:endParaRPr lang="ru-RU" sz="3200" dirty="0"/>
          </a:p>
          <a:p>
            <a:r>
              <a:rPr lang="ru-RU" sz="3200" dirty="0"/>
              <a:t>Участие в поддержке стандарта </a:t>
            </a:r>
            <a:r>
              <a:rPr lang="en-GB" sz="3200" dirty="0"/>
              <a:t>MISRA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en-US" sz="3200" dirty="0">
                <a:hlinkClick r:id="rId2"/>
              </a:rPr>
              <a:t>khanieva@viva64.com</a:t>
            </a:r>
            <a:endParaRPr lang="en-US" sz="3200" dirty="0"/>
          </a:p>
          <a:p>
            <a:r>
              <a:rPr lang="en-GB" sz="3200" dirty="0"/>
              <a:t>www.viva64.com</a:t>
            </a:r>
            <a:endParaRPr lang="ru-R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" t="-148" r="13535" b="148"/>
          <a:stretch/>
        </p:blipFill>
        <p:spPr>
          <a:xfrm>
            <a:off x="7520450" y="516681"/>
            <a:ext cx="3909550" cy="5823735"/>
          </a:xfrm>
        </p:spPr>
      </p:pic>
    </p:spTree>
    <p:extLst>
      <p:ext uri="{BB962C8B-B14F-4D97-AF65-F5344CB8AC3E}">
        <p14:creationId xmlns:p14="http://schemas.microsoft.com/office/powerpoint/2010/main" val="117715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/>
              <a:t>Как не нужно делать</a:t>
            </a:r>
            <a:endParaRPr lang="en-GB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82" y="1806981"/>
            <a:ext cx="3392524" cy="49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Typical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74" y="1677458"/>
            <a:ext cx="4093226" cy="462587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640466" y="1144361"/>
            <a:ext cx="10630617" cy="385409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6581" y="1144361"/>
            <a:ext cx="5940808" cy="2633555"/>
            <a:chOff x="2586789" y="1570135"/>
            <a:chExt cx="3324211" cy="156410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Isosceles Triangle 9"/>
            <p:cNvSpPr/>
            <p:nvPr/>
          </p:nvSpPr>
          <p:spPr>
            <a:xfrm rot="7500525">
              <a:off x="5438273" y="2613890"/>
              <a:ext cx="288758" cy="656697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586789" y="1570135"/>
              <a:ext cx="2995863" cy="15641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dirty="0"/>
                <a:t>Ну попробуем эти ваши статические анализаторы</a:t>
              </a:r>
              <a:endParaRPr lang="en-GB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30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Typical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60" y="1502158"/>
            <a:ext cx="5014942" cy="3856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55" y="2887580"/>
            <a:ext cx="6955450" cy="9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Typical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23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782549" y="1060182"/>
            <a:ext cx="4294504" cy="2249905"/>
            <a:chOff x="2586789" y="1570135"/>
            <a:chExt cx="3330234" cy="156410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Isosceles Triangle 6"/>
            <p:cNvSpPr/>
            <p:nvPr/>
          </p:nvSpPr>
          <p:spPr>
            <a:xfrm rot="7500525">
              <a:off x="5411005" y="2563477"/>
              <a:ext cx="288758" cy="723279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86789" y="1570135"/>
              <a:ext cx="2995863" cy="15641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dirty="0"/>
                <a:t>Да ну этот ваш анализатор</a:t>
              </a:r>
              <a:endParaRPr lang="en-GB" sz="3600" dirty="0"/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89" y="2803358"/>
            <a:ext cx="4763801" cy="3276007"/>
          </a:xfrm>
        </p:spPr>
      </p:pic>
    </p:spTree>
    <p:extLst>
      <p:ext uri="{BB962C8B-B14F-4D97-AF65-F5344CB8AC3E}">
        <p14:creationId xmlns:p14="http://schemas.microsoft.com/office/powerpoint/2010/main" val="392557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/>
              <a:t>Как нужно делать</a:t>
            </a:r>
            <a:endParaRPr lang="en-GB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24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70" y="1806981"/>
            <a:ext cx="3420724" cy="49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5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case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60358" y="1534276"/>
            <a:ext cx="3741821" cy="1353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Разработчик пишет код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99" y="1949116"/>
            <a:ext cx="4871358" cy="4223468"/>
          </a:xfrm>
        </p:spPr>
      </p:pic>
    </p:spTree>
    <p:extLst>
      <p:ext uri="{BB962C8B-B14F-4D97-AF65-F5344CB8AC3E}">
        <p14:creationId xmlns:p14="http://schemas.microsoft.com/office/powerpoint/2010/main" val="2774783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456820" y="1698808"/>
            <a:ext cx="5293894" cy="2039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Анализатор сообщает об ошибке в новом коде</a:t>
            </a:r>
            <a:endParaRPr lang="en-GB" sz="4000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22"/>
          <a:stretch/>
        </p:blipFill>
        <p:spPr>
          <a:xfrm>
            <a:off x="4103767" y="926432"/>
            <a:ext cx="7493735" cy="56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06741" y="1730641"/>
            <a:ext cx="4328576" cy="1830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Разработчик правит ошибку на месте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52" y="1698570"/>
            <a:ext cx="3652653" cy="4127973"/>
          </a:xfrm>
        </p:spPr>
      </p:pic>
    </p:spTree>
    <p:extLst>
      <p:ext uri="{BB962C8B-B14F-4D97-AF65-F5344CB8AC3E}">
        <p14:creationId xmlns:p14="http://schemas.microsoft.com/office/powerpoint/2010/main" val="367021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9389" y="1398544"/>
            <a:ext cx="7218948" cy="2150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После </a:t>
            </a:r>
            <a:r>
              <a:rPr lang="ru-RU" sz="3600" dirty="0" err="1"/>
              <a:t>коммита</a:t>
            </a:r>
            <a:r>
              <a:rPr lang="ru-RU" sz="3600" dirty="0"/>
              <a:t> разработчику приходит уведомление, что он пропустил предупреждение анализатора</a:t>
            </a:r>
            <a:endParaRPr lang="en-GB" sz="36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22"/>
          <a:stretch/>
        </p:blipFill>
        <p:spPr>
          <a:xfrm>
            <a:off x="5039824" y="1614172"/>
            <a:ext cx="6988468" cy="52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1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167064" y="1798970"/>
            <a:ext cx="4355432" cy="1906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800" dirty="0"/>
              <a:t>Разработчик правит ошибку и </a:t>
            </a:r>
            <a:r>
              <a:rPr lang="ru-RU" sz="3800" dirty="0" err="1"/>
              <a:t>коммитит</a:t>
            </a:r>
            <a:endParaRPr lang="en-GB" sz="3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8" y="1607824"/>
            <a:ext cx="3760937" cy="4250348"/>
          </a:xfrm>
        </p:spPr>
      </p:pic>
    </p:spTree>
    <p:extLst>
      <p:ext uri="{BB962C8B-B14F-4D97-AF65-F5344CB8AC3E}">
        <p14:creationId xmlns:p14="http://schemas.microsoft.com/office/powerpoint/2010/main" val="56564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000" dirty="0"/>
              <a:t>Статический анализ - что это</a:t>
            </a:r>
          </a:p>
          <a:p>
            <a:r>
              <a:rPr lang="ru-RU" sz="4000" dirty="0"/>
              <a:t>Как начать использовать статический анализ и не пожалеть</a:t>
            </a:r>
          </a:p>
          <a:p>
            <a:r>
              <a:rPr lang="ru-RU" sz="4000" dirty="0"/>
              <a:t>Несколько примеров из </a:t>
            </a:r>
            <a:r>
              <a:rPr lang="en-US" sz="4000" dirty="0"/>
              <a:t>Unity</a:t>
            </a:r>
          </a:p>
          <a:p>
            <a:r>
              <a:rPr lang="ru-RU" sz="4000" dirty="0"/>
              <a:t>Выводы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 чем мой доклад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/>
              <a:t>3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01" y="2831122"/>
            <a:ext cx="4644611" cy="40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09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b="7815"/>
          <a:stretch/>
        </p:blipFill>
        <p:spPr>
          <a:xfrm>
            <a:off x="2105552" y="1503948"/>
            <a:ext cx="5859353" cy="4908884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52675" y="2010712"/>
            <a:ext cx="5979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  <a:latin typeface="Cooper Black" panose="0208090404030B020404" pitchFamily="18" charset="0"/>
              </a:rPr>
              <a:t>PROFIT</a:t>
            </a:r>
            <a:endParaRPr lang="en-GB" sz="6000" dirty="0">
              <a:solidFill>
                <a:schemeClr val="accent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38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45" y="1251876"/>
            <a:ext cx="4041903" cy="5891523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Резонный вопрос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 rot="6096139">
            <a:off x="6722074" y="3014142"/>
            <a:ext cx="699683" cy="140003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02368" y="1251876"/>
            <a:ext cx="5714488" cy="37899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800" dirty="0"/>
              <a:t>Это значит каждый раз придется сидеть и ждать полного анализа всего проекта?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439314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400" dirty="0">
                <a:latin typeface="+mn-lt"/>
                <a:cs typeface="+mn-cs"/>
              </a:rPr>
              <a:t>Сокращение времени анализа, так как анализируется только исправленный или новый код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Инкрементальный анализ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620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400" dirty="0">
                <a:latin typeface="+mn-lt"/>
                <a:cs typeface="+mn-cs"/>
              </a:rPr>
              <a:t>Сокращение времени анализа, так как анализируется только исправленный или новый код</a:t>
            </a:r>
          </a:p>
          <a:p>
            <a:r>
              <a:rPr lang="ru-RU" sz="4400" dirty="0">
                <a:latin typeface="+mn-lt"/>
                <a:cs typeface="+mn-cs"/>
              </a:rPr>
              <a:t>Хорошо подходит для раннего обнаружения ошибок</a:t>
            </a:r>
          </a:p>
          <a:p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Инкрементальный анализ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4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34</a:t>
            </a:fld>
            <a:endParaRPr lang="en-GB" dirty="0"/>
          </a:p>
        </p:txBody>
      </p:sp>
      <p:grpSp>
        <p:nvGrpSpPr>
          <p:cNvPr id="66" name="Group 65"/>
          <p:cNvGrpSpPr/>
          <p:nvPr/>
        </p:nvGrpSpPr>
        <p:grpSpPr>
          <a:xfrm>
            <a:off x="115888" y="1730006"/>
            <a:ext cx="11825326" cy="4052947"/>
            <a:chOff x="202966" y="1037140"/>
            <a:chExt cx="11825326" cy="4052947"/>
          </a:xfrm>
        </p:grpSpPr>
        <p:sp>
          <p:nvSpPr>
            <p:cNvPr id="1052" name="Rectangle 1051"/>
            <p:cNvSpPr/>
            <p:nvPr/>
          </p:nvSpPr>
          <p:spPr>
            <a:xfrm>
              <a:off x="202966" y="1037140"/>
              <a:ext cx="3390047" cy="17205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dirty="0"/>
                <a:t>Пишем код</a:t>
              </a:r>
              <a:endParaRPr lang="en-GB" sz="36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025396" y="1037140"/>
              <a:ext cx="4105418" cy="1720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/>
                <a:t>Инкрементальный статический анализ</a:t>
              </a:r>
              <a:endParaRPr lang="en-GB" sz="36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563197" y="1037140"/>
              <a:ext cx="3465095" cy="17205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Unit </a:t>
              </a:r>
              <a:r>
                <a:rPr lang="ru-RU" sz="3600" dirty="0"/>
                <a:t>тесты</a:t>
              </a:r>
              <a:endParaRPr lang="en-GB" sz="36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30649" y="3369571"/>
              <a:ext cx="3465095" cy="17205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Commit</a:t>
              </a:r>
              <a:endParaRPr lang="en-GB" sz="36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331076" y="3369571"/>
              <a:ext cx="4523874" cy="1720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/>
                <a:t>Полный статический анализ на </a:t>
              </a:r>
              <a:r>
                <a:rPr lang="ru-RU" sz="3600" dirty="0" err="1"/>
                <a:t>билд</a:t>
              </a:r>
              <a:r>
                <a:rPr lang="ru-RU" sz="3600" dirty="0"/>
                <a:t>-сервере</a:t>
              </a:r>
              <a:endParaRPr lang="en-GB" sz="3600" dirty="0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8178800" y="1746861"/>
              <a:ext cx="336576" cy="365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90" name="Right Arrow 89"/>
            <p:cNvSpPr/>
            <p:nvPr/>
          </p:nvSpPr>
          <p:spPr>
            <a:xfrm rot="7633802">
              <a:off x="8716189" y="2893301"/>
              <a:ext cx="609416" cy="365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91" name="Right Arrow 90"/>
            <p:cNvSpPr/>
            <p:nvPr/>
          </p:nvSpPr>
          <p:spPr>
            <a:xfrm rot="10800000">
              <a:off x="5972688" y="4046949"/>
              <a:ext cx="728901" cy="365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3640834" y="1746861"/>
              <a:ext cx="336576" cy="365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</p:grpSp>
    </p:spTree>
    <p:extLst>
      <p:ext uri="{BB962C8B-B14F-4D97-AF65-F5344CB8AC3E}">
        <p14:creationId xmlns:p14="http://schemas.microsoft.com/office/powerpoint/2010/main" val="3229207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3C55297E-AB31-5943-A297-967459BC9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Технический долг</a:t>
            </a:r>
            <a:endParaRPr lang="x-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13358D-1AAF-3441-BDCA-A4F37FA64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AF536F-882D-5941-BAD0-EC3D1EDD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24" y="4066583"/>
            <a:ext cx="8945751" cy="126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B6702D-0ABC-244F-AD75-B5B5606F4DC5}"/>
              </a:ext>
            </a:extLst>
          </p:cNvPr>
          <p:cNvSpPr txBox="1"/>
          <p:nvPr/>
        </p:nvSpPr>
        <p:spPr>
          <a:xfrm>
            <a:off x="3543782" y="1340413"/>
            <a:ext cx="5104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Что делать с этим?</a:t>
            </a:r>
            <a:endParaRPr lang="x-none" sz="44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10F12E0C-0459-9643-95B9-802A91EFA8E7}"/>
              </a:ext>
            </a:extLst>
          </p:cNvPr>
          <p:cNvSpPr/>
          <p:nvPr/>
        </p:nvSpPr>
        <p:spPr>
          <a:xfrm>
            <a:off x="5766715" y="2956185"/>
            <a:ext cx="658568" cy="787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1297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B6E6391-50E2-2545-8E51-F94E787F3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/>
              <a:t>Suppress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377A47-5616-1645-B345-11993F4CC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93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BBFC6DF-848C-5D4A-A0E1-20CE4F9B07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000" dirty="0"/>
              <a:t>Массовое подавление сообщений анализатора</a:t>
            </a:r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861459-6D55-944B-B08F-65E3CEEC9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Технический долг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62E399-4419-C74F-9220-8EEF9B6CE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49C412-4BB6-4B4C-8260-3F925AF94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22"/>
          <a:stretch/>
        </p:blipFill>
        <p:spPr>
          <a:xfrm>
            <a:off x="554241" y="2809462"/>
            <a:ext cx="5714037" cy="2933254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C1456F0B-608C-8E47-B3E9-B508447CD240}"/>
              </a:ext>
            </a:extLst>
          </p:cNvPr>
          <p:cNvSpPr/>
          <p:nvPr/>
        </p:nvSpPr>
        <p:spPr>
          <a:xfrm>
            <a:off x="6467061" y="4161183"/>
            <a:ext cx="662609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B6455A-B2D8-4841-9D29-A7E706A89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87862" r="58916" b="2622"/>
          <a:stretch/>
        </p:blipFill>
        <p:spPr>
          <a:xfrm>
            <a:off x="7328453" y="4068985"/>
            <a:ext cx="4699839" cy="6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8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861459-6D55-944B-B08F-65E3CEEC9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Подавление предупреждений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62E399-4419-C74F-9220-8EEF9B6CE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xmlns="" id="{6E8F2D57-2145-574A-ACA8-51E31CBAAAD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0"/>
          <a:stretch/>
        </p:blipFill>
        <p:spPr>
          <a:xfrm>
            <a:off x="1480859" y="1783616"/>
            <a:ext cx="9354448" cy="3836134"/>
          </a:xfrm>
        </p:spPr>
      </p:pic>
    </p:spTree>
    <p:extLst>
      <p:ext uri="{BB962C8B-B14F-4D97-AF65-F5344CB8AC3E}">
        <p14:creationId xmlns:p14="http://schemas.microsoft.com/office/powerpoint/2010/main" val="1910424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/>
              <a:t>Статический анализатор и </a:t>
            </a:r>
            <a:r>
              <a:rPr lang="en-US" sz="5400" dirty="0"/>
              <a:t>Unity</a:t>
            </a:r>
            <a:endParaRPr lang="en-GB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06" y="2550694"/>
            <a:ext cx="3109285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3" y="1133507"/>
            <a:ext cx="5940251" cy="4593793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Что такое статический анализ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420373" y="1346946"/>
            <a:ext cx="5458806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Ищет ошибки в исходном коде</a:t>
            </a:r>
          </a:p>
          <a:p>
            <a:endParaRPr lang="ru-RU" sz="2800" dirty="0"/>
          </a:p>
          <a:p>
            <a:r>
              <a:rPr lang="ru-RU" sz="2800" dirty="0"/>
              <a:t>Не уходит покурить</a:t>
            </a:r>
            <a:r>
              <a:rPr lang="en-US" sz="2800" dirty="0"/>
              <a:t>/</a:t>
            </a:r>
            <a:r>
              <a:rPr lang="ru-RU" sz="2800" dirty="0"/>
              <a:t>за кофе</a:t>
            </a:r>
          </a:p>
          <a:p>
            <a:endParaRPr lang="ru-RU" sz="2800" dirty="0"/>
          </a:p>
          <a:p>
            <a:r>
              <a:rPr lang="ru-RU" sz="2800" dirty="0"/>
              <a:t>Не пишет статьи про выгорание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9365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10341"/>
          <a:stretch/>
        </p:blipFill>
        <p:spPr>
          <a:xfrm>
            <a:off x="1865397" y="3770752"/>
            <a:ext cx="3434813" cy="28291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Основан на </a:t>
            </a:r>
            <a:r>
              <a:rPr lang="en-US" sz="3600" dirty="0"/>
              <a:t>Roslyn Analyzer</a:t>
            </a:r>
            <a:endParaRPr lang="ru-RU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Microsoft.Unity.Analyzers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96" y="3770753"/>
            <a:ext cx="4385331" cy="2933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E19CE7-EA10-AA49-B51B-95103D6BB8D0}"/>
              </a:ext>
            </a:extLst>
          </p:cNvPr>
          <p:cNvSpPr txBox="1"/>
          <p:nvPr/>
        </p:nvSpPr>
        <p:spPr>
          <a:xfrm>
            <a:off x="2147898" y="6533436"/>
            <a:ext cx="143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97733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Основан на </a:t>
            </a:r>
            <a:r>
              <a:rPr lang="en-US" sz="3600" dirty="0"/>
              <a:t>Roslyn Analyzer</a:t>
            </a:r>
            <a:endParaRPr lang="ru-RU" sz="3600" dirty="0"/>
          </a:p>
          <a:p>
            <a:r>
              <a:rPr lang="ru-RU" sz="3600" dirty="0"/>
              <a:t>Возможность создать свой анализатор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Microsoft.Unity.Analyzers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EEAA06-C85E-F541-8C13-71ED578E8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10341"/>
          <a:stretch/>
        </p:blipFill>
        <p:spPr>
          <a:xfrm>
            <a:off x="1865397" y="3770752"/>
            <a:ext cx="3434813" cy="2829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302703-F0E4-7045-BB08-76B082C21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96" y="3770753"/>
            <a:ext cx="4385331" cy="2933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960C0D-E14F-254B-9ADD-D4CF0107E98D}"/>
              </a:ext>
            </a:extLst>
          </p:cNvPr>
          <p:cNvSpPr txBox="1"/>
          <p:nvPr/>
        </p:nvSpPr>
        <p:spPr>
          <a:xfrm>
            <a:off x="2147898" y="6533436"/>
            <a:ext cx="143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80338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Основан на </a:t>
            </a:r>
            <a:r>
              <a:rPr lang="en-US" sz="3600" dirty="0"/>
              <a:t>Roslyn Analyzer</a:t>
            </a:r>
          </a:p>
          <a:p>
            <a:r>
              <a:rPr lang="ru-RU" sz="3600" dirty="0"/>
              <a:t>Возможность создать свой анализатор</a:t>
            </a:r>
          </a:p>
          <a:p>
            <a:r>
              <a:rPr lang="en-GB" sz="3600" dirty="0"/>
              <a:t>Visual Studio Tools for Unity 4.3.2.0 (or 2.3.2.0 on </a:t>
            </a:r>
            <a:r>
              <a:rPr lang="en-GB" sz="3600" dirty="0" err="1"/>
              <a:t>MacOS</a:t>
            </a:r>
            <a:r>
              <a:rPr lang="en-GB" sz="3600" dirty="0"/>
              <a:t>)</a:t>
            </a:r>
            <a:endParaRPr lang="ru-RU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Microsoft.Unity.Analyzers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3383BD-FB53-5E43-9908-8229811C5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10341"/>
          <a:stretch/>
        </p:blipFill>
        <p:spPr>
          <a:xfrm>
            <a:off x="1865397" y="3770752"/>
            <a:ext cx="3434813" cy="2829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9CCB60-2CF1-A14C-B252-7EAF0F2B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96" y="3770753"/>
            <a:ext cx="4385331" cy="2933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F6227-1F2E-8741-9D01-8D20678E8946}"/>
              </a:ext>
            </a:extLst>
          </p:cNvPr>
          <p:cNvSpPr txBox="1"/>
          <p:nvPr/>
        </p:nvSpPr>
        <p:spPr>
          <a:xfrm>
            <a:off x="2147898" y="6533436"/>
            <a:ext cx="143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39836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05326" y="2307235"/>
            <a:ext cx="10850779" cy="224353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 &lt;</a:t>
            </a:r>
            <a:r>
              <a:rPr lang="en-GB" sz="2800" dirty="0" err="1"/>
              <a:t>ItemGroup</a:t>
            </a:r>
            <a:r>
              <a:rPr lang="en-GB" sz="2800" dirty="0"/>
              <a:t>&gt;</a:t>
            </a:r>
          </a:p>
          <a:p>
            <a:pPr marL="0" indent="0">
              <a:buNone/>
            </a:pPr>
            <a:r>
              <a:rPr lang="en-GB" sz="2800" dirty="0"/>
              <a:t>    &lt;</a:t>
            </a:r>
            <a:r>
              <a:rPr lang="en-GB" sz="2800" dirty="0" err="1"/>
              <a:t>Analyzer</a:t>
            </a:r>
            <a:r>
              <a:rPr lang="en-GB" sz="2800" dirty="0"/>
              <a:t> Include="C:\Program Files (x86)\Microsoft Visual Studio Tools for Unity\16.0\</a:t>
            </a:r>
            <a:r>
              <a:rPr lang="en-GB" sz="2800" dirty="0" err="1"/>
              <a:t>Analyzers</a:t>
            </a:r>
            <a:r>
              <a:rPr lang="en-GB" sz="2800" dirty="0"/>
              <a:t>\Microsoft.Unity.Analyzers.dll" /&gt;</a:t>
            </a:r>
          </a:p>
          <a:p>
            <a:pPr marL="0" indent="0">
              <a:buNone/>
            </a:pPr>
            <a:r>
              <a:rPr lang="en-GB" sz="2800" dirty="0"/>
              <a:t>  &lt;/</a:t>
            </a:r>
            <a:r>
              <a:rPr lang="en-GB" sz="2800" dirty="0" err="1"/>
              <a:t>ItemGroup</a:t>
            </a:r>
            <a:r>
              <a:rPr lang="en-GB" sz="2800" dirty="0"/>
              <a:t>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Microsoft.Unity.Analyzers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198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65143" r="49351" b="3168"/>
          <a:stretch/>
        </p:blipFill>
        <p:spPr>
          <a:xfrm>
            <a:off x="1049109" y="1383382"/>
            <a:ext cx="10256919" cy="4812631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Просмотр предупреждений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45818" y="2056656"/>
            <a:ext cx="1532022" cy="3970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09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65143" r="49351" b="3168"/>
          <a:stretch/>
        </p:blipFill>
        <p:spPr>
          <a:xfrm>
            <a:off x="1049109" y="1383382"/>
            <a:ext cx="10256919" cy="4812631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Просмотр предупреждений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594518" y="2707105"/>
            <a:ext cx="6629400" cy="3970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94518" y="3874753"/>
            <a:ext cx="4259179" cy="3970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145818" y="2056656"/>
            <a:ext cx="1532022" cy="3970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58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Просмотр предупреждений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46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t="18534" r="43435" b="57496"/>
          <a:stretch/>
        </p:blipFill>
        <p:spPr>
          <a:xfrm>
            <a:off x="1325077" y="1514475"/>
            <a:ext cx="9704984" cy="3238499"/>
          </a:xfrm>
        </p:spPr>
      </p:pic>
      <p:sp>
        <p:nvSpPr>
          <p:cNvPr id="7" name="Rounded Rectangle 6"/>
          <p:cNvSpPr/>
          <p:nvPr/>
        </p:nvSpPr>
        <p:spPr>
          <a:xfrm>
            <a:off x="3562351" y="3095625"/>
            <a:ext cx="5372100" cy="12287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19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390 диагностических правил</a:t>
            </a:r>
          </a:p>
          <a:p>
            <a:r>
              <a:rPr lang="ru-RU" sz="3600" dirty="0"/>
              <a:t>Легко добавить в </a:t>
            </a:r>
            <a:r>
              <a:rPr lang="en-US" sz="3600" dirty="0"/>
              <a:t>Visual Studio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err="1"/>
              <a:t>SonarQube</a:t>
            </a:r>
            <a:r>
              <a:rPr lang="en-US" sz="3600" dirty="0"/>
              <a:t> C# Analyzer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z="1400" smtClean="0"/>
              <a:pPr/>
              <a:t>47</a:t>
            </a:fld>
            <a:endParaRPr lang="en-GB" sz="1400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2658794"/>
            <a:ext cx="2772840" cy="2772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8" y="3752035"/>
            <a:ext cx="6969779" cy="1132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41B04B-3DE8-3745-9130-7F2E3BBA282B}"/>
              </a:ext>
            </a:extLst>
          </p:cNvPr>
          <p:cNvSpPr txBox="1"/>
          <p:nvPr/>
        </p:nvSpPr>
        <p:spPr>
          <a:xfrm>
            <a:off x="8560943" y="5211959"/>
            <a:ext cx="123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Link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2386770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Просмотр предупреждений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48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" y="1730006"/>
            <a:ext cx="10928120" cy="39903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70271" y="1948371"/>
            <a:ext cx="1532022" cy="3970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00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/>
              <a:t>Статический анализатор и </a:t>
            </a:r>
            <a:r>
              <a:rPr lang="en-US" sz="5400" dirty="0"/>
              <a:t>CI*</a:t>
            </a:r>
            <a:endParaRPr lang="en-GB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49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28" y="2048799"/>
            <a:ext cx="3420724" cy="4988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720" y="2526631"/>
            <a:ext cx="46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* </a:t>
            </a:r>
            <a:r>
              <a:rPr lang="ru-RU" sz="2400"/>
              <a:t>на примере </a:t>
            </a:r>
            <a:r>
              <a:rPr lang="en-US" sz="2400"/>
              <a:t>PVS-Studio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4515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09446" y="1589530"/>
            <a:ext cx="10989184" cy="3492501"/>
          </a:xfrm>
        </p:spPr>
        <p:txBody>
          <a:bodyPr/>
          <a:lstStyle/>
          <a:p>
            <a:pPr marL="0" indent="0">
              <a:buNone/>
            </a:pPr>
            <a:r>
              <a:rPr lang="en-GB" sz="3600" i="1" dirty="0"/>
              <a:t>"The most important thing I have done as a programmer in recent years is to aggressively pursue static code analysis</a:t>
            </a:r>
            <a:r>
              <a:rPr lang="en-GB" sz="3200" i="1" dirty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 так ли необходим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статический анализ?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61" y="3291306"/>
            <a:ext cx="5881868" cy="3308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1335" y="2852575"/>
            <a:ext cx="342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© John </a:t>
            </a:r>
            <a:r>
              <a:rPr lang="en-US" sz="3200" dirty="0" err="1"/>
              <a:t>Carmack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35" y="3493078"/>
            <a:ext cx="3095378" cy="3095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C9A194-AB12-F64F-BF69-7586C6DA2A24}"/>
              </a:ext>
            </a:extLst>
          </p:cNvPr>
          <p:cNvSpPr txBox="1"/>
          <p:nvPr/>
        </p:nvSpPr>
        <p:spPr>
          <a:xfrm>
            <a:off x="8247744" y="6280679"/>
            <a:ext cx="2993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Link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69809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000" dirty="0"/>
              <a:t>Отключить предупреждения на </a:t>
            </a:r>
            <a:r>
              <a:rPr lang="ru-RU" sz="4000" dirty="0" err="1"/>
              <a:t>легаси</a:t>
            </a:r>
            <a:endParaRPr lang="ru-R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Первые шаги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440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000" dirty="0"/>
              <a:t>Отключить предупреждения на </a:t>
            </a:r>
            <a:r>
              <a:rPr lang="ru-RU" sz="4000" dirty="0" err="1"/>
              <a:t>легаси</a:t>
            </a:r>
            <a:endParaRPr lang="ru-RU" sz="4000" dirty="0"/>
          </a:p>
          <a:p>
            <a:pPr marL="742950" indent="-742950">
              <a:buFont typeface="+mj-lt"/>
              <a:buAutoNum type="arabicPeriod"/>
            </a:pPr>
            <a:r>
              <a:rPr lang="ru-RU" sz="4000" dirty="0"/>
              <a:t>Исключить из анализа лишние файлы</a:t>
            </a:r>
            <a:r>
              <a:rPr lang="en-US" sz="4000" dirty="0"/>
              <a:t>/</a:t>
            </a:r>
            <a:r>
              <a:rPr lang="ru-RU" sz="4000" dirty="0"/>
              <a:t>директории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Первые шаги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0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000" dirty="0"/>
              <a:t>Отключить предупреждения на </a:t>
            </a:r>
            <a:r>
              <a:rPr lang="ru-RU" sz="4000" dirty="0" err="1"/>
              <a:t>легаси</a:t>
            </a:r>
            <a:endParaRPr lang="ru-RU" sz="4000" dirty="0"/>
          </a:p>
          <a:p>
            <a:pPr marL="742950" indent="-742950">
              <a:buFont typeface="+mj-lt"/>
              <a:buAutoNum type="arabicPeriod"/>
            </a:pPr>
            <a:r>
              <a:rPr lang="ru-RU" sz="4000" dirty="0"/>
              <a:t>Исключить из анализа лишние файлы</a:t>
            </a:r>
            <a:r>
              <a:rPr lang="en-US" sz="4000" dirty="0"/>
              <a:t>/</a:t>
            </a:r>
            <a:r>
              <a:rPr lang="ru-RU" sz="4000" dirty="0"/>
              <a:t>директории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/>
              <a:t>Отключить неактуальные диагностики анализатора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Первые шаги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058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36096" y="1156393"/>
            <a:ext cx="10630617" cy="5882080"/>
          </a:xfrm>
        </p:spPr>
        <p:txBody>
          <a:bodyPr/>
          <a:lstStyle/>
          <a:p>
            <a:r>
              <a:rPr lang="ru-RU" sz="4000" dirty="0"/>
              <a:t>Запуск анализа</a:t>
            </a:r>
          </a:p>
          <a:p>
            <a:pPr marL="0" indent="0">
              <a:buNone/>
            </a:pPr>
            <a:r>
              <a:rPr lang="en-GB" sz="3200" dirty="0">
                <a:latin typeface="Consolas" panose="020B0609020204030204" pitchFamily="49" charset="0"/>
                <a:cs typeface="Arial" panose="020B0604020202020204" pitchFamily="34" charset="0"/>
              </a:rPr>
              <a:t>PVS-Studio_Cmd.exe --target “path/to/your/</a:t>
            </a:r>
            <a:r>
              <a:rPr lang="en-GB" sz="3200" dirty="0" err="1">
                <a:latin typeface="Consolas" panose="020B0609020204030204" pitchFamily="49" charset="0"/>
                <a:cs typeface="Arial" panose="020B0604020202020204" pitchFamily="34" charset="0"/>
              </a:rPr>
              <a:t>sln</a:t>
            </a:r>
            <a:r>
              <a:rPr lang="en-GB" sz="3200" dirty="0">
                <a:latin typeface="Consolas" panose="020B0609020204030204" pitchFamily="49" charset="0"/>
                <a:cs typeface="Arial" panose="020B0604020202020204" pitchFamily="34" charset="0"/>
              </a:rPr>
              <a:t>" --platform "Any CPU"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>
                <a:latin typeface="Consolas" panose="020B0609020204030204" pitchFamily="49" charset="0"/>
                <a:cs typeface="Arial" panose="020B0604020202020204" pitchFamily="34" charset="0"/>
              </a:rPr>
              <a:t>--output “path/to/</a:t>
            </a:r>
            <a:r>
              <a:rPr lang="en-GB" sz="3200" dirty="0" err="1">
                <a:latin typeface="Consolas" panose="020B0609020204030204" pitchFamily="49" charset="0"/>
                <a:cs typeface="Arial" panose="020B0604020202020204" pitchFamily="34" charset="0"/>
              </a:rPr>
              <a:t>results.plog</a:t>
            </a:r>
            <a:r>
              <a:rPr lang="en-GB" sz="3200" dirty="0">
                <a:latin typeface="Consolas" panose="020B0609020204030204" pitchFamily="49" charset="0"/>
                <a:cs typeface="Arial" panose="020B0604020202020204" pitchFamily="34" charset="0"/>
              </a:rPr>
              <a:t>" --configuration "Release"</a:t>
            </a:r>
            <a:endParaRPr lang="ru-RU" sz="32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sz="4000" dirty="0"/>
              <a:t>Работа с результатом анализа</a:t>
            </a:r>
          </a:p>
          <a:p>
            <a:pPr marL="0" indent="0">
              <a:buNone/>
            </a:pPr>
            <a:r>
              <a:rPr lang="en-GB" sz="3200" dirty="0">
                <a:latin typeface="Consolas" panose="020B0609020204030204" pitchFamily="49" charset="0"/>
                <a:cs typeface="Arial" panose="020B0604020202020204" pitchFamily="34" charset="0"/>
              </a:rPr>
              <a:t>PlogConverter.exe </a:t>
            </a:r>
            <a:r>
              <a:rPr lang="en-GB" sz="3200" dirty="0" err="1">
                <a:latin typeface="Consolas" panose="020B0609020204030204" pitchFamily="49" charset="0"/>
                <a:cs typeface="Arial" panose="020B0604020202020204" pitchFamily="34" charset="0"/>
              </a:rPr>
              <a:t>result.plog</a:t>
            </a:r>
            <a:r>
              <a:rPr lang="en-GB" sz="3200" dirty="0">
                <a:latin typeface="Consolas" panose="020B0609020204030204" pitchFamily="49" charset="0"/>
                <a:cs typeface="Arial" panose="020B0604020202020204" pitchFamily="34" charset="0"/>
              </a:rPr>
              <a:t> -o “path/to/new/log" -r “path/to/source/project" -a GA:1 -t Html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Анализ кода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788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C3C9640-4701-7C44-BB84-F88AA4BC26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Consolas" panose="020B0609020204030204" pitchFamily="49" charset="0"/>
                <a:cs typeface="Arial" panose="020B0604020202020204" pitchFamily="34" charset="0"/>
              </a:rPr>
              <a:t>PVS-</a:t>
            </a:r>
            <a:r>
              <a:rPr lang="en-GB" sz="3600" dirty="0" err="1">
                <a:latin typeface="Consolas" panose="020B0609020204030204" pitchFamily="49" charset="0"/>
                <a:cs typeface="Arial" panose="020B0604020202020204" pitchFamily="34" charset="0"/>
              </a:rPr>
              <a:t>Studio_Cmd.exe</a:t>
            </a:r>
            <a:r>
              <a:rPr lang="en-GB" sz="3600" dirty="0">
                <a:latin typeface="Consolas" panose="020B0609020204030204" pitchFamily="49" charset="0"/>
                <a:cs typeface="Arial" panose="020B0604020202020204" pitchFamily="34" charset="0"/>
              </a:rPr>
              <a:t> -t "path/to/your/</a:t>
            </a:r>
            <a:r>
              <a:rPr lang="en-GB" sz="3600" dirty="0" err="1">
                <a:latin typeface="Consolas" panose="020B0609020204030204" pitchFamily="49" charset="0"/>
                <a:cs typeface="Arial" panose="020B0604020202020204" pitchFamily="34" charset="0"/>
              </a:rPr>
              <a:t>sln</a:t>
            </a:r>
            <a:r>
              <a:rPr lang="en-GB" sz="3600" dirty="0">
                <a:latin typeface="Consolas" panose="020B0609020204030204" pitchFamily="49" charset="0"/>
                <a:cs typeface="Arial" panose="020B0604020202020204" pitchFamily="34" charset="0"/>
              </a:rPr>
              <a:t>" -o "path/to/</a:t>
            </a:r>
            <a:r>
              <a:rPr lang="en-GB" sz="3600" dirty="0" err="1">
                <a:latin typeface="Consolas" panose="020B0609020204030204" pitchFamily="49" charset="0"/>
                <a:cs typeface="Arial" panose="020B0604020202020204" pitchFamily="34" charset="0"/>
              </a:rPr>
              <a:t>results.plog</a:t>
            </a:r>
            <a:r>
              <a:rPr lang="en-GB" sz="3600" dirty="0">
                <a:latin typeface="Consolas" panose="020B0609020204030204" pitchFamily="49" charset="0"/>
                <a:cs typeface="Arial" panose="020B0604020202020204" pitchFamily="34" charset="0"/>
              </a:rPr>
              <a:t>" --</a:t>
            </a:r>
            <a:r>
              <a:rPr lang="en-GB" sz="3600" dirty="0" err="1">
                <a:latin typeface="Consolas" panose="020B0609020204030204" pitchFamily="49" charset="0"/>
                <a:cs typeface="Arial" panose="020B0604020202020204" pitchFamily="34" charset="0"/>
              </a:rPr>
              <a:t>suppressAll</a:t>
            </a:r>
            <a:r>
              <a:rPr lang="en-GB" sz="360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  <a:cs typeface="Arial" panose="020B0604020202020204" pitchFamily="34" charset="0"/>
              </a:rPr>
              <a:t>SuppressOnly</a:t>
            </a:r>
            <a:r>
              <a:rPr lang="ru-RU" sz="3200" dirty="0">
                <a:latin typeface="Consolas" panose="020B0609020204030204" pitchFamily="49" charset="0"/>
                <a:cs typeface="Arial" panose="020B0604020202020204" pitchFamily="34" charset="0"/>
              </a:rPr>
              <a:t>/</a:t>
            </a:r>
            <a:r>
              <a:rPr lang="en-GB" sz="3200" dirty="0" err="1">
                <a:latin typeface="Consolas" panose="020B0609020204030204" pitchFamily="49" charset="0"/>
                <a:cs typeface="Arial" panose="020B0604020202020204" pitchFamily="34" charset="0"/>
              </a:rPr>
              <a:t>AnalyzeAndSuppress</a:t>
            </a:r>
            <a:endParaRPr lang="x-none" sz="32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1B22AA-1CA8-834C-B614-01074AD20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Массовое подавление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B6BDFA-6F48-F944-92E9-BA0E7B7A5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558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Утилита </a:t>
            </a:r>
            <a:r>
              <a:rPr lang="en-GB" sz="3600" dirty="0" err="1"/>
              <a:t>SendEmail</a:t>
            </a:r>
            <a:r>
              <a:rPr lang="ru-RU" sz="3600" dirty="0"/>
              <a:t> (</a:t>
            </a:r>
            <a:r>
              <a:rPr lang="en-US" sz="3600" dirty="0" err="1"/>
              <a:t>SonarQube</a:t>
            </a:r>
            <a:r>
              <a:rPr lang="ru-RU" sz="3600" dirty="0"/>
              <a:t>)</a:t>
            </a:r>
            <a:endParaRPr lang="en-GB" sz="3600" dirty="0"/>
          </a:p>
          <a:p>
            <a:endParaRPr lang="ru-RU" sz="3600" dirty="0"/>
          </a:p>
          <a:p>
            <a:r>
              <a:rPr lang="ru-RU" sz="3600" dirty="0"/>
              <a:t>Утилита </a:t>
            </a:r>
            <a:r>
              <a:rPr lang="en-US" sz="3600" dirty="0" err="1"/>
              <a:t>BlameNotifier</a:t>
            </a:r>
            <a:r>
              <a:rPr lang="en-US" sz="3600" dirty="0"/>
              <a:t> (PVS-Studio)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Рассылка результатов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907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Личный отчет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56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6" y="1419726"/>
            <a:ext cx="11345481" cy="45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2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D410EE5-AB1E-3A45-ACD2-E64C011F04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4400" dirty="0" err="1"/>
              <a:t>UnityCSReference</a:t>
            </a:r>
            <a:r>
              <a:rPr lang="en-GB" sz="4400" dirty="0"/>
              <a:t>:</a:t>
            </a:r>
          </a:p>
          <a:p>
            <a:pPr lvl="1"/>
            <a:r>
              <a:rPr lang="ru-RU" sz="4400" dirty="0"/>
              <a:t>400 тысяч строк (без учета пустых)</a:t>
            </a:r>
            <a:endParaRPr lang="en-US" sz="4400" dirty="0"/>
          </a:p>
          <a:p>
            <a:pPr lvl="1"/>
            <a:r>
              <a:rPr lang="ru-RU" sz="4400" dirty="0"/>
              <a:t>2058 файла с расширением «</a:t>
            </a:r>
            <a:r>
              <a:rPr lang="en-GB" sz="4400" dirty="0"/>
              <a:t>cs»</a:t>
            </a:r>
            <a:endParaRPr lang="x-non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4F1C9E-20D6-2C4C-846E-E8A754CFD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2D02-5AD9-AA4E-8637-710C0C6AB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9FEAF7-C682-7E47-8958-AEB1968A6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60" y="3456716"/>
            <a:ext cx="3058265" cy="3058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2D25CD-0DFA-BC4D-838E-C09F61CAB350}"/>
              </a:ext>
            </a:extLst>
          </p:cNvPr>
          <p:cNvSpPr txBox="1"/>
          <p:nvPr/>
        </p:nvSpPr>
        <p:spPr>
          <a:xfrm>
            <a:off x="6087011" y="4509245"/>
            <a:ext cx="536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latin typeface="Calibri" panose="020F0502020204030204" pitchFamily="34" charset="0"/>
                <a:cs typeface="Calibri" panose="020F0502020204030204" pitchFamily="34" charset="0"/>
              </a:rPr>
              <a:t>GitHub </a:t>
            </a:r>
            <a:r>
              <a:rPr lang="ru-RU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репозиторий</a:t>
            </a:r>
            <a:endParaRPr lang="x-non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0BC615DE-E157-CA40-809E-4E9146708933}"/>
              </a:ext>
            </a:extLst>
          </p:cNvPr>
          <p:cNvSpPr/>
          <p:nvPr/>
        </p:nvSpPr>
        <p:spPr>
          <a:xfrm rot="10800000">
            <a:off x="5098169" y="4623906"/>
            <a:ext cx="846798" cy="580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F59F4B-3000-5E41-837E-BC1DC06CEE4E}"/>
              </a:ext>
            </a:extLst>
          </p:cNvPr>
          <p:cNvSpPr txBox="1"/>
          <p:nvPr/>
        </p:nvSpPr>
        <p:spPr>
          <a:xfrm>
            <a:off x="1997612" y="6364724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Link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24089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9B51677-4B98-A047-954F-C3548BD83B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96" y="1076470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Статья «Проверяем исходный </a:t>
            </a:r>
            <a:r>
              <a:rPr lang="en-GB" sz="3200" dirty="0"/>
              <a:t>C#-</a:t>
            </a:r>
            <a:r>
              <a:rPr lang="ru-RU" sz="3200" dirty="0"/>
              <a:t>код </a:t>
            </a:r>
            <a:r>
              <a:rPr lang="en-GB" sz="3200" dirty="0"/>
              <a:t>Unity</a:t>
            </a:r>
            <a:r>
              <a:rPr lang="ru-RU" sz="3200" dirty="0"/>
              <a:t>» 17 апреля 2018</a:t>
            </a:r>
            <a:endParaRPr lang="en-GB" sz="3200" b="1" dirty="0"/>
          </a:p>
          <a:p>
            <a:endParaRPr lang="x-none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D6166D-1D58-354A-8060-A580BFF1A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C4AB37-65B9-D44C-8E34-307419619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BE88B3-135B-2C41-8E49-A61EB0C6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99" y="3429000"/>
            <a:ext cx="3175000" cy="317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38DD0A-2360-2545-BF08-1909E9129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5" y="3122222"/>
            <a:ext cx="4353608" cy="3552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CA5041-282D-D54F-B9BF-8E14DEC992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3750" b="7995"/>
          <a:stretch/>
        </p:blipFill>
        <p:spPr>
          <a:xfrm>
            <a:off x="1446964" y="1987063"/>
            <a:ext cx="8338409" cy="131067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A63BAE47-83BA-E24E-B133-964C3198E154}"/>
              </a:ext>
            </a:extLst>
          </p:cNvPr>
          <p:cNvSpPr/>
          <p:nvPr/>
        </p:nvSpPr>
        <p:spPr>
          <a:xfrm>
            <a:off x="5576364" y="1684396"/>
            <a:ext cx="601204" cy="479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6F895A-7A71-C049-8C37-F0E27C8B4600}"/>
              </a:ext>
            </a:extLst>
          </p:cNvPr>
          <p:cNvSpPr txBox="1"/>
          <p:nvPr/>
        </p:nvSpPr>
        <p:spPr>
          <a:xfrm>
            <a:off x="7121678" y="636593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Link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89349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504BD53-7426-E54B-9D34-6DD1942D8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2387" y="4975722"/>
            <a:ext cx="10630617" cy="176374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Предупреждение </a:t>
            </a:r>
            <a:r>
              <a:rPr lang="en-GB" sz="2800" b="1" dirty="0"/>
              <a:t>PVS-Studio:</a:t>
            </a:r>
            <a:r>
              <a:rPr lang="en-GB" sz="2800" dirty="0"/>
              <a:t> V3019 CWE-697 Possibly an incorrect variable is compared to null after type conversion using 'as' keyword. Check variables '</a:t>
            </a:r>
            <a:r>
              <a:rPr lang="en-GB" sz="2800" dirty="0" err="1"/>
              <a:t>obj</a:t>
            </a:r>
            <a:r>
              <a:rPr lang="en-GB" sz="2800" dirty="0"/>
              <a:t>', '</a:t>
            </a:r>
            <a:r>
              <a:rPr lang="en-GB" sz="2800" dirty="0" err="1"/>
              <a:t>newResolution</a:t>
            </a:r>
            <a:r>
              <a:rPr lang="en-GB" sz="2800" dirty="0"/>
              <a:t>'. </a:t>
            </a:r>
            <a:r>
              <a:rPr lang="en-GB" sz="2800" dirty="0" err="1"/>
              <a:t>GameViewSizesMenuItemProvider.cs</a:t>
            </a:r>
            <a:r>
              <a:rPr lang="en-GB" sz="2800" dirty="0"/>
              <a:t> 104</a:t>
            </a:r>
            <a:endParaRPr lang="x-none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AA3002-1EEE-CF49-A522-EF7CA095A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48232D-B346-9D4F-A952-00BFE3066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3CB3E9-76E2-1149-AC98-952B83398138}"/>
              </a:ext>
            </a:extLst>
          </p:cNvPr>
          <p:cNvSpPr/>
          <p:nvPr/>
        </p:nvSpPr>
        <p:spPr>
          <a:xfrm>
            <a:off x="372387" y="1152259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private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static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4078F2"/>
                </a:solidFill>
                <a:latin typeface="Menlo" panose="020B0609030804020204" pitchFamily="49" charset="0"/>
              </a:rPr>
              <a:t>CastToGameViewSize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(object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obj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newResolution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=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obj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as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if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(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obj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== null)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{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Debug.LogError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</a:t>
            </a:r>
            <a:r>
              <a:rPr lang="en-GB" sz="2400" dirty="0">
                <a:solidFill>
                  <a:srgbClr val="50A14F"/>
                </a:solidFill>
                <a:latin typeface="Menlo" panose="020B0609030804020204" pitchFamily="49" charset="0"/>
              </a:rPr>
              <a:t>"Incorrect input"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return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null;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}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return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newResolution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}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7115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для наглядности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1" y="601579"/>
            <a:ext cx="470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9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504BD53-7426-E54B-9D34-6DD1942D8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2387" y="4975722"/>
            <a:ext cx="10630617" cy="176374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Предупреждение </a:t>
            </a:r>
            <a:r>
              <a:rPr lang="en-GB" sz="2800" b="1" dirty="0"/>
              <a:t>PVS-Studio:</a:t>
            </a:r>
            <a:r>
              <a:rPr lang="en-GB" sz="2800" dirty="0"/>
              <a:t> V3019 CWE-697 Possibly an incorrect variable is compared to null after type conversion using 'as' keyword. Check variables '</a:t>
            </a:r>
            <a:r>
              <a:rPr lang="en-GB" sz="2800" dirty="0" err="1"/>
              <a:t>obj</a:t>
            </a:r>
            <a:r>
              <a:rPr lang="en-GB" sz="2800" dirty="0"/>
              <a:t>', '</a:t>
            </a:r>
            <a:r>
              <a:rPr lang="en-GB" sz="2800" dirty="0" err="1"/>
              <a:t>newResolution</a:t>
            </a:r>
            <a:r>
              <a:rPr lang="en-GB" sz="2800" dirty="0"/>
              <a:t>'. </a:t>
            </a:r>
            <a:r>
              <a:rPr lang="en-GB" sz="2800" dirty="0" err="1"/>
              <a:t>GameViewSizesMenuItemProvider.cs</a:t>
            </a:r>
            <a:r>
              <a:rPr lang="en-GB" sz="2800" dirty="0"/>
              <a:t> 104</a:t>
            </a:r>
            <a:endParaRPr lang="x-none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AA3002-1EEE-CF49-A522-EF7CA095A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48232D-B346-9D4F-A952-00BFE3066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3CB3E9-76E2-1149-AC98-952B83398138}"/>
              </a:ext>
            </a:extLst>
          </p:cNvPr>
          <p:cNvSpPr/>
          <p:nvPr/>
        </p:nvSpPr>
        <p:spPr>
          <a:xfrm>
            <a:off x="372387" y="1152259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private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static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4078F2"/>
                </a:solidFill>
                <a:latin typeface="Menlo" panose="020B0609030804020204" pitchFamily="49" charset="0"/>
              </a:rPr>
              <a:t>CastToGameViewSize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(object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obj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newResolution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=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obj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as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GameViewSize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if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(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obj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== null)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{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Debug.LogError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</a:t>
            </a:r>
            <a:r>
              <a:rPr lang="en-GB" sz="2400" dirty="0">
                <a:solidFill>
                  <a:srgbClr val="50A14F"/>
                </a:solidFill>
                <a:latin typeface="Menlo" panose="020B0609030804020204" pitchFamily="49" charset="0"/>
              </a:rPr>
              <a:t>"Incorrect input"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return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null;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}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return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newResolution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}</a:t>
            </a:r>
            <a:endParaRPr lang="x-none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A9A78FF-F546-8945-B9FE-018EB903A7C7}"/>
              </a:ext>
            </a:extLst>
          </p:cNvPr>
          <p:cNvSpPr/>
          <p:nvPr/>
        </p:nvSpPr>
        <p:spPr>
          <a:xfrm>
            <a:off x="6096000" y="1899138"/>
            <a:ext cx="3863926" cy="4765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7A4E39D-5A12-2E46-98EC-93E79D845243}"/>
              </a:ext>
            </a:extLst>
          </p:cNvPr>
          <p:cNvSpPr/>
          <p:nvPr/>
        </p:nvSpPr>
        <p:spPr>
          <a:xfrm>
            <a:off x="1308846" y="2248762"/>
            <a:ext cx="2501153" cy="4765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2841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C6BD588-55B9-6141-A85F-2909EBDCE20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"/>
          <a:stretch/>
        </p:blipFill>
        <p:spPr>
          <a:xfrm>
            <a:off x="640466" y="1248508"/>
            <a:ext cx="10959424" cy="5609492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284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D798A0A-0144-2B43-80D3-6ED2DA26F4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4672811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Предупреждение </a:t>
            </a:r>
            <a:r>
              <a:rPr lang="en-GB" sz="2800" b="1" dirty="0"/>
              <a:t>PVS-Studio:</a:t>
            </a:r>
            <a:r>
              <a:rPr lang="en-GB" sz="2800" dirty="0"/>
              <a:t> V3021 CWE-561 There are two 'if' statements with identical conditional expressions. The first 'if' statement contains method return. This means that the second 'if' statement is senseless </a:t>
            </a:r>
            <a:r>
              <a:rPr lang="en-GB" sz="2800" dirty="0" err="1"/>
              <a:t>CustomScriptAssembly.cs</a:t>
            </a:r>
            <a:r>
              <a:rPr lang="en-GB" sz="2800" dirty="0"/>
              <a:t> 179</a:t>
            </a:r>
            <a:endParaRPr lang="x-none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AB452-EC33-1D4A-9820-16A300DA3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849C22-305F-4C4E-820F-0E31129C2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C27A95-7029-D747-8F2C-F9ADD39CA9E0}"/>
              </a:ext>
            </a:extLst>
          </p:cNvPr>
          <p:cNvSpPr/>
          <p:nvPr/>
        </p:nvSpPr>
        <p:spPr>
          <a:xfrm>
            <a:off x="640466" y="1155850"/>
            <a:ext cx="11551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public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bool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4078F2"/>
                </a:solidFill>
                <a:latin typeface="Menlo" panose="020B0609030804020204" pitchFamily="49" charset="0"/>
              </a:rPr>
              <a:t>IsCompatibleWith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(....)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{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....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if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(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buildingForEditor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  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return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IsCompatibleWithEditor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if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(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buildingForEditor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buildTarget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=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BuildTarget.NoTarget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; </a:t>
            </a:r>
            <a:r>
              <a:rPr lang="en-GB" sz="2400" i="1" dirty="0">
                <a:solidFill>
                  <a:srgbClr val="A0A1A7"/>
                </a:solidFill>
                <a:latin typeface="Menlo" panose="020B0609030804020204" pitchFamily="49" charset="0"/>
              </a:rPr>
              <a:t>// Editor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....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}</a:t>
            </a:r>
            <a:r>
              <a:rPr lang="en-GB" sz="2400" dirty="0"/>
              <a:t/>
            </a:r>
            <a:br>
              <a:rPr lang="en-GB" sz="2400" dirty="0"/>
            </a:b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0625470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D798A0A-0144-2B43-80D3-6ED2DA26F4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4672811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Предупреждение </a:t>
            </a:r>
            <a:r>
              <a:rPr lang="en-GB" sz="2800" b="1" dirty="0"/>
              <a:t>PVS-Studio:</a:t>
            </a:r>
            <a:r>
              <a:rPr lang="en-GB" sz="2800" dirty="0"/>
              <a:t> V3021 CWE-561 There are two 'if' statements with identical conditional expressions. The first 'if' statement contains method return. This means that the second 'if' statement is senseless </a:t>
            </a:r>
            <a:r>
              <a:rPr lang="en-GB" sz="2800" dirty="0" err="1"/>
              <a:t>CustomScriptAssembly.cs</a:t>
            </a:r>
            <a:r>
              <a:rPr lang="en-GB" sz="2800" dirty="0"/>
              <a:t> 179</a:t>
            </a:r>
            <a:endParaRPr lang="x-none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AB452-EC33-1D4A-9820-16A300DA3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849C22-305F-4C4E-820F-0E31129C2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C27A95-7029-D747-8F2C-F9ADD39CA9E0}"/>
              </a:ext>
            </a:extLst>
          </p:cNvPr>
          <p:cNvSpPr/>
          <p:nvPr/>
        </p:nvSpPr>
        <p:spPr>
          <a:xfrm>
            <a:off x="640466" y="1155850"/>
            <a:ext cx="11551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public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bool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4078F2"/>
                </a:solidFill>
                <a:latin typeface="Menlo" panose="020B0609030804020204" pitchFamily="49" charset="0"/>
              </a:rPr>
              <a:t>IsCompatibleWith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(....)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{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....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if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(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buildingForEditor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   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return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IsCompatibleWithEditor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400" dirty="0">
                <a:solidFill>
                  <a:srgbClr val="A626A4"/>
                </a:solidFill>
                <a:latin typeface="Menlo" panose="020B0609030804020204" pitchFamily="49" charset="0"/>
              </a:rPr>
              <a:t>if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(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buildingForEditor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 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buildTarget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= </a:t>
            </a:r>
            <a:r>
              <a:rPr lang="en-GB" sz="2400" dirty="0" err="1">
                <a:solidFill>
                  <a:srgbClr val="383A42"/>
                </a:solidFill>
                <a:latin typeface="Menlo" panose="020B0609030804020204" pitchFamily="49" charset="0"/>
              </a:rPr>
              <a:t>BuildTarget.NoTarget</a:t>
            </a:r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; </a:t>
            </a:r>
            <a:r>
              <a:rPr lang="en-GB" sz="2400" i="1" dirty="0">
                <a:solidFill>
                  <a:srgbClr val="A0A1A7"/>
                </a:solidFill>
                <a:latin typeface="Menlo" panose="020B0609030804020204" pitchFamily="49" charset="0"/>
              </a:rPr>
              <a:t>// Editor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  ....</a:t>
            </a:r>
          </a:p>
          <a:p>
            <a:r>
              <a:rPr lang="en-GB" sz="2400" dirty="0">
                <a:solidFill>
                  <a:srgbClr val="383A42"/>
                </a:solidFill>
                <a:latin typeface="Menlo" panose="020B0609030804020204" pitchFamily="49" charset="0"/>
              </a:rPr>
              <a:t>}</a:t>
            </a:r>
            <a:r>
              <a:rPr lang="en-GB" sz="2400" dirty="0"/>
              <a:t/>
            </a:r>
            <a:br>
              <a:rPr lang="en-GB" sz="2400" dirty="0"/>
            </a:br>
            <a:endParaRPr lang="x-none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1CE2FA-EEB4-CA4E-8474-9A5A940605B0}"/>
              </a:ext>
            </a:extLst>
          </p:cNvPr>
          <p:cNvCxnSpPr/>
          <p:nvPr/>
        </p:nvCxnSpPr>
        <p:spPr>
          <a:xfrm flipH="1">
            <a:off x="5257800" y="2486025"/>
            <a:ext cx="5143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0200E8-AA7B-1C4E-A9D9-D028C3C4C2F1}"/>
              </a:ext>
            </a:extLst>
          </p:cNvPr>
          <p:cNvCxnSpPr/>
          <p:nvPr/>
        </p:nvCxnSpPr>
        <p:spPr>
          <a:xfrm flipH="1">
            <a:off x="5257800" y="3224213"/>
            <a:ext cx="5143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839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EB7FEA0-001F-D74E-9AAE-DEA934844FD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3" y="1896533"/>
            <a:ext cx="11323316" cy="3047999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36AB46-4892-1E41-A2E4-8D399437B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896016-0F9E-1340-BD26-604AE627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845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C35888-37E4-B44B-9F2D-620B20B79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FE143B-F6D7-AF41-BDA8-D1FD6DC9A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9406EB-EC83-5E44-AA3B-D3B492F22CE9}"/>
              </a:ext>
            </a:extLst>
          </p:cNvPr>
          <p:cNvSpPr/>
          <p:nvPr/>
        </p:nvSpPr>
        <p:spPr>
          <a:xfrm>
            <a:off x="237067" y="3734942"/>
            <a:ext cx="11616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22222"/>
                </a:solidFill>
                <a:latin typeface="-apple-system"/>
              </a:rPr>
              <a:t>Предупреждение </a:t>
            </a:r>
            <a:r>
              <a:rPr lang="en-GB" sz="3200" b="1" dirty="0">
                <a:solidFill>
                  <a:srgbClr val="222222"/>
                </a:solidFill>
                <a:latin typeface="-apple-system"/>
              </a:rPr>
              <a:t>PVS-Studio:</a:t>
            </a:r>
            <a:r>
              <a:rPr lang="en-GB" sz="32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GB" sz="3200" dirty="0">
                <a:latin typeface="-apple-system"/>
              </a:rPr>
              <a:t>V3001</a:t>
            </a:r>
            <a:r>
              <a:rPr lang="en-GB" sz="32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There are identical sub-expressions 'format ==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RenderTextureFormat.ARGBFloat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' to the left and to the right of the '||' operator.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RenderTextureEditor.cs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87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20FB60-3BCA-B34F-9E20-9DD50C8DC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274"/>
            <a:ext cx="12192000" cy="12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739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C35888-37E4-B44B-9F2D-620B20B79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FE143B-F6D7-AF41-BDA8-D1FD6DC9A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9406EB-EC83-5E44-AA3B-D3B492F22CE9}"/>
              </a:ext>
            </a:extLst>
          </p:cNvPr>
          <p:cNvSpPr/>
          <p:nvPr/>
        </p:nvSpPr>
        <p:spPr>
          <a:xfrm>
            <a:off x="237067" y="3734942"/>
            <a:ext cx="11616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22222"/>
                </a:solidFill>
                <a:latin typeface="-apple-system"/>
              </a:rPr>
              <a:t>Предупреждение </a:t>
            </a:r>
            <a:r>
              <a:rPr lang="en-GB" sz="3200" b="1" dirty="0">
                <a:solidFill>
                  <a:srgbClr val="222222"/>
                </a:solidFill>
                <a:latin typeface="-apple-system"/>
              </a:rPr>
              <a:t>PVS-Studio:</a:t>
            </a:r>
            <a:r>
              <a:rPr lang="en-GB" sz="32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GB" sz="3200" dirty="0">
                <a:latin typeface="-apple-system"/>
              </a:rPr>
              <a:t>V3001</a:t>
            </a:r>
            <a:r>
              <a:rPr lang="en-GB" sz="32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There are identical sub-expressions 'format ==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RenderTextureFormat.ARGBFloat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' to the left and to the right of the '||' operator.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RenderTextureEditor.cs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87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20FB60-3BCA-B34F-9E20-9DD50C8DC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274"/>
            <a:ext cx="12192000" cy="125078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A1120BF-0F9E-9741-AD54-FC0FFF8A1740}"/>
              </a:ext>
            </a:extLst>
          </p:cNvPr>
          <p:cNvSpPr/>
          <p:nvPr/>
        </p:nvSpPr>
        <p:spPr>
          <a:xfrm>
            <a:off x="1048215" y="2397512"/>
            <a:ext cx="7159083" cy="3122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45448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1A12A0A-9B95-CF49-AFA4-EAF45854F70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2" y="1380400"/>
            <a:ext cx="11074598" cy="5075857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C35888-37E4-B44B-9F2D-620B20B79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FE143B-F6D7-AF41-BDA8-D1FD6DC9A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62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CF6CE9-1C35-F94F-AF95-223ABAD0D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53D219-D1F5-F44C-87E6-69A49FD6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9EB2A6-F886-D941-9C0C-86D9D809193D}"/>
              </a:ext>
            </a:extLst>
          </p:cNvPr>
          <p:cNvSpPr/>
          <p:nvPr/>
        </p:nvSpPr>
        <p:spPr>
          <a:xfrm>
            <a:off x="203200" y="1560488"/>
            <a:ext cx="118191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A626A4"/>
                </a:solidFill>
                <a:latin typeface="Menlo" panose="020B0609030804020204" pitchFamily="49" charset="0"/>
              </a:rPr>
              <a:t>static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800" dirty="0">
                <a:solidFill>
                  <a:srgbClr val="A626A4"/>
                </a:solidFill>
                <a:latin typeface="Menlo" panose="020B0609030804020204" pitchFamily="49" charset="0"/>
              </a:rPr>
              <a:t>public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800" dirty="0" err="1">
                <a:solidFill>
                  <a:srgbClr val="383A42"/>
                </a:solidFill>
                <a:latin typeface="Menlo" panose="020B0609030804020204" pitchFamily="49" charset="0"/>
              </a:rPr>
              <a:t>UndoPropertyModification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[] Process(....)</a:t>
            </a:r>
          </a:p>
          <a:p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{ </a:t>
            </a:r>
          </a:p>
          <a:p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 ....</a:t>
            </a:r>
          </a:p>
          <a:p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800" dirty="0" err="1">
                <a:solidFill>
                  <a:srgbClr val="383A42"/>
                </a:solidFill>
                <a:latin typeface="Menlo" panose="020B0609030804020204" pitchFamily="49" charset="0"/>
              </a:rPr>
              <a:t>discardedModifications.Concat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(....); </a:t>
            </a:r>
          </a:p>
          <a:p>
            <a:r>
              <a:rPr lang="en-GB" sz="2800" dirty="0">
                <a:solidFill>
                  <a:srgbClr val="A626A4"/>
                </a:solidFill>
                <a:latin typeface="Menlo" panose="020B0609030804020204" pitchFamily="49" charset="0"/>
              </a:rPr>
              <a:t>  return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800" dirty="0" err="1">
                <a:solidFill>
                  <a:srgbClr val="383A42"/>
                </a:solidFill>
                <a:latin typeface="Menlo" panose="020B0609030804020204" pitchFamily="49" charset="0"/>
              </a:rPr>
              <a:t>discardedModifications.ToArray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(); }</a:t>
            </a:r>
            <a:endParaRPr lang="x-none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08C999-A531-6141-BB6C-310507E27F8A}"/>
              </a:ext>
            </a:extLst>
          </p:cNvPr>
          <p:cNvSpPr/>
          <p:nvPr/>
        </p:nvSpPr>
        <p:spPr>
          <a:xfrm>
            <a:off x="488065" y="4441687"/>
            <a:ext cx="10196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22222"/>
                </a:solidFill>
                <a:latin typeface="-apple-system"/>
              </a:rPr>
              <a:t>Предупреждение </a:t>
            </a:r>
            <a:r>
              <a:rPr lang="en-GB" sz="3600" b="1" dirty="0">
                <a:solidFill>
                  <a:srgbClr val="222222"/>
                </a:solidFill>
                <a:latin typeface="-apple-system"/>
              </a:rPr>
              <a:t>PVS-Studio: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GB" sz="3600" dirty="0">
                <a:latin typeface="-apple-system"/>
              </a:rPr>
              <a:t>V3010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 CWE-252 The return value of function '</a:t>
            </a:r>
            <a:r>
              <a:rPr lang="en-GB" sz="3600" dirty="0" err="1">
                <a:solidFill>
                  <a:srgbClr val="222222"/>
                </a:solidFill>
                <a:latin typeface="-apple-system"/>
              </a:rPr>
              <a:t>Concat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' is required to be utilized. </a:t>
            </a:r>
            <a:r>
              <a:rPr lang="en-GB" sz="3600" dirty="0" err="1">
                <a:solidFill>
                  <a:srgbClr val="222222"/>
                </a:solidFill>
                <a:latin typeface="-apple-system"/>
              </a:rPr>
              <a:t>AnimationRecording.cs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 455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33299458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CF6CE9-1C35-F94F-AF95-223ABAD0D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53D219-D1F5-F44C-87E6-69A49FD6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9EB2A6-F886-D941-9C0C-86D9D809193D}"/>
              </a:ext>
            </a:extLst>
          </p:cNvPr>
          <p:cNvSpPr/>
          <p:nvPr/>
        </p:nvSpPr>
        <p:spPr>
          <a:xfrm>
            <a:off x="203200" y="1560488"/>
            <a:ext cx="118191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A626A4"/>
                </a:solidFill>
                <a:latin typeface="Menlo" panose="020B0609030804020204" pitchFamily="49" charset="0"/>
              </a:rPr>
              <a:t>static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800" dirty="0">
                <a:solidFill>
                  <a:srgbClr val="A626A4"/>
                </a:solidFill>
                <a:latin typeface="Menlo" panose="020B0609030804020204" pitchFamily="49" charset="0"/>
              </a:rPr>
              <a:t>public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800" dirty="0" err="1">
                <a:solidFill>
                  <a:srgbClr val="383A42"/>
                </a:solidFill>
                <a:latin typeface="Menlo" panose="020B0609030804020204" pitchFamily="49" charset="0"/>
              </a:rPr>
              <a:t>UndoPropertyModification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[] Process(....)</a:t>
            </a:r>
          </a:p>
          <a:p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{ </a:t>
            </a:r>
          </a:p>
          <a:p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 ....</a:t>
            </a:r>
          </a:p>
          <a:p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 </a:t>
            </a:r>
            <a:r>
              <a:rPr lang="en-GB" sz="2800" dirty="0" err="1">
                <a:solidFill>
                  <a:srgbClr val="383A42"/>
                </a:solidFill>
                <a:latin typeface="Menlo" panose="020B0609030804020204" pitchFamily="49" charset="0"/>
              </a:rPr>
              <a:t>discardedModifications.Concat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(....); </a:t>
            </a:r>
          </a:p>
          <a:p>
            <a:r>
              <a:rPr lang="en-GB" sz="2800" dirty="0">
                <a:solidFill>
                  <a:srgbClr val="A626A4"/>
                </a:solidFill>
                <a:latin typeface="Menlo" panose="020B0609030804020204" pitchFamily="49" charset="0"/>
              </a:rPr>
              <a:t>  return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 </a:t>
            </a:r>
            <a:r>
              <a:rPr lang="en-GB" sz="2800" dirty="0" err="1">
                <a:solidFill>
                  <a:srgbClr val="383A42"/>
                </a:solidFill>
                <a:latin typeface="Menlo" panose="020B0609030804020204" pitchFamily="49" charset="0"/>
              </a:rPr>
              <a:t>discardedModifications.ToArray</a:t>
            </a:r>
            <a:r>
              <a:rPr lang="en-GB" sz="2800" dirty="0">
                <a:solidFill>
                  <a:srgbClr val="383A42"/>
                </a:solidFill>
                <a:latin typeface="Menlo" panose="020B0609030804020204" pitchFamily="49" charset="0"/>
              </a:rPr>
              <a:t>(); }</a:t>
            </a:r>
            <a:endParaRPr lang="x-none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08C999-A531-6141-BB6C-310507E27F8A}"/>
              </a:ext>
            </a:extLst>
          </p:cNvPr>
          <p:cNvSpPr/>
          <p:nvPr/>
        </p:nvSpPr>
        <p:spPr>
          <a:xfrm>
            <a:off x="488065" y="4441687"/>
            <a:ext cx="10196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22222"/>
                </a:solidFill>
                <a:latin typeface="-apple-system"/>
              </a:rPr>
              <a:t>Предупреждение </a:t>
            </a:r>
            <a:r>
              <a:rPr lang="en-GB" sz="3600" b="1" dirty="0">
                <a:solidFill>
                  <a:srgbClr val="222222"/>
                </a:solidFill>
                <a:latin typeface="-apple-system"/>
              </a:rPr>
              <a:t>PVS-Studio: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GB" sz="3600" dirty="0">
                <a:latin typeface="-apple-system"/>
              </a:rPr>
              <a:t>V3010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 CWE-252 The return value of function '</a:t>
            </a:r>
            <a:r>
              <a:rPr lang="en-GB" sz="3600" dirty="0" err="1">
                <a:solidFill>
                  <a:srgbClr val="222222"/>
                </a:solidFill>
                <a:latin typeface="-apple-system"/>
              </a:rPr>
              <a:t>Concat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' is required to be utilized. </a:t>
            </a:r>
            <a:r>
              <a:rPr lang="en-GB" sz="3600" dirty="0" err="1">
                <a:solidFill>
                  <a:srgbClr val="222222"/>
                </a:solidFill>
                <a:latin typeface="-apple-system"/>
              </a:rPr>
              <a:t>AnimationRecording.cs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 455</a:t>
            </a:r>
            <a:endParaRPr lang="x-none" sz="3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A8846603-7520-734E-95FF-6B3AF43B4EF9}"/>
              </a:ext>
            </a:extLst>
          </p:cNvPr>
          <p:cNvSpPr/>
          <p:nvPr/>
        </p:nvSpPr>
        <p:spPr>
          <a:xfrm>
            <a:off x="640466" y="2777924"/>
            <a:ext cx="7890076" cy="6510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653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2415" y="202858"/>
            <a:ext cx="6730774" cy="59931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63926" y="3641468"/>
            <a:ext cx="5028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V3095 The 'context' object was used before it was verified against null. Check lines: 340, 346. </a:t>
            </a:r>
            <a:r>
              <a:rPr lang="en-GB" sz="3200" dirty="0" err="1"/>
              <a:t>Principal.cs</a:t>
            </a:r>
            <a:r>
              <a:rPr lang="en-GB" sz="3200" dirty="0"/>
              <a:t> 340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83" y="1192274"/>
            <a:ext cx="2145380" cy="21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48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409CA87-E2B4-9640-83E0-250C76AB3B4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3" y="2230650"/>
            <a:ext cx="11444733" cy="1587709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CF6CE9-1C35-F94F-AF95-223ABAD0D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ошибок из самого </a:t>
            </a:r>
            <a:r>
              <a:rPr lang="en-US" dirty="0"/>
              <a:t>Unity</a:t>
            </a:r>
            <a:endParaRPr lang="en-GB" dirty="0"/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53D219-D1F5-F44C-87E6-69A49FD6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8588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67971F7-D626-1E4E-979F-29DAADA8E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Выводы</a:t>
            </a:r>
            <a:endParaRPr lang="x-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937C6E-E222-1D4A-B668-9E49111AE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743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915F144-4098-DE40-B4BB-83F82EC331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400" dirty="0"/>
              <a:t>Статический анализ - важный элемент </a:t>
            </a:r>
            <a:r>
              <a:rPr lang="en-US" sz="4400" dirty="0"/>
              <a:t>QA</a:t>
            </a:r>
          </a:p>
          <a:p>
            <a:pPr>
              <a:lnSpc>
                <a:spcPct val="150000"/>
              </a:lnSpc>
            </a:pPr>
            <a:r>
              <a:rPr lang="ru-RU" sz="4400" dirty="0"/>
              <a:t>Важно регулярное использование</a:t>
            </a:r>
          </a:p>
          <a:p>
            <a:pPr>
              <a:lnSpc>
                <a:spcPct val="150000"/>
              </a:lnSpc>
            </a:pPr>
            <a:r>
              <a:rPr lang="ru-RU" sz="4400" dirty="0"/>
              <a:t>Никто не застрахован от ошибок</a:t>
            </a:r>
            <a:endParaRPr lang="x-non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9AF77B-9DAE-8D4C-8314-DDA2C4BD3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Выводы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4ACCAA-765B-C649-A08E-BCFCD9E4C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9894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66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8440" y="131543"/>
            <a:ext cx="7324619" cy="6521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168440" y="131543"/>
            <a:ext cx="7324619" cy="6521920"/>
          </a:xfrm>
          <a:custGeom>
            <a:avLst/>
            <a:gdLst>
              <a:gd name="connsiteX0" fmla="*/ 306711 w 6242723"/>
              <a:gd name="connsiteY0" fmla="*/ 3296652 h 5558589"/>
              <a:gd name="connsiteX1" fmla="*/ 306711 w 6242723"/>
              <a:gd name="connsiteY1" fmla="*/ 4608094 h 5558589"/>
              <a:gd name="connsiteX2" fmla="*/ 6152578 w 6242723"/>
              <a:gd name="connsiteY2" fmla="*/ 4608094 h 5558589"/>
              <a:gd name="connsiteX3" fmla="*/ 6152578 w 6242723"/>
              <a:gd name="connsiteY3" fmla="*/ 3296652 h 5558589"/>
              <a:gd name="connsiteX4" fmla="*/ 0 w 6242723"/>
              <a:gd name="connsiteY4" fmla="*/ 0 h 5558589"/>
              <a:gd name="connsiteX5" fmla="*/ 6242723 w 6242723"/>
              <a:gd name="connsiteY5" fmla="*/ 0 h 5558589"/>
              <a:gd name="connsiteX6" fmla="*/ 6242723 w 6242723"/>
              <a:gd name="connsiteY6" fmla="*/ 5558589 h 5558589"/>
              <a:gd name="connsiteX7" fmla="*/ 0 w 6242723"/>
              <a:gd name="connsiteY7" fmla="*/ 5558589 h 55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23" h="5558589">
                <a:moveTo>
                  <a:pt x="306711" y="3296652"/>
                </a:moveTo>
                <a:lnTo>
                  <a:pt x="306711" y="4608094"/>
                </a:lnTo>
                <a:lnTo>
                  <a:pt x="6152578" y="4608094"/>
                </a:lnTo>
                <a:lnTo>
                  <a:pt x="6152578" y="3296652"/>
                </a:lnTo>
                <a:close/>
                <a:moveTo>
                  <a:pt x="0" y="0"/>
                </a:moveTo>
                <a:lnTo>
                  <a:pt x="6242723" y="0"/>
                </a:lnTo>
                <a:lnTo>
                  <a:pt x="6242723" y="5558589"/>
                </a:lnTo>
                <a:lnTo>
                  <a:pt x="0" y="5558589"/>
                </a:lnTo>
                <a:close/>
              </a:path>
            </a:pathLst>
          </a:cu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7640052" y="4529735"/>
            <a:ext cx="63767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24719" y="4463715"/>
            <a:ext cx="328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Проверяем на </a:t>
            </a:r>
            <a:r>
              <a:rPr lang="en-US" sz="2800" dirty="0"/>
              <a:t>null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278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8394" y="133902"/>
            <a:ext cx="7321967" cy="65195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258A66-BA44-4318-A9D6-7129748AB20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158394" y="133903"/>
            <a:ext cx="7321966" cy="6519559"/>
          </a:xfrm>
          <a:custGeom>
            <a:avLst/>
            <a:gdLst>
              <a:gd name="connsiteX0" fmla="*/ 198428 w 6242723"/>
              <a:gd name="connsiteY0" fmla="*/ 1576984 h 5558589"/>
              <a:gd name="connsiteX1" fmla="*/ 198428 w 6242723"/>
              <a:gd name="connsiteY1" fmla="*/ 2214658 h 5558589"/>
              <a:gd name="connsiteX2" fmla="*/ 6044295 w 6242723"/>
              <a:gd name="connsiteY2" fmla="*/ 2214658 h 5558589"/>
              <a:gd name="connsiteX3" fmla="*/ 6044295 w 6242723"/>
              <a:gd name="connsiteY3" fmla="*/ 1576984 h 5558589"/>
              <a:gd name="connsiteX4" fmla="*/ 0 w 6242723"/>
              <a:gd name="connsiteY4" fmla="*/ 0 h 5558589"/>
              <a:gd name="connsiteX5" fmla="*/ 6242723 w 6242723"/>
              <a:gd name="connsiteY5" fmla="*/ 0 h 5558589"/>
              <a:gd name="connsiteX6" fmla="*/ 6242723 w 6242723"/>
              <a:gd name="connsiteY6" fmla="*/ 5558589 h 5558589"/>
              <a:gd name="connsiteX7" fmla="*/ 0 w 6242723"/>
              <a:gd name="connsiteY7" fmla="*/ 5558589 h 55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723" h="5558589">
                <a:moveTo>
                  <a:pt x="198428" y="1576984"/>
                </a:moveTo>
                <a:lnTo>
                  <a:pt x="198428" y="2214658"/>
                </a:lnTo>
                <a:lnTo>
                  <a:pt x="6044295" y="2214658"/>
                </a:lnTo>
                <a:lnTo>
                  <a:pt x="6044295" y="1576984"/>
                </a:lnTo>
                <a:close/>
                <a:moveTo>
                  <a:pt x="0" y="0"/>
                </a:moveTo>
                <a:lnTo>
                  <a:pt x="6242723" y="0"/>
                </a:lnTo>
                <a:lnTo>
                  <a:pt x="6242723" y="5558589"/>
                </a:lnTo>
                <a:lnTo>
                  <a:pt x="0" y="5558589"/>
                </a:lnTo>
                <a:close/>
              </a:path>
            </a:pathLst>
          </a:cu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7628021" y="2111388"/>
            <a:ext cx="63767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413354" y="1888957"/>
            <a:ext cx="3282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Разыменовываем без проверки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076672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Theme PVS-Studio">
  <a:themeElements>
    <a:clrScheme name="PVS-Studio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D8D8D8"/>
      </a:accent3>
      <a:accent4>
        <a:srgbClr val="FFC000"/>
      </a:accent4>
      <a:accent5>
        <a:srgbClr val="00B0F0"/>
      </a:accent5>
      <a:accent6>
        <a:srgbClr val="92D050"/>
      </a:accent6>
      <a:hlink>
        <a:srgbClr val="00B0F0"/>
      </a:hlink>
      <a:folHlink>
        <a:srgbClr val="954F72"/>
      </a:folHlink>
    </a:clrScheme>
    <a:fontScheme name="PVS-Studio">
      <a:majorFont>
        <a:latin typeface="Manrope"/>
        <a:ea typeface=""/>
        <a:cs typeface=""/>
      </a:majorFont>
      <a:minorFont>
        <a:latin typeface="Manrop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VS-Studio" id="{895838DC-2FBC-4AF2-B70A-B7814D2CDE02}" vid="{68F22EF6-6690-4450-9DF6-BDEA5D748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30623</TotalTime>
  <Words>1016</Words>
  <Application>Microsoft Office PowerPoint</Application>
  <PresentationFormat>Widescreen</PresentationFormat>
  <Paragraphs>302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Microsoft YaHei</vt:lpstr>
      <vt:lpstr>-apple-system</vt:lpstr>
      <vt:lpstr>Arial</vt:lpstr>
      <vt:lpstr>Calibri</vt:lpstr>
      <vt:lpstr>Consolas</vt:lpstr>
      <vt:lpstr>Cooper Black</vt:lpstr>
      <vt:lpstr>Manrope</vt:lpstr>
      <vt:lpstr>Manrope Medium</vt:lpstr>
      <vt:lpstr>Menlo</vt:lpstr>
      <vt:lpstr>Open Sans</vt:lpstr>
      <vt:lpstr>Times New Roman</vt:lpstr>
      <vt:lpstr>Wingdings</vt:lpstr>
      <vt:lpstr>Theme PVS-Studio</vt:lpstr>
      <vt:lpstr>Статический анализ и проекты на Unity : зачем и как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Viktoria Khanieva</dc:creator>
  <cp:lastModifiedBy>Viktoria Khanieva</cp:lastModifiedBy>
  <cp:revision>311</cp:revision>
  <dcterms:created xsi:type="dcterms:W3CDTF">2019-08-21T09:19:30Z</dcterms:created>
  <dcterms:modified xsi:type="dcterms:W3CDTF">2020-05-05T17:55:46Z</dcterms:modified>
</cp:coreProperties>
</file>