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1"/>
  </p:sldMasterIdLst>
  <p:notesMasterIdLst>
    <p:notesMasterId r:id="rId79"/>
  </p:notesMasterIdLst>
  <p:handoutMasterIdLst>
    <p:handoutMasterId r:id="rId80"/>
  </p:handoutMasterIdLst>
  <p:sldIdLst>
    <p:sldId id="256" r:id="rId2"/>
    <p:sldId id="257" r:id="rId3"/>
    <p:sldId id="373" r:id="rId4"/>
    <p:sldId id="372" r:id="rId5"/>
    <p:sldId id="374" r:id="rId6"/>
    <p:sldId id="262" r:id="rId7"/>
    <p:sldId id="357" r:id="rId8"/>
    <p:sldId id="473" r:id="rId9"/>
    <p:sldId id="475" r:id="rId10"/>
    <p:sldId id="476" r:id="rId11"/>
    <p:sldId id="479" r:id="rId12"/>
    <p:sldId id="478" r:id="rId13"/>
    <p:sldId id="480" r:id="rId14"/>
    <p:sldId id="481" r:id="rId15"/>
    <p:sldId id="482" r:id="rId16"/>
    <p:sldId id="483" r:id="rId17"/>
    <p:sldId id="484" r:id="rId18"/>
    <p:sldId id="485" r:id="rId19"/>
    <p:sldId id="486" r:id="rId20"/>
    <p:sldId id="487" r:id="rId21"/>
    <p:sldId id="488" r:id="rId22"/>
    <p:sldId id="489" r:id="rId23"/>
    <p:sldId id="490" r:id="rId24"/>
    <p:sldId id="491" r:id="rId25"/>
    <p:sldId id="492" r:id="rId26"/>
    <p:sldId id="493" r:id="rId27"/>
    <p:sldId id="494" r:id="rId28"/>
    <p:sldId id="495" r:id="rId29"/>
    <p:sldId id="537" r:id="rId30"/>
    <p:sldId id="541" r:id="rId31"/>
    <p:sldId id="542" r:id="rId32"/>
    <p:sldId id="543" r:id="rId33"/>
    <p:sldId id="538" r:id="rId34"/>
    <p:sldId id="539" r:id="rId35"/>
    <p:sldId id="545" r:id="rId36"/>
    <p:sldId id="546" r:id="rId37"/>
    <p:sldId id="540" r:id="rId38"/>
    <p:sldId id="511" r:id="rId39"/>
    <p:sldId id="534" r:id="rId40"/>
    <p:sldId id="535" r:id="rId41"/>
    <p:sldId id="536" r:id="rId42"/>
    <p:sldId id="526" r:id="rId43"/>
    <p:sldId id="513" r:id="rId44"/>
    <p:sldId id="516" r:id="rId45"/>
    <p:sldId id="517" r:id="rId46"/>
    <p:sldId id="518" r:id="rId47"/>
    <p:sldId id="519" r:id="rId48"/>
    <p:sldId id="520" r:id="rId49"/>
    <p:sldId id="521" r:id="rId50"/>
    <p:sldId id="522" r:id="rId51"/>
    <p:sldId id="524" r:id="rId52"/>
    <p:sldId id="525" r:id="rId53"/>
    <p:sldId id="527" r:id="rId54"/>
    <p:sldId id="529" r:id="rId55"/>
    <p:sldId id="514" r:id="rId56"/>
    <p:sldId id="530" r:id="rId57"/>
    <p:sldId id="531" r:id="rId58"/>
    <p:sldId id="532" r:id="rId59"/>
    <p:sldId id="533" r:id="rId60"/>
    <p:sldId id="496" r:id="rId61"/>
    <p:sldId id="497" r:id="rId62"/>
    <p:sldId id="498" r:id="rId63"/>
    <p:sldId id="499" r:id="rId64"/>
    <p:sldId id="500" r:id="rId65"/>
    <p:sldId id="501" r:id="rId66"/>
    <p:sldId id="505" r:id="rId67"/>
    <p:sldId id="509" r:id="rId68"/>
    <p:sldId id="508" r:id="rId69"/>
    <p:sldId id="506" r:id="rId70"/>
    <p:sldId id="507" r:id="rId71"/>
    <p:sldId id="502" r:id="rId72"/>
    <p:sldId id="510" r:id="rId73"/>
    <p:sldId id="503" r:id="rId74"/>
    <p:sldId id="342" r:id="rId75"/>
    <p:sldId id="548" r:id="rId76"/>
    <p:sldId id="367" r:id="rId77"/>
    <p:sldId id="549" r:id="rId7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4E11"/>
    <a:srgbClr val="009900"/>
    <a:srgbClr val="ED1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4291" autoAdjust="0"/>
  </p:normalViewPr>
  <p:slideViewPr>
    <p:cSldViewPr snapToGrid="0">
      <p:cViewPr varScale="1">
        <p:scale>
          <a:sx n="73" d="100"/>
          <a:sy n="73" d="100"/>
        </p:scale>
        <p:origin x="37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E46816-7837-4C8E-BE23-30A3ED137C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C546F6-4D03-4F50-953D-99BE3969CC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612E4-62E2-4D03-AE41-A01C393EDD9E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2EFC67-3443-483B-B389-D3D46996B4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D38BD6-0AC0-4CB4-BB6B-1D2039345C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DBA22-F390-48D0-B4B2-E52DA6912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743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E37D7-E9BF-4E2C-93A5-F606827DC277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DDDCE-F704-42B8-94EC-94A73BE79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8689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>
            <a:extLst>
              <a:ext uri="{FF2B5EF4-FFF2-40B4-BE49-F238E27FC236}">
                <a16:creationId xmlns:a16="http://schemas.microsoft.com/office/drawing/2014/main" id="{BE3D2199-458A-48EA-A477-417045FDD744}"/>
              </a:ext>
            </a:extLst>
          </p:cNvPr>
          <p:cNvSpPr/>
          <p:nvPr userDrawn="1"/>
        </p:nvSpPr>
        <p:spPr>
          <a:xfrm>
            <a:off x="3473569" y="2907101"/>
            <a:ext cx="5244861" cy="1173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E4B8D247-6050-4715-BE2A-BB5F82412682}"/>
              </a:ext>
            </a:extLst>
          </p:cNvPr>
          <p:cNvSpPr/>
          <p:nvPr/>
        </p:nvSpPr>
        <p:spPr>
          <a:xfrm>
            <a:off x="640583" y="1583505"/>
            <a:ext cx="10916417" cy="142239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C4192E5D-7AE1-4CBD-B677-A68182FDFDBF}"/>
              </a:ext>
            </a:extLst>
          </p:cNvPr>
          <p:cNvSpPr/>
          <p:nvPr/>
        </p:nvSpPr>
        <p:spPr>
          <a:xfrm>
            <a:off x="7090913" y="4345378"/>
            <a:ext cx="4262887" cy="1422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A15551B9-383D-47C0-8F81-46BFB4942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5090"/>
            <a:ext cx="10515600" cy="713982"/>
          </a:xfrm>
          <a:prstGeom prst="rect">
            <a:avLst/>
          </a:prstGeom>
        </p:spPr>
        <p:txBody>
          <a:bodyPr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22" name="Подзаголовок 2">
            <a:extLst>
              <a:ext uri="{FF2B5EF4-FFF2-40B4-BE49-F238E27FC236}">
                <a16:creationId xmlns:a16="http://schemas.microsoft.com/office/drawing/2014/main" id="{943DB1FB-D18C-4DF8-968F-404B5F46A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619349"/>
            <a:ext cx="10515600" cy="4066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6C338A15-4AEF-4E0F-8BD9-D642A63A4DC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482799" y="4762650"/>
            <a:ext cx="4262890" cy="83431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A387A0D3-9714-49C1-AF3C-31AEBE07E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https://www.highload.ru/uploads/e/9f/db69ce3a096cc4f8fb8b57aebba13.png">
            <a:extLst>
              <a:ext uri="{FF2B5EF4-FFF2-40B4-BE49-F238E27FC236}">
                <a16:creationId xmlns:a16="http://schemas.microsoft.com/office/drawing/2014/main" id="{0A6A12AB-D6D1-48B8-BF53-2A7F8C3C58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76" y="216437"/>
            <a:ext cx="1823806" cy="11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2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>
            <a:extLst>
              <a:ext uri="{FF2B5EF4-FFF2-40B4-BE49-F238E27FC236}">
                <a16:creationId xmlns:a16="http://schemas.microsoft.com/office/drawing/2014/main" id="{C9943FE6-1442-4A5D-8C00-EBBFD0470E3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40504" y="165100"/>
            <a:ext cx="10989545" cy="63309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latin typeface="Consolas" panose="020B0609020204030204" pitchFamily="49" charset="0"/>
              </a:defRPr>
            </a:lvl1pPr>
            <a:lvl2pPr marL="685800" indent="-228600">
              <a:buFontTx/>
              <a:buBlip>
                <a:blip r:embed="rId2"/>
              </a:buBlip>
              <a:defRPr sz="2800">
                <a:latin typeface="Consolas" panose="020B0609020204030204" pitchFamily="49" charset="0"/>
              </a:defRPr>
            </a:lvl2pPr>
            <a:lvl3pPr marL="1143000" indent="-228600">
              <a:buFontTx/>
              <a:buBlip>
                <a:blip r:embed="rId2"/>
              </a:buBlip>
              <a:defRPr sz="2800">
                <a:latin typeface="Consolas" panose="020B0609020204030204" pitchFamily="49" charset="0"/>
              </a:defRPr>
            </a:lvl3pPr>
            <a:lvl4pPr marL="1600200" indent="-228600">
              <a:buFontTx/>
              <a:buBlip>
                <a:blip r:embed="rId2"/>
              </a:buBlip>
              <a:defRPr sz="2800">
                <a:latin typeface="Consolas" panose="020B0609020204030204" pitchFamily="49" charset="0"/>
              </a:defRPr>
            </a:lvl4pPr>
            <a:lvl5pPr marL="2057400" indent="-228600">
              <a:buFontTx/>
              <a:buBlip>
                <a:blip r:embed="rId2"/>
              </a:buBlip>
              <a:defRPr sz="2800">
                <a:latin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7ADB7CF1-3576-436B-8B10-C28C17D8FC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rgbClr val="00B0F0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681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84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окладчи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ый треугольник 13">
            <a:extLst>
              <a:ext uri="{FF2B5EF4-FFF2-40B4-BE49-F238E27FC236}">
                <a16:creationId xmlns:a16="http://schemas.microsoft.com/office/drawing/2014/main" id="{F6AC732A-3303-47D6-B31D-160957E5F4E3}"/>
              </a:ext>
            </a:extLst>
          </p:cNvPr>
          <p:cNvSpPr/>
          <p:nvPr userDrawn="1"/>
        </p:nvSpPr>
        <p:spPr>
          <a:xfrm flipH="1">
            <a:off x="2133600" y="0"/>
            <a:ext cx="10058400" cy="6857999"/>
          </a:xfrm>
          <a:prstGeom prst="rtTriangle">
            <a:avLst/>
          </a:prstGeom>
          <a:solidFill>
            <a:srgbClr val="E74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C5BED98-88B3-46A8-BEAF-942F83B6DD2C}"/>
              </a:ext>
            </a:extLst>
          </p:cNvPr>
          <p:cNvSpPr/>
          <p:nvPr/>
        </p:nvSpPr>
        <p:spPr>
          <a:xfrm>
            <a:off x="7564988" y="508000"/>
            <a:ext cx="3875540" cy="58356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5B93D5F4-5C0B-498A-BB75-CB839F1A8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518" y="1307191"/>
            <a:ext cx="5944799" cy="8058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D636B459-5AA7-4BFE-82B9-06D22B4A139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59519" y="2452204"/>
            <a:ext cx="6869982" cy="37247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14500" indent="-342900">
              <a:lnSpc>
                <a:spcPct val="100000"/>
              </a:lnSpc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171700" indent="-342900">
              <a:lnSpc>
                <a:spcPct val="100000"/>
              </a:lnSpc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C522B7F-E49E-450C-86BF-7188043ECC2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64988" y="514350"/>
            <a:ext cx="3875540" cy="58293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788141E9-D59E-48B0-A992-4ACD5E1E74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E82D5B9D-72CA-4736-BE5F-3FB6A70063CE}"/>
              </a:ext>
            </a:extLst>
          </p:cNvPr>
          <p:cNvSpPr/>
          <p:nvPr userDrawn="1"/>
        </p:nvSpPr>
        <p:spPr>
          <a:xfrm>
            <a:off x="559518" y="196397"/>
            <a:ext cx="2865169" cy="771678"/>
          </a:xfrm>
          <a:prstGeom prst="rect">
            <a:avLst/>
          </a:prstGeom>
          <a:solidFill>
            <a:srgbClr val="E74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8C8FD44B-F425-4573-8CD8-2AAC78D99408}"/>
              </a:ext>
            </a:extLst>
          </p:cNvPr>
          <p:cNvSpPr/>
          <p:nvPr userDrawn="1"/>
        </p:nvSpPr>
        <p:spPr>
          <a:xfrm>
            <a:off x="263526" y="196397"/>
            <a:ext cx="138905" cy="7716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BE8C58-6701-4180-B071-8761D6FB64DF}"/>
              </a:ext>
            </a:extLst>
          </p:cNvPr>
          <p:cNvSpPr txBox="1"/>
          <p:nvPr/>
        </p:nvSpPr>
        <p:spPr>
          <a:xfrm>
            <a:off x="664593" y="261527"/>
            <a:ext cx="2655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Докладчик</a:t>
            </a:r>
          </a:p>
        </p:txBody>
      </p:sp>
    </p:spTree>
    <p:extLst>
      <p:ext uri="{BB962C8B-B14F-4D97-AF65-F5344CB8AC3E}">
        <p14:creationId xmlns:p14="http://schemas.microsoft.com/office/powerpoint/2010/main" val="26649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кода длинный">
    <p:bg>
      <p:bgPr>
        <a:solidFill>
          <a:srgbClr val="E74E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>
            <a:extLst>
              <a:ext uri="{FF2B5EF4-FFF2-40B4-BE49-F238E27FC236}">
                <a16:creationId xmlns:a16="http://schemas.microsoft.com/office/drawing/2014/main" id="{D2E4BF05-28A8-48D7-9AF6-7154BA0F1006}"/>
              </a:ext>
            </a:extLst>
          </p:cNvPr>
          <p:cNvSpPr/>
          <p:nvPr/>
        </p:nvSpPr>
        <p:spPr>
          <a:xfrm>
            <a:off x="943242" y="955522"/>
            <a:ext cx="10220058" cy="847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F6CA252-41C6-4922-A6B4-F1DA5E11606C}"/>
              </a:ext>
            </a:extLst>
          </p:cNvPr>
          <p:cNvSpPr/>
          <p:nvPr/>
        </p:nvSpPr>
        <p:spPr>
          <a:xfrm>
            <a:off x="639763" y="955522"/>
            <a:ext cx="189179" cy="8476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076D103D-5997-4676-A81E-83094A1BB5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699" y="1043797"/>
            <a:ext cx="9884279" cy="5008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35D2AB-C278-4D87-A2F7-66FD20747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147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кода длинный и широкий">
    <p:bg>
      <p:bgPr>
        <a:solidFill>
          <a:srgbClr val="E74E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>
            <a:extLst>
              <a:ext uri="{FF2B5EF4-FFF2-40B4-BE49-F238E27FC236}">
                <a16:creationId xmlns:a16="http://schemas.microsoft.com/office/drawing/2014/main" id="{3F91F2A2-2672-4870-A279-19E0F8AA382A}"/>
              </a:ext>
            </a:extLst>
          </p:cNvPr>
          <p:cNvSpPr/>
          <p:nvPr/>
        </p:nvSpPr>
        <p:spPr>
          <a:xfrm>
            <a:off x="943242" y="955521"/>
            <a:ext cx="10220058" cy="1485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EB9E2E92-93D0-4644-A8B6-DB6F94125E53}"/>
              </a:ext>
            </a:extLst>
          </p:cNvPr>
          <p:cNvSpPr/>
          <p:nvPr/>
        </p:nvSpPr>
        <p:spPr>
          <a:xfrm>
            <a:off x="639763" y="955522"/>
            <a:ext cx="189179" cy="1485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878F3185-17FD-49FE-91E5-E44CF46183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8699" y="1061049"/>
            <a:ext cx="9884279" cy="4836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5CC88B11-CAD9-42D5-8A5B-5B7D82270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517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кода длинный и широкий">
    <p:bg>
      <p:bgPr>
        <a:solidFill>
          <a:srgbClr val="E74E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878F3185-17FD-49FE-91E5-E44CF46183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53860" y="2458775"/>
            <a:ext cx="9884279" cy="4836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5CC88B11-CAD9-42D5-8A5B-5B7D82270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968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с заголовко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4D3CAF00-823B-46A7-87CF-045B39AA3C08}"/>
              </a:ext>
            </a:extLst>
          </p:cNvPr>
          <p:cNvSpPr/>
          <p:nvPr/>
        </p:nvSpPr>
        <p:spPr>
          <a:xfrm>
            <a:off x="559517" y="196397"/>
            <a:ext cx="11368957" cy="771678"/>
          </a:xfrm>
          <a:prstGeom prst="rect">
            <a:avLst/>
          </a:prstGeom>
          <a:solidFill>
            <a:srgbClr val="E74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AE68A318-5B5A-45B9-8D5C-AD786F274B14}"/>
              </a:ext>
            </a:extLst>
          </p:cNvPr>
          <p:cNvSpPr/>
          <p:nvPr/>
        </p:nvSpPr>
        <p:spPr>
          <a:xfrm>
            <a:off x="263526" y="196397"/>
            <a:ext cx="138905" cy="7716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2AD656C4-B1E7-446B-A710-5C5459976CA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25488" y="1276709"/>
            <a:ext cx="10630617" cy="385409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8001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573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145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1717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1F3269BE-3EE2-46C8-B63B-EE3488183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466" y="258143"/>
            <a:ext cx="11074206" cy="4066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04F85423-5AEE-4E44-973B-2ED694A2A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rgbClr val="00B0F0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119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с заголовком длинны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4D3CAF00-823B-46A7-87CF-045B39AA3C08}"/>
              </a:ext>
            </a:extLst>
          </p:cNvPr>
          <p:cNvSpPr/>
          <p:nvPr/>
        </p:nvSpPr>
        <p:spPr>
          <a:xfrm>
            <a:off x="559517" y="196397"/>
            <a:ext cx="11368957" cy="1238704"/>
          </a:xfrm>
          <a:prstGeom prst="rect">
            <a:avLst/>
          </a:prstGeom>
          <a:solidFill>
            <a:srgbClr val="E74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AE68A318-5B5A-45B9-8D5C-AD786F274B14}"/>
              </a:ext>
            </a:extLst>
          </p:cNvPr>
          <p:cNvSpPr/>
          <p:nvPr/>
        </p:nvSpPr>
        <p:spPr>
          <a:xfrm>
            <a:off x="263526" y="196397"/>
            <a:ext cx="138905" cy="12387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2AD656C4-B1E7-446B-A710-5C5459976CA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25488" y="1638299"/>
            <a:ext cx="10989184" cy="3492501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8001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573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145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1717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1F3269BE-3EE2-46C8-B63B-EE34881837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0466" y="258143"/>
            <a:ext cx="11074206" cy="10185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B30A3970-375A-4A8A-8819-53E8EE3A2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rgbClr val="00B0F0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23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>
            <a:extLst>
              <a:ext uri="{FF2B5EF4-FFF2-40B4-BE49-F238E27FC236}">
                <a16:creationId xmlns:a16="http://schemas.microsoft.com/office/drawing/2014/main" id="{2AD656C4-B1E7-446B-A710-5C5459976CA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25488" y="940279"/>
            <a:ext cx="10630617" cy="419052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60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14500" indent="-342900">
              <a:lnSpc>
                <a:spcPct val="100000"/>
              </a:lnSpc>
              <a:spcAft>
                <a:spcPts val="60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171700" indent="-342900">
              <a:lnSpc>
                <a:spcPct val="100000"/>
              </a:lnSpc>
              <a:spcAft>
                <a:spcPts val="60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2BF68760-85A5-4C22-B84B-A9615DF8B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rgbClr val="00B0F0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31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д с заголовко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4D3CAF00-823B-46A7-87CF-045B39AA3C08}"/>
              </a:ext>
            </a:extLst>
          </p:cNvPr>
          <p:cNvSpPr/>
          <p:nvPr/>
        </p:nvSpPr>
        <p:spPr>
          <a:xfrm>
            <a:off x="559517" y="196397"/>
            <a:ext cx="11368957" cy="771678"/>
          </a:xfrm>
          <a:prstGeom prst="rect">
            <a:avLst/>
          </a:prstGeom>
          <a:solidFill>
            <a:srgbClr val="E74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AE68A318-5B5A-45B9-8D5C-AD786F274B14}"/>
              </a:ext>
            </a:extLst>
          </p:cNvPr>
          <p:cNvSpPr/>
          <p:nvPr/>
        </p:nvSpPr>
        <p:spPr>
          <a:xfrm>
            <a:off x="263526" y="196397"/>
            <a:ext cx="138905" cy="7716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1F3269BE-3EE2-46C8-B63B-EE3488183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466" y="258143"/>
            <a:ext cx="11074206" cy="4066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04F85423-5AEE-4E44-973B-2ED694A2A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rgbClr val="00B0F0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4F5BDE9A-7632-48B8-AA00-6D3D23A202B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59518" y="1138686"/>
            <a:ext cx="11270532" cy="505732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latin typeface="Consolas" panose="020B0609020204030204" pitchFamily="49" charset="0"/>
              </a:defRPr>
            </a:lvl1pPr>
            <a:lvl2pPr marL="685800" indent="-228600">
              <a:buFontTx/>
              <a:buBlip>
                <a:blip r:embed="rId2"/>
              </a:buBlip>
              <a:defRPr sz="2800">
                <a:latin typeface="Consolas" panose="020B0609020204030204" pitchFamily="49" charset="0"/>
              </a:defRPr>
            </a:lvl2pPr>
            <a:lvl3pPr marL="1143000" indent="-228600">
              <a:buFontTx/>
              <a:buBlip>
                <a:blip r:embed="rId2"/>
              </a:buBlip>
              <a:defRPr sz="2800">
                <a:latin typeface="Consolas" panose="020B0609020204030204" pitchFamily="49" charset="0"/>
              </a:defRPr>
            </a:lvl3pPr>
            <a:lvl4pPr marL="1600200" indent="-228600">
              <a:buFontTx/>
              <a:buBlip>
                <a:blip r:embed="rId2"/>
              </a:buBlip>
              <a:defRPr sz="2800">
                <a:latin typeface="Consolas" panose="020B0609020204030204" pitchFamily="49" charset="0"/>
              </a:defRPr>
            </a:lvl4pPr>
            <a:lvl5pPr marL="2057400" indent="-228600">
              <a:buFontTx/>
              <a:buBlip>
                <a:blip r:embed="rId2"/>
              </a:buBlip>
              <a:defRPr sz="2800">
                <a:latin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345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DCCAFFBD-4C21-40E3-9ACA-61F59EEA3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1821" y="6075045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rgbClr val="00B0F0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5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20" r:id="rId3"/>
    <p:sldLayoutId id="2147483721" r:id="rId4"/>
    <p:sldLayoutId id="2147483725" r:id="rId5"/>
    <p:sldLayoutId id="2147483716" r:id="rId6"/>
    <p:sldLayoutId id="2147483723" r:id="rId7"/>
    <p:sldLayoutId id="2147483722" r:id="rId8"/>
    <p:sldLayoutId id="2147483724" r:id="rId9"/>
    <p:sldLayoutId id="2147483718" r:id="rId10"/>
    <p:sldLayoutId id="2147483719" r:id="rId11"/>
  </p:sldLayoutIdLst>
  <p:hf hdr="0" ftr="0" dt="0"/>
  <p:txStyles>
    <p:titleStyle>
      <a:lvl1pPr marL="0" marR="0" indent="0" algn="r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va64.com/ru/w/v751/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va64.com/ru/d/0406/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va64.com/ru/d/0406/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va64.com/ru/d/0388/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va64.com/ru/d/0388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gribkov@viva64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va64.com/ru/d/0388/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va64.com/ru/w/V590/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va64.com/ru/w/V590/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va64.com/ru/w/v512/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va64.com/ru/w/v512/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va64.com/ru/w/V533/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va64.com/ru/w/V533/" TargetMode="Externa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va64.com/ru/w/V595/" TargetMode="Externa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va64.com/ru/w/V595/" TargetMode="Externa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va64.com/ru/w/V595/" TargetMode="Externa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va64.com/ru/w/v3146/" TargetMode="Externa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va64.com/ru/w/v3146/" TargetMode="Externa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va64.com/ru/w/v3123/" TargetMode="Externa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va64.com/ru/w/v3123/" TargetMode="Externa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va64.com/ru/w/v3123/" TargetMode="Externa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va64.com/ru/w/v3123/" TargetMode="Externa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va64.com/ru/w/v3123/" TargetMode="Externa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va64.com/ru/w/v3123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va64.com/ru/w/v3123/" TargetMode="Externa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va64.com/ru/w/v3123/" TargetMode="Externa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va64.com/ru/w/v3123/" TargetMode="Externa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va64.com/ru/w/v3123/" TargetMode="Externa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va64.com/ru/w/v3123/" TargetMode="Externa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va64.com/ru/w/v3123/" TargetMode="Externa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va64.com/ru/w/v3123/" TargetMode="Externa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va64.com/ru/w/v3123/" TargetMode="Externa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va64.com/ru/w/v3123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va64.com/ru/w/v1004/" TargetMode="Externa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va64.com/ru/w/v1004/" TargetMode="Externa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va64.com/ru/w/v1004/" TargetMode="Externa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va64.com/ru/w/v2008/" TargetMode="Externa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hyperlink" Target="https://www.viva64.com/download-devgamm" TargetMode="External"/><Relationship Id="rId4" Type="http://schemas.openxmlformats.org/officeDocument/2006/relationships/hyperlink" Target="http://www.viva64.com/pvs-free-opensourc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va64.com/ru/w/v751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C5792-527D-4E13-A72B-11063769F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8205"/>
            <a:ext cx="10515600" cy="1190875"/>
          </a:xfrm>
        </p:spPr>
        <p:txBody>
          <a:bodyPr/>
          <a:lstStyle/>
          <a:p>
            <a:r>
              <a:rPr lang="ru-RU" dirty="0">
                <a:solidFill>
                  <a:srgbClr val="E74E11"/>
                </a:solidFill>
              </a:rPr>
              <a:t>Самые вкусные баги из игрового кода: как ошибаются </a:t>
            </a:r>
            <a:br>
              <a:rPr lang="en-US" dirty="0">
                <a:solidFill>
                  <a:srgbClr val="E74E11"/>
                </a:solidFill>
              </a:rPr>
            </a:br>
            <a:r>
              <a:rPr lang="ru-RU" dirty="0">
                <a:solidFill>
                  <a:srgbClr val="E74E11"/>
                </a:solidFill>
              </a:rPr>
              <a:t>наши коллеги-программисты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28FDB-FD19-42EB-B2A3-2CEB7B011DD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929110" y="4795753"/>
            <a:ext cx="4262890" cy="834313"/>
          </a:xfrm>
        </p:spPr>
        <p:txBody>
          <a:bodyPr/>
          <a:lstStyle/>
          <a:p>
            <a:r>
              <a:rPr lang="ru-RU" dirty="0">
                <a:solidFill>
                  <a:srgbClr val="E74E11"/>
                </a:solidFill>
              </a:rPr>
              <a:t>Докладчик:</a:t>
            </a:r>
            <a:br>
              <a:rPr lang="ru-RU" dirty="0">
                <a:solidFill>
                  <a:srgbClr val="E74E11"/>
                </a:solidFill>
              </a:rPr>
            </a:br>
            <a:r>
              <a:rPr lang="ru-RU" dirty="0">
                <a:solidFill>
                  <a:srgbClr val="E74E11"/>
                </a:solidFill>
              </a:rPr>
              <a:t>Георгий Грибков</a:t>
            </a:r>
          </a:p>
        </p:txBody>
      </p:sp>
    </p:spTree>
    <p:extLst>
      <p:ext uri="{BB962C8B-B14F-4D97-AF65-F5344CB8AC3E}">
        <p14:creationId xmlns:p14="http://schemas.microsoft.com/office/powerpoint/2010/main" val="1388642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D20C4A1-E80B-4C64-BBDE-D22B21E142D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3296" y="1225251"/>
            <a:ext cx="11074206" cy="385409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fix Terrain( fix X, fix Y, int </a:t>
            </a:r>
            <a:r>
              <a:rPr lang="en-US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deriv</a:t>
            </a: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) {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if( </a:t>
            </a:r>
            <a:r>
              <a:rPr lang="en-US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deriv</a:t>
            </a: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== 0 )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return </a:t>
            </a:r>
            <a:r>
              <a:rPr lang="en-US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fix_mul</a:t>
            </a: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 </a:t>
            </a:r>
            <a:r>
              <a:rPr lang="en-US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fix_make</a:t>
            </a: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(0,0x2000), (</a:t>
            </a:r>
            <a:r>
              <a:rPr lang="en-US" b="1" dirty="0">
                <a:solidFill>
                  <a:srgbClr val="00990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- </a:t>
            </a:r>
            <a:r>
              <a:rPr lang="en-US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fix_make</a:t>
            </a: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(20,0) ) );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if( </a:t>
            </a:r>
            <a:r>
              <a:rPr lang="en-US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deriv</a:t>
            </a: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== 1 )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return </a:t>
            </a:r>
            <a:r>
              <a:rPr lang="en-US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fix_mul</a:t>
            </a: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 </a:t>
            </a:r>
            <a:r>
              <a:rPr lang="en-US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fix_make</a:t>
            </a: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(0,0x2000), (</a:t>
            </a:r>
            <a:r>
              <a:rPr lang="en-US" b="1" dirty="0">
                <a:solidFill>
                  <a:srgbClr val="009900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- </a:t>
            </a:r>
            <a:r>
              <a:rPr lang="en-US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fix_make</a:t>
            </a: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(20,0) ) );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if( </a:t>
            </a:r>
            <a:r>
              <a:rPr lang="en-US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deriv</a:t>
            </a: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== 2 )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return 0;</a:t>
            </a:r>
            <a:endParaRPr lang="en-US" b="1" dirty="0">
              <a:solidFill>
                <a:schemeClr val="bg2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return 0;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  <a:endParaRPr lang="ru-RU" dirty="0">
              <a:solidFill>
                <a:schemeClr val="bg2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9D11ED-066F-4F23-AE47-E76DC2C15D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 №</a:t>
            </a:r>
            <a:r>
              <a:rPr lang="en-US" dirty="0"/>
              <a:t>1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B62015-9E8C-4D11-9F4C-1966D744F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8451E0-58C5-4064-B974-0DCCF701FA08}"/>
              </a:ext>
            </a:extLst>
          </p:cNvPr>
          <p:cNvSpPr/>
          <p:nvPr/>
        </p:nvSpPr>
        <p:spPr>
          <a:xfrm>
            <a:off x="5303702" y="4923391"/>
            <a:ext cx="62194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hlinkClick r:id="rId2"/>
              </a:rPr>
              <a:t>V751</a:t>
            </a:r>
            <a:r>
              <a:rPr lang="en-US" sz="3200" dirty="0"/>
              <a:t> Parameter 'Y' is not used inside function body. BTEST.C 67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027263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D20C4A1-E80B-4C64-BBDE-D22B21E142D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58897" y="1682451"/>
            <a:ext cx="11074206" cy="385409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// And here, ladies and gentlemen, </a:t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// is a celebration of C and C++ and their untamed passion...</a:t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//  ==================</a:t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 err="1">
                <a:latin typeface="Consolas" panose="020B0609020204030204" pitchFamily="49" charset="0"/>
              </a:rPr>
              <a:t>TerrainData</a:t>
            </a:r>
            <a:r>
              <a:rPr lang="en-US" sz="2800" dirty="0">
                <a:latin typeface="Consolas" panose="020B0609020204030204" pitchFamily="49" charset="0"/>
              </a:rPr>
              <a:t>  </a:t>
            </a:r>
            <a:r>
              <a:rPr lang="en-US" sz="2800" dirty="0" err="1">
                <a:latin typeface="Consolas" panose="020B0609020204030204" pitchFamily="49" charset="0"/>
              </a:rPr>
              <a:t>terrain_info</a:t>
            </a:r>
            <a:r>
              <a:rPr lang="en-US" sz="2800" dirty="0">
                <a:latin typeface="Consolas" panose="020B0609020204030204" pitchFamily="49" charset="0"/>
              </a:rPr>
              <a:t>;</a:t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//  Now the actual stuff...</a:t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//  =======================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9D11ED-066F-4F23-AE47-E76DC2C15D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Забавные комментарии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B62015-9E8C-4D11-9F4C-1966D744F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294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D20C4A1-E80B-4C64-BBDE-D22B21E142D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58897" y="1501954"/>
            <a:ext cx="11074206" cy="385409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// it's a wonderful world, with a lot of strange men</a:t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// who are standing around, and they all wearing towels</a:t>
            </a:r>
          </a:p>
          <a:p>
            <a:pPr marL="0" indent="0">
              <a:buNone/>
            </a:pPr>
            <a:endParaRPr lang="en-US" sz="2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// Returns whether or not in the humble opinion of the</a:t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// sound system, the sample should be politely</a:t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// obliterated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out of existence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9D11ED-066F-4F23-AE47-E76DC2C15D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Забавные комментарии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B62015-9E8C-4D11-9F4C-1966D744F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743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EA2D8AB8-8541-49C6-9763-D79463B824C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568" y="1305219"/>
            <a:ext cx="6477207" cy="1361780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b="1" dirty="0">
                <a:solidFill>
                  <a:srgbClr val="E74E11"/>
                </a:solidFill>
              </a:rPr>
              <a:t>Space</a:t>
            </a:r>
            <a:br>
              <a:rPr lang="en-US" sz="7200" b="1" dirty="0">
                <a:solidFill>
                  <a:srgbClr val="E74E11"/>
                </a:solidFill>
              </a:rPr>
            </a:br>
            <a:r>
              <a:rPr lang="en-US" sz="7200" b="1" dirty="0">
                <a:solidFill>
                  <a:srgbClr val="E74E11"/>
                </a:solidFill>
              </a:rPr>
              <a:t>Engineers (C#)</a:t>
            </a:r>
            <a:endParaRPr lang="ru-RU" sz="7200" b="1" dirty="0">
              <a:solidFill>
                <a:srgbClr val="E74E11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5737633-F0DA-4D35-9525-E84BE995D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46" name="Picture 6" descr="Space Engineers">
            <a:extLst>
              <a:ext uri="{FF2B5EF4-FFF2-40B4-BE49-F238E27FC236}">
                <a16:creationId xmlns:a16="http://schemas.microsoft.com/office/drawing/2014/main" id="{115FC4EA-B357-4ED5-9CEE-142CC44AA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775" y="183504"/>
            <a:ext cx="4687938" cy="649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218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D20C4A1-E80B-4C64-BBDE-D22B21E142D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2302" y="1141437"/>
            <a:ext cx="11074206" cy="385409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if (....)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MySandboxGame.Log.WriteLine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string.Format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"Could not find any sound for '{0}'", </a:t>
            </a:r>
            <a:r>
              <a:rPr lang="en-US" dirty="0" err="1">
                <a:latin typeface="Consolas" panose="020B0609020204030204" pitchFamily="49" charset="0"/>
              </a:rPr>
              <a:t>cueName</a:t>
            </a:r>
            <a:r>
              <a:rPr lang="en-US" dirty="0">
                <a:latin typeface="Consolas" panose="020B0609020204030204" pitchFamily="49" charset="0"/>
              </a:rPr>
              <a:t>));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else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if (....)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string.Format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 "Could not find arcade sound for '{0}'", </a:t>
            </a:r>
            <a:r>
              <a:rPr lang="en-US" dirty="0" err="1">
                <a:latin typeface="Consolas" panose="020B0609020204030204" pitchFamily="49" charset="0"/>
              </a:rPr>
              <a:t>cueName</a:t>
            </a:r>
            <a:r>
              <a:rPr lang="en-US" dirty="0">
                <a:latin typeface="Consolas" panose="020B0609020204030204" pitchFamily="49" charset="0"/>
              </a:rPr>
              <a:t>);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if (....)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string.Format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 "Could not find realistic sound for '{0}'", </a:t>
            </a:r>
            <a:r>
              <a:rPr lang="en-US" dirty="0" err="1">
                <a:latin typeface="Consolas" panose="020B0609020204030204" pitchFamily="49" charset="0"/>
              </a:rPr>
              <a:t>cueName</a:t>
            </a:r>
            <a:r>
              <a:rPr lang="en-US" dirty="0">
                <a:latin typeface="Consolas" panose="020B0609020204030204" pitchFamily="49" charset="0"/>
              </a:rPr>
              <a:t>);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}</a:t>
            </a:r>
            <a:endParaRPr lang="ru-RU" dirty="0">
              <a:latin typeface="Consolas" panose="020B0609020204030204" pitchFamily="49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9D11ED-066F-4F23-AE47-E76DC2C15D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 №</a:t>
            </a:r>
            <a:r>
              <a:rPr lang="en-US" dirty="0"/>
              <a:t>1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B62015-9E8C-4D11-9F4C-1966D744F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545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D20C4A1-E80B-4C64-BBDE-D22B21E142D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2302" y="1141437"/>
            <a:ext cx="11074206" cy="385409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if (....)</a:t>
            </a:r>
            <a:b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</a:rPr>
              <a:t>MySandboxGame.Log.WriteLine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string.Format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br>
              <a:rPr lang="en-US" b="1" dirty="0">
                <a:latin typeface="Consolas" panose="020B0609020204030204" pitchFamily="49" charset="0"/>
              </a:rPr>
            </a:br>
            <a:r>
              <a:rPr lang="en-US" b="1" dirty="0">
                <a:latin typeface="Consolas" panose="020B0609020204030204" pitchFamily="49" charset="0"/>
              </a:rPr>
              <a:t>    "Could not find any sound for '{0}'", </a:t>
            </a:r>
            <a:r>
              <a:rPr lang="en-US" b="1" dirty="0" err="1">
                <a:latin typeface="Consolas" panose="020B0609020204030204" pitchFamily="49" charset="0"/>
              </a:rPr>
              <a:t>cueName</a:t>
            </a:r>
            <a:r>
              <a:rPr lang="en-US" b="1" dirty="0">
                <a:latin typeface="Consolas" panose="020B0609020204030204" pitchFamily="49" charset="0"/>
              </a:rPr>
              <a:t>))</a:t>
            </a: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else</a:t>
            </a:r>
            <a:b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if (....)</a:t>
            </a:r>
            <a:b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b="1" dirty="0" err="1">
                <a:solidFill>
                  <a:srgbClr val="ED1F24"/>
                </a:solidFill>
                <a:latin typeface="Consolas" panose="020B0609020204030204" pitchFamily="49" charset="0"/>
              </a:rPr>
              <a:t>string.Format</a:t>
            </a:r>
            <a:r>
              <a:rPr lang="en-US" b="1" dirty="0">
                <a:solidFill>
                  <a:srgbClr val="ED1F24"/>
                </a:solidFill>
                <a:latin typeface="Consolas" panose="020B0609020204030204" pitchFamily="49" charset="0"/>
              </a:rPr>
              <a:t>(</a:t>
            </a:r>
            <a:br>
              <a:rPr lang="en-US" dirty="0">
                <a:solidFill>
                  <a:srgbClr val="ED1F24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  </a:t>
            </a:r>
            <a:r>
              <a:rPr lang="en-US" b="1" dirty="0">
                <a:solidFill>
                  <a:srgbClr val="ED1F24"/>
                </a:solidFill>
                <a:latin typeface="Consolas" panose="020B0609020204030204" pitchFamily="49" charset="0"/>
              </a:rPr>
              <a:t>"Could not find arcade sound for '{0}'", </a:t>
            </a:r>
            <a:r>
              <a:rPr lang="en-US" b="1" dirty="0" err="1">
                <a:solidFill>
                  <a:srgbClr val="ED1F24"/>
                </a:solidFill>
                <a:latin typeface="Consolas" panose="020B0609020204030204" pitchFamily="49" charset="0"/>
              </a:rPr>
              <a:t>cueName</a:t>
            </a:r>
            <a:r>
              <a:rPr lang="en-US" b="1" dirty="0">
                <a:solidFill>
                  <a:srgbClr val="ED1F24"/>
                </a:solidFill>
                <a:latin typeface="Consolas" panose="020B0609020204030204" pitchFamily="49" charset="0"/>
              </a:rPr>
              <a:t>)</a:t>
            </a: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if (....)</a:t>
            </a:r>
            <a:b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b="1" dirty="0" err="1">
                <a:solidFill>
                  <a:srgbClr val="ED1F24"/>
                </a:solidFill>
                <a:latin typeface="Consolas" panose="020B0609020204030204" pitchFamily="49" charset="0"/>
              </a:rPr>
              <a:t>string.Format</a:t>
            </a:r>
            <a:r>
              <a:rPr lang="en-US" b="1" dirty="0">
                <a:solidFill>
                  <a:srgbClr val="ED1F24"/>
                </a:solidFill>
                <a:latin typeface="Consolas" panose="020B0609020204030204" pitchFamily="49" charset="0"/>
              </a:rPr>
              <a:t>(</a:t>
            </a:r>
            <a:br>
              <a:rPr lang="en-US" dirty="0">
                <a:solidFill>
                  <a:srgbClr val="ED1F24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  </a:t>
            </a:r>
            <a:r>
              <a:rPr lang="en-US" b="1" dirty="0">
                <a:solidFill>
                  <a:srgbClr val="ED1F24"/>
                </a:solidFill>
                <a:latin typeface="Consolas" panose="020B0609020204030204" pitchFamily="49" charset="0"/>
              </a:rPr>
              <a:t>"Could not find realistic sound for '{0}'", </a:t>
            </a:r>
            <a:r>
              <a:rPr lang="en-US" b="1" dirty="0" err="1">
                <a:solidFill>
                  <a:srgbClr val="ED1F24"/>
                </a:solidFill>
                <a:latin typeface="Consolas" panose="020B0609020204030204" pitchFamily="49" charset="0"/>
              </a:rPr>
              <a:t>cueName</a:t>
            </a:r>
            <a:r>
              <a:rPr lang="en-US" b="1" dirty="0">
                <a:solidFill>
                  <a:srgbClr val="ED1F24"/>
                </a:solidFill>
                <a:latin typeface="Consolas" panose="020B0609020204030204" pitchFamily="49" charset="0"/>
              </a:rPr>
              <a:t>)</a:t>
            </a: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  <a:endParaRPr lang="ru-RU" dirty="0">
              <a:solidFill>
                <a:schemeClr val="bg2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9D11ED-066F-4F23-AE47-E76DC2C15D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 №</a:t>
            </a:r>
            <a:r>
              <a:rPr lang="en-US" dirty="0"/>
              <a:t>1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B62015-9E8C-4D11-9F4C-1966D744F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8451E0-58C5-4064-B974-0DCCF701FA08}"/>
              </a:ext>
            </a:extLst>
          </p:cNvPr>
          <p:cNvSpPr/>
          <p:nvPr/>
        </p:nvSpPr>
        <p:spPr>
          <a:xfrm>
            <a:off x="1061995" y="5522639"/>
            <a:ext cx="104148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hlinkClick r:id="rId2"/>
              </a:rPr>
              <a:t>V3010</a:t>
            </a:r>
            <a:r>
              <a:rPr lang="en-US" sz="3200" dirty="0"/>
              <a:t> The return value of function 'Format' is required to be utilized. </a:t>
            </a:r>
            <a:r>
              <a:rPr lang="en-US" sz="3200" dirty="0" err="1"/>
              <a:t>Sandbox.Game</a:t>
            </a:r>
            <a:r>
              <a:rPr lang="en-US" sz="3200" dirty="0"/>
              <a:t> MyEntity3DSoundEmitter.cs 72, 74</a:t>
            </a:r>
          </a:p>
        </p:txBody>
      </p:sp>
    </p:spTree>
    <p:extLst>
      <p:ext uri="{BB962C8B-B14F-4D97-AF65-F5344CB8AC3E}">
        <p14:creationId xmlns:p14="http://schemas.microsoft.com/office/powerpoint/2010/main" val="2091713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D20C4A1-E80B-4C64-BBDE-D22B21E142D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2302" y="1141437"/>
            <a:ext cx="11074206" cy="385409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if (....)</a:t>
            </a:r>
            <a:b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</a:rPr>
              <a:t>MySandboxGame.Log.WriteLine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string.Format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br>
              <a:rPr lang="en-US" b="1" dirty="0">
                <a:latin typeface="Consolas" panose="020B0609020204030204" pitchFamily="49" charset="0"/>
              </a:rPr>
            </a:br>
            <a:r>
              <a:rPr lang="en-US" b="1" dirty="0">
                <a:latin typeface="Consolas" panose="020B0609020204030204" pitchFamily="49" charset="0"/>
              </a:rPr>
              <a:t>    "Could not find any sound for '{0}'", </a:t>
            </a:r>
            <a:r>
              <a:rPr lang="en-US" b="1" dirty="0" err="1">
                <a:latin typeface="Consolas" panose="020B0609020204030204" pitchFamily="49" charset="0"/>
              </a:rPr>
              <a:t>cueName</a:t>
            </a:r>
            <a:r>
              <a:rPr lang="en-US" b="1" dirty="0">
                <a:latin typeface="Consolas" panose="020B0609020204030204" pitchFamily="49" charset="0"/>
              </a:rPr>
              <a:t>))</a:t>
            </a: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else</a:t>
            </a:r>
            <a:b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if (....)</a:t>
            </a:r>
            <a:b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b="1" dirty="0" err="1">
                <a:solidFill>
                  <a:srgbClr val="009900"/>
                </a:solidFill>
                <a:latin typeface="Consolas" panose="020B0609020204030204" pitchFamily="49" charset="0"/>
              </a:rPr>
              <a:t>MySandboxGame.Log.WriteLine</a:t>
            </a:r>
            <a:r>
              <a:rPr lang="en-US" b="1" dirty="0">
                <a:solidFill>
                  <a:srgbClr val="009900"/>
                </a:solidFill>
                <a:latin typeface="Consolas" panose="020B0609020204030204" pitchFamily="49" charset="0"/>
              </a:rPr>
              <a:t>(</a:t>
            </a:r>
            <a:r>
              <a:rPr lang="en-US" b="1" dirty="0" err="1">
                <a:solidFill>
                  <a:srgbClr val="009900"/>
                </a:solidFill>
                <a:latin typeface="Consolas" panose="020B0609020204030204" pitchFamily="49" charset="0"/>
              </a:rPr>
              <a:t>string.Format</a:t>
            </a:r>
            <a:r>
              <a:rPr lang="en-US" b="1" dirty="0">
                <a:solidFill>
                  <a:srgbClr val="009900"/>
                </a:solidFill>
                <a:latin typeface="Consolas" panose="020B0609020204030204" pitchFamily="49" charset="0"/>
              </a:rPr>
              <a:t>(</a:t>
            </a:r>
            <a:br>
              <a:rPr lang="en-US" dirty="0">
                <a:solidFill>
                  <a:srgbClr val="0099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9900"/>
                </a:solidFill>
                <a:latin typeface="Consolas" panose="020B0609020204030204" pitchFamily="49" charset="0"/>
              </a:rPr>
              <a:t>      </a:t>
            </a:r>
            <a:r>
              <a:rPr lang="en-US" b="1" dirty="0">
                <a:solidFill>
                  <a:srgbClr val="009900"/>
                </a:solidFill>
                <a:latin typeface="Consolas" panose="020B0609020204030204" pitchFamily="49" charset="0"/>
              </a:rPr>
              <a:t>"Could not find arcade sound for '{0}'", </a:t>
            </a:r>
            <a:r>
              <a:rPr lang="en-US" b="1" dirty="0" err="1">
                <a:solidFill>
                  <a:srgbClr val="009900"/>
                </a:solidFill>
                <a:latin typeface="Consolas" panose="020B0609020204030204" pitchFamily="49" charset="0"/>
              </a:rPr>
              <a:t>cueName</a:t>
            </a:r>
            <a:r>
              <a:rPr lang="en-US" b="1" dirty="0">
                <a:solidFill>
                  <a:srgbClr val="009900"/>
                </a:solidFill>
                <a:latin typeface="Consolas" panose="020B0609020204030204" pitchFamily="49" charset="0"/>
              </a:rPr>
              <a:t>))</a:t>
            </a: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if (....)</a:t>
            </a:r>
            <a:b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b="1" dirty="0" err="1">
                <a:solidFill>
                  <a:srgbClr val="009900"/>
                </a:solidFill>
                <a:latin typeface="Consolas" panose="020B0609020204030204" pitchFamily="49" charset="0"/>
              </a:rPr>
              <a:t>MySandboxGame.Log.WriteLine</a:t>
            </a:r>
            <a:r>
              <a:rPr lang="en-US" b="1" dirty="0">
                <a:solidFill>
                  <a:srgbClr val="009900"/>
                </a:solidFill>
                <a:latin typeface="Consolas" panose="020B0609020204030204" pitchFamily="49" charset="0"/>
              </a:rPr>
              <a:t>(</a:t>
            </a:r>
            <a:r>
              <a:rPr lang="en-US" b="1" dirty="0" err="1">
                <a:solidFill>
                  <a:srgbClr val="009900"/>
                </a:solidFill>
                <a:latin typeface="Consolas" panose="020B0609020204030204" pitchFamily="49" charset="0"/>
              </a:rPr>
              <a:t>string.Format</a:t>
            </a:r>
            <a:r>
              <a:rPr lang="en-US" b="1" dirty="0">
                <a:solidFill>
                  <a:srgbClr val="009900"/>
                </a:solidFill>
                <a:latin typeface="Consolas" panose="020B0609020204030204" pitchFamily="49" charset="0"/>
              </a:rPr>
              <a:t>(</a:t>
            </a:r>
            <a:br>
              <a:rPr lang="en-US" dirty="0">
                <a:solidFill>
                  <a:srgbClr val="0099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9900"/>
                </a:solidFill>
                <a:latin typeface="Consolas" panose="020B0609020204030204" pitchFamily="49" charset="0"/>
              </a:rPr>
              <a:t>      </a:t>
            </a:r>
            <a:r>
              <a:rPr lang="en-US" b="1" dirty="0">
                <a:solidFill>
                  <a:srgbClr val="009900"/>
                </a:solidFill>
                <a:latin typeface="Consolas" panose="020B0609020204030204" pitchFamily="49" charset="0"/>
              </a:rPr>
              <a:t>"Could not find realistic sound for '{0}'", </a:t>
            </a:r>
            <a:r>
              <a:rPr lang="en-US" b="1" dirty="0" err="1">
                <a:solidFill>
                  <a:srgbClr val="009900"/>
                </a:solidFill>
                <a:latin typeface="Consolas" panose="020B0609020204030204" pitchFamily="49" charset="0"/>
              </a:rPr>
              <a:t>cueName</a:t>
            </a:r>
            <a:r>
              <a:rPr lang="en-US" b="1" dirty="0">
                <a:solidFill>
                  <a:srgbClr val="009900"/>
                </a:solidFill>
                <a:latin typeface="Consolas" panose="020B0609020204030204" pitchFamily="49" charset="0"/>
              </a:rPr>
              <a:t>))</a:t>
            </a: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  <a:endParaRPr lang="ru-RU" dirty="0">
              <a:solidFill>
                <a:schemeClr val="bg2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9D11ED-066F-4F23-AE47-E76DC2C15D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 №</a:t>
            </a:r>
            <a:r>
              <a:rPr lang="en-US" dirty="0"/>
              <a:t>1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B62015-9E8C-4D11-9F4C-1966D744F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8451E0-58C5-4064-B974-0DCCF701FA08}"/>
              </a:ext>
            </a:extLst>
          </p:cNvPr>
          <p:cNvSpPr/>
          <p:nvPr/>
        </p:nvSpPr>
        <p:spPr>
          <a:xfrm>
            <a:off x="1061995" y="5522639"/>
            <a:ext cx="104148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hlinkClick r:id="rId2"/>
              </a:rPr>
              <a:t>V3010</a:t>
            </a:r>
            <a:r>
              <a:rPr lang="en-US" sz="3200" dirty="0"/>
              <a:t> The return value of function 'Format' is required to be utilized. </a:t>
            </a:r>
            <a:r>
              <a:rPr lang="en-US" sz="3200" dirty="0" err="1"/>
              <a:t>Sandbox.Game</a:t>
            </a:r>
            <a:r>
              <a:rPr lang="en-US" sz="3200" dirty="0"/>
              <a:t> MyEntity3DSoundEmitter.cs 72, 74</a:t>
            </a:r>
          </a:p>
        </p:txBody>
      </p:sp>
    </p:spTree>
    <p:extLst>
      <p:ext uri="{BB962C8B-B14F-4D97-AF65-F5344CB8AC3E}">
        <p14:creationId xmlns:p14="http://schemas.microsoft.com/office/powerpoint/2010/main" val="409007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D20C4A1-E80B-4C64-BBDE-D22B21E142D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38139" y="1166670"/>
            <a:ext cx="11662532" cy="3854092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Consolas" panose="020B0609020204030204" pitchFamily="49" charset="0"/>
              </a:rPr>
              <a:t>var </a:t>
            </a:r>
            <a:r>
              <a:rPr lang="en-US" sz="3200" dirty="0" err="1">
                <a:latin typeface="Consolas" panose="020B0609020204030204" pitchFamily="49" charset="0"/>
              </a:rPr>
              <a:t>actionsItem</a:t>
            </a:r>
            <a:r>
              <a:rPr lang="en-US" sz="3200" dirty="0">
                <a:latin typeface="Consolas" panose="020B0609020204030204" pitchFamily="49" charset="0"/>
              </a:rPr>
              <a:t> = item as </a:t>
            </a:r>
            <a:r>
              <a:rPr lang="en-US" sz="3200" dirty="0" err="1">
                <a:latin typeface="Consolas" panose="020B0609020204030204" pitchFamily="49" charset="0"/>
              </a:rPr>
              <a:t>MyToolbarItemActions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  <a:br>
              <a:rPr lang="en-US" sz="3200" dirty="0">
                <a:latin typeface="Consolas" panose="020B0609020204030204" pitchFamily="49" charset="0"/>
              </a:rPr>
            </a:br>
            <a:r>
              <a:rPr lang="en-US" sz="3200" dirty="0">
                <a:latin typeface="Consolas" panose="020B0609020204030204" pitchFamily="49" charset="0"/>
              </a:rPr>
              <a:t>if (item != null)</a:t>
            </a:r>
            <a:br>
              <a:rPr lang="en-US" sz="3200" dirty="0">
                <a:latin typeface="Consolas" panose="020B0609020204030204" pitchFamily="49" charset="0"/>
              </a:rPr>
            </a:br>
            <a:r>
              <a:rPr lang="en-US" sz="3200" dirty="0">
                <a:latin typeface="Consolas" panose="020B0609020204030204" pitchFamily="49" charset="0"/>
              </a:rPr>
              <a:t>{</a:t>
            </a:r>
            <a:br>
              <a:rPr lang="en-US" sz="3200" dirty="0">
                <a:latin typeface="Consolas" panose="020B0609020204030204" pitchFamily="49" charset="0"/>
              </a:rPr>
            </a:br>
            <a:r>
              <a:rPr lang="en-US" sz="3200" dirty="0">
                <a:latin typeface="Consolas" panose="020B0609020204030204" pitchFamily="49" charset="0"/>
              </a:rPr>
              <a:t>  if (</a:t>
            </a:r>
            <a:r>
              <a:rPr lang="en-US" sz="3200" dirty="0" err="1">
                <a:latin typeface="Consolas" panose="020B0609020204030204" pitchFamily="49" charset="0"/>
              </a:rPr>
              <a:t>idx</a:t>
            </a:r>
            <a:r>
              <a:rPr lang="en-US" sz="3200" dirty="0">
                <a:latin typeface="Consolas" panose="020B0609020204030204" pitchFamily="49" charset="0"/>
              </a:rPr>
              <a:t> &lt; 0 || </a:t>
            </a:r>
            <a:r>
              <a:rPr lang="en-US" sz="3200" dirty="0" err="1">
                <a:latin typeface="Consolas" panose="020B0609020204030204" pitchFamily="49" charset="0"/>
              </a:rPr>
              <a:t>idx</a:t>
            </a:r>
            <a:r>
              <a:rPr lang="en-US" sz="3200" dirty="0">
                <a:latin typeface="Consolas" panose="020B0609020204030204" pitchFamily="49" charset="0"/>
              </a:rPr>
              <a:t> &gt;= </a:t>
            </a:r>
            <a:r>
              <a:rPr lang="en-US" sz="3200" dirty="0" err="1">
                <a:latin typeface="Consolas" panose="020B0609020204030204" pitchFamily="49" charset="0"/>
              </a:rPr>
              <a:t>actionsItem</a:t>
            </a:r>
            <a:br>
              <a:rPr lang="en-US" sz="3200" dirty="0">
                <a:latin typeface="Consolas" panose="020B0609020204030204" pitchFamily="49" charset="0"/>
              </a:rPr>
            </a:br>
            <a:r>
              <a:rPr lang="en-US" sz="3200" dirty="0">
                <a:latin typeface="Consolas" panose="020B0609020204030204" pitchFamily="49" charset="0"/>
              </a:rPr>
              <a:t>                        .</a:t>
            </a:r>
            <a:r>
              <a:rPr lang="en-US" sz="3200" dirty="0" err="1">
                <a:latin typeface="Consolas" panose="020B0609020204030204" pitchFamily="49" charset="0"/>
              </a:rPr>
              <a:t>PossibleActions</a:t>
            </a:r>
            <a:r>
              <a:rPr lang="en-US" sz="3200" dirty="0">
                <a:latin typeface="Consolas" panose="020B0609020204030204" pitchFamily="49" charset="0"/>
              </a:rPr>
              <a:t>(....)</a:t>
            </a:r>
            <a:br>
              <a:rPr lang="en-US" sz="3200" dirty="0">
                <a:latin typeface="Consolas" panose="020B0609020204030204" pitchFamily="49" charset="0"/>
              </a:rPr>
            </a:br>
            <a:r>
              <a:rPr lang="en-US" sz="3200" dirty="0">
                <a:latin typeface="Consolas" panose="020B0609020204030204" pitchFamily="49" charset="0"/>
              </a:rPr>
              <a:t>                        .Count)</a:t>
            </a:r>
            <a:br>
              <a:rPr lang="en-US" sz="3200" dirty="0">
                <a:latin typeface="Consolas" panose="020B0609020204030204" pitchFamily="49" charset="0"/>
              </a:rPr>
            </a:br>
            <a:r>
              <a:rPr lang="en-US" sz="3200" dirty="0"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latin typeface="Consolas" panose="020B0609020204030204" pitchFamily="49" charset="0"/>
              </a:rPr>
              <a:t>RemoveToolbarItem</a:t>
            </a:r>
            <a:r>
              <a:rPr lang="en-US" sz="3200" dirty="0">
                <a:latin typeface="Consolas" panose="020B0609020204030204" pitchFamily="49" charset="0"/>
              </a:rPr>
              <a:t>(slot);</a:t>
            </a:r>
            <a:br>
              <a:rPr lang="en-US" sz="3200" dirty="0">
                <a:latin typeface="Consolas" panose="020B0609020204030204" pitchFamily="49" charset="0"/>
              </a:rPr>
            </a:br>
            <a:r>
              <a:rPr lang="en-US" sz="3200" dirty="0">
                <a:latin typeface="Consolas" panose="020B0609020204030204" pitchFamily="49" charset="0"/>
              </a:rPr>
              <a:t>....</a:t>
            </a:r>
            <a:br>
              <a:rPr lang="en-US" sz="3200" dirty="0">
                <a:latin typeface="Consolas" panose="020B0609020204030204" pitchFamily="49" charset="0"/>
              </a:rPr>
            </a:br>
            <a:r>
              <a:rPr lang="en-US" sz="3200" dirty="0">
                <a:latin typeface="Consolas" panose="020B0609020204030204" pitchFamily="49" charset="0"/>
              </a:rPr>
              <a:t>}</a:t>
            </a:r>
            <a:endParaRPr lang="ru-RU" sz="3200" dirty="0">
              <a:latin typeface="Consolas" panose="020B0609020204030204" pitchFamily="49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9D11ED-066F-4F23-AE47-E76DC2C15D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 №</a:t>
            </a:r>
            <a:r>
              <a:rPr lang="en-US" dirty="0"/>
              <a:t>2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B62015-9E8C-4D11-9F4C-1966D744F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63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D20C4A1-E80B-4C64-BBDE-D22B21E142D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38139" y="1166670"/>
            <a:ext cx="11662532" cy="3854092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var </a:t>
            </a:r>
            <a:r>
              <a:rPr lang="en-US" sz="3200" b="1" dirty="0" err="1">
                <a:latin typeface="Consolas" panose="020B0609020204030204" pitchFamily="49" charset="0"/>
              </a:rPr>
              <a:t>actionsItem</a:t>
            </a: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= item as </a:t>
            </a:r>
            <a:r>
              <a:rPr lang="en-US" sz="32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MyToolbarItemActions</a:t>
            </a: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;</a:t>
            </a:r>
            <a:b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if (</a:t>
            </a:r>
            <a:r>
              <a:rPr lang="en-US" sz="3200" b="1" dirty="0">
                <a:solidFill>
                  <a:srgbClr val="ED1F24"/>
                </a:solidFill>
                <a:latin typeface="Consolas" panose="020B0609020204030204" pitchFamily="49" charset="0"/>
              </a:rPr>
              <a:t>item</a:t>
            </a: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!= null)</a:t>
            </a:r>
            <a:b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{</a:t>
            </a:r>
            <a:b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if (</a:t>
            </a:r>
            <a:r>
              <a:rPr lang="en-US" sz="32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idx</a:t>
            </a: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&lt; 0 || </a:t>
            </a:r>
            <a:r>
              <a:rPr lang="en-US" sz="32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idx</a:t>
            </a: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&gt;= </a:t>
            </a:r>
            <a:r>
              <a:rPr lang="en-US" sz="32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actionsItem</a:t>
            </a:r>
            <a:b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                    .</a:t>
            </a:r>
            <a:r>
              <a:rPr lang="en-US" sz="32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PossibleActions</a:t>
            </a: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(....)</a:t>
            </a:r>
            <a:b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                    .Count)</a:t>
            </a:r>
            <a:b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RemoveToolbarItem</a:t>
            </a: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(slot);</a:t>
            </a:r>
            <a:b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....</a:t>
            </a:r>
            <a:b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  <a:endParaRPr lang="ru-RU" sz="3200" dirty="0">
              <a:solidFill>
                <a:schemeClr val="bg2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9D11ED-066F-4F23-AE47-E76DC2C15D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 №</a:t>
            </a:r>
            <a:r>
              <a:rPr lang="en-US" dirty="0"/>
              <a:t>2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B62015-9E8C-4D11-9F4C-1966D744F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8451E0-58C5-4064-B974-0DCCF701FA08}"/>
              </a:ext>
            </a:extLst>
          </p:cNvPr>
          <p:cNvSpPr/>
          <p:nvPr/>
        </p:nvSpPr>
        <p:spPr>
          <a:xfrm>
            <a:off x="640466" y="5473005"/>
            <a:ext cx="113878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/>
              </a:rPr>
              <a:t>V3019</a:t>
            </a:r>
            <a:r>
              <a:rPr lang="en-US" sz="2800" dirty="0"/>
              <a:t> Possibly an incorrect variable is compared to null after type conversion using 'as' keyword. Check variables 'item', '</a:t>
            </a:r>
            <a:r>
              <a:rPr lang="en-US" sz="2800" dirty="0" err="1"/>
              <a:t>actionsItem</a:t>
            </a:r>
            <a:r>
              <a:rPr lang="en-US" sz="2800" dirty="0"/>
              <a:t>'. </a:t>
            </a:r>
            <a:r>
              <a:rPr lang="en-US" sz="2800" dirty="0" err="1"/>
              <a:t>Sandbox.Game</a:t>
            </a:r>
            <a:r>
              <a:rPr lang="en-US" sz="2800" dirty="0"/>
              <a:t> </a:t>
            </a:r>
            <a:r>
              <a:rPr lang="en-US" sz="2800" dirty="0" err="1"/>
              <a:t>MyGuiControlToolbar.cs</a:t>
            </a:r>
            <a:r>
              <a:rPr lang="en-US" sz="2800" dirty="0"/>
              <a:t> 511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57623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D20C4A1-E80B-4C64-BBDE-D22B21E142D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38139" y="1166670"/>
            <a:ext cx="11662532" cy="3854092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var </a:t>
            </a:r>
            <a:r>
              <a:rPr lang="en-US" sz="3200" b="1" dirty="0" err="1">
                <a:latin typeface="Consolas" panose="020B0609020204030204" pitchFamily="49" charset="0"/>
              </a:rPr>
              <a:t>actionsItem</a:t>
            </a: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= item as </a:t>
            </a:r>
            <a:r>
              <a:rPr lang="en-US" sz="32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MyToolbarItemActions</a:t>
            </a: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;</a:t>
            </a:r>
            <a:b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if (</a:t>
            </a:r>
            <a:r>
              <a:rPr lang="en-US" sz="3200" b="1" dirty="0">
                <a:solidFill>
                  <a:srgbClr val="ED1F24"/>
                </a:solidFill>
                <a:latin typeface="Consolas" panose="020B0609020204030204" pitchFamily="49" charset="0"/>
              </a:rPr>
              <a:t>item</a:t>
            </a: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!= null)</a:t>
            </a:r>
            <a:b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{</a:t>
            </a:r>
            <a:b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if (</a:t>
            </a:r>
            <a:r>
              <a:rPr lang="en-US" sz="32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idx</a:t>
            </a: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&lt; 0 || </a:t>
            </a:r>
            <a:r>
              <a:rPr lang="en-US" sz="32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idx</a:t>
            </a: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&gt;= </a:t>
            </a:r>
            <a:r>
              <a:rPr lang="en-US" sz="3200" b="1" dirty="0" err="1">
                <a:solidFill>
                  <a:srgbClr val="ED1F24"/>
                </a:solidFill>
                <a:latin typeface="Consolas" panose="020B0609020204030204" pitchFamily="49" charset="0"/>
              </a:rPr>
              <a:t>actionsItem</a:t>
            </a:r>
            <a:b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                    .</a:t>
            </a:r>
            <a:r>
              <a:rPr lang="en-US" sz="32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PossibleActions</a:t>
            </a: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(....)</a:t>
            </a:r>
            <a:b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                    .Count)</a:t>
            </a:r>
            <a:b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RemoveToolbarItem</a:t>
            </a: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(slot);</a:t>
            </a:r>
            <a:b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....</a:t>
            </a:r>
            <a:b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  <a:endParaRPr lang="ru-RU" sz="3200" dirty="0">
              <a:solidFill>
                <a:schemeClr val="bg2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9D11ED-066F-4F23-AE47-E76DC2C15D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 №</a:t>
            </a:r>
            <a:r>
              <a:rPr lang="en-US" dirty="0"/>
              <a:t>2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B62015-9E8C-4D11-9F4C-1966D744F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8451E0-58C5-4064-B974-0DCCF701FA08}"/>
              </a:ext>
            </a:extLst>
          </p:cNvPr>
          <p:cNvSpPr/>
          <p:nvPr/>
        </p:nvSpPr>
        <p:spPr>
          <a:xfrm>
            <a:off x="640466" y="5473005"/>
            <a:ext cx="113878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/>
              </a:rPr>
              <a:t>V3019</a:t>
            </a:r>
            <a:r>
              <a:rPr lang="en-US" sz="2800" dirty="0"/>
              <a:t> Possibly an incorrect variable is compared to null after type conversion using 'as' keyword. Check variables 'item', '</a:t>
            </a:r>
            <a:r>
              <a:rPr lang="en-US" sz="2800" dirty="0" err="1"/>
              <a:t>actionsItem</a:t>
            </a:r>
            <a:r>
              <a:rPr lang="en-US" sz="2800" dirty="0"/>
              <a:t>'. </a:t>
            </a:r>
            <a:r>
              <a:rPr lang="en-US" sz="2800" dirty="0" err="1"/>
              <a:t>Sandbox.Game</a:t>
            </a:r>
            <a:r>
              <a:rPr lang="en-US" sz="2800" dirty="0"/>
              <a:t> </a:t>
            </a:r>
            <a:r>
              <a:rPr lang="en-US" sz="2800" dirty="0" err="1"/>
              <a:t>MyGuiControlToolbar.cs</a:t>
            </a:r>
            <a:r>
              <a:rPr lang="en-US" sz="2800" dirty="0"/>
              <a:t> 511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79957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1">
            <a:extLst>
              <a:ext uri="{FF2B5EF4-FFF2-40B4-BE49-F238E27FC236}">
                <a16:creationId xmlns:a16="http://schemas.microsoft.com/office/drawing/2014/main" id="{45458647-E3FE-4C0D-AC9C-A778446230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765" y="1242797"/>
            <a:ext cx="5944799" cy="805897"/>
          </a:xfrm>
        </p:spPr>
        <p:txBody>
          <a:bodyPr/>
          <a:lstStyle/>
          <a:p>
            <a:pPr algn="ctr"/>
            <a:r>
              <a:rPr lang="ru-RU" dirty="0"/>
              <a:t>Георгий Грибков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8695328-BD9A-4F37-A156-652C0FA874B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32889" y="1847865"/>
            <a:ext cx="6518747" cy="3767338"/>
          </a:xfrm>
        </p:spPr>
        <p:txBody>
          <a:bodyPr/>
          <a:lstStyle/>
          <a:p>
            <a:r>
              <a:rPr lang="ru-RU" sz="2800" dirty="0"/>
              <a:t>Программист</a:t>
            </a:r>
            <a:r>
              <a:rPr lang="en-US" sz="2800" dirty="0"/>
              <a:t> C++</a:t>
            </a:r>
            <a:r>
              <a:rPr lang="ru-RU" sz="2800" dirty="0"/>
              <a:t>,</a:t>
            </a:r>
            <a:r>
              <a:rPr lang="en-US" sz="2800" dirty="0"/>
              <a:t> </a:t>
            </a:r>
            <a:r>
              <a:rPr lang="ru-RU" sz="2800" dirty="0"/>
              <a:t>разработчик статического анализатора кода </a:t>
            </a:r>
            <a:br>
              <a:rPr lang="ru-RU" sz="2800" dirty="0"/>
            </a:br>
            <a:r>
              <a:rPr lang="en-US" sz="2800" dirty="0"/>
              <a:t>PVS-Studio</a:t>
            </a:r>
            <a:endParaRPr lang="ru-RU" sz="2800" dirty="0"/>
          </a:p>
          <a:p>
            <a:r>
              <a:rPr lang="ru-RU" sz="2800" dirty="0"/>
              <a:t>Автор статей и докладов о поиске ошибок в играх (</a:t>
            </a:r>
            <a:r>
              <a:rPr lang="ru-RU" sz="2800" dirty="0" err="1"/>
              <a:t>Вангеры</a:t>
            </a:r>
            <a:r>
              <a:rPr lang="ru-RU" sz="2800" dirty="0"/>
              <a:t>, </a:t>
            </a:r>
            <a:r>
              <a:rPr lang="en-US" sz="2800" dirty="0"/>
              <a:t>VVVVVV)</a:t>
            </a:r>
            <a:br>
              <a:rPr lang="ru-RU" sz="2800" dirty="0"/>
            </a:br>
            <a:r>
              <a:rPr lang="ru-RU" sz="2800" dirty="0"/>
              <a:t>и других проектах</a:t>
            </a:r>
            <a:br>
              <a:rPr lang="ru-RU" sz="2800" dirty="0"/>
            </a:br>
            <a:r>
              <a:rPr lang="ru-RU" sz="2800" dirty="0"/>
              <a:t>с открытым исходным кодом</a:t>
            </a:r>
          </a:p>
          <a:p>
            <a:endParaRPr lang="ru-RU" sz="2800" dirty="0"/>
          </a:p>
          <a:p>
            <a:r>
              <a:rPr lang="en-US" dirty="0">
                <a:hlinkClick r:id="rId2"/>
              </a:rPr>
              <a:t>gribkov@viva64.com</a:t>
            </a:r>
            <a:endParaRPr lang="en-US" dirty="0"/>
          </a:p>
        </p:txBody>
      </p:sp>
      <p:pic>
        <p:nvPicPr>
          <p:cNvPr id="12" name="Объект 5">
            <a:extLst>
              <a:ext uri="{FF2B5EF4-FFF2-40B4-BE49-F238E27FC236}">
                <a16:creationId xmlns:a16="http://schemas.microsoft.com/office/drawing/2014/main" id="{26AC0062-DCC9-4C76-9FC1-6821D29E352E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708" y="496408"/>
            <a:ext cx="4232610" cy="5866054"/>
          </a:xfrm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CE627C3F-5C38-4D57-8354-E7AED844F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176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D20C4A1-E80B-4C64-BBDE-D22B21E142D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38139" y="1166670"/>
            <a:ext cx="11662532" cy="3854092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var </a:t>
            </a:r>
            <a:r>
              <a:rPr lang="en-US" sz="3200" b="1" dirty="0" err="1">
                <a:latin typeface="Consolas" panose="020B0609020204030204" pitchFamily="49" charset="0"/>
              </a:rPr>
              <a:t>actionsItem</a:t>
            </a: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= item as </a:t>
            </a:r>
            <a:r>
              <a:rPr lang="en-US" sz="32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MyToolbarItemActions</a:t>
            </a: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;</a:t>
            </a:r>
            <a:b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if (</a:t>
            </a:r>
            <a:r>
              <a:rPr lang="en-US" sz="3200" b="1" dirty="0" err="1">
                <a:solidFill>
                  <a:srgbClr val="009900"/>
                </a:solidFill>
                <a:latin typeface="Consolas" panose="020B0609020204030204" pitchFamily="49" charset="0"/>
              </a:rPr>
              <a:t>actionsItem</a:t>
            </a: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!= null)</a:t>
            </a:r>
            <a:b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{</a:t>
            </a:r>
            <a:b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if (</a:t>
            </a:r>
            <a:r>
              <a:rPr lang="en-US" sz="32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idx</a:t>
            </a: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&lt; 0 || </a:t>
            </a:r>
            <a:r>
              <a:rPr lang="en-US" sz="32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idx</a:t>
            </a: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&gt;= </a:t>
            </a:r>
            <a:r>
              <a:rPr lang="en-US" sz="3200" b="1" dirty="0" err="1">
                <a:solidFill>
                  <a:srgbClr val="009900"/>
                </a:solidFill>
                <a:latin typeface="Consolas" panose="020B0609020204030204" pitchFamily="49" charset="0"/>
              </a:rPr>
              <a:t>actionsItem</a:t>
            </a:r>
            <a:b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                    .</a:t>
            </a:r>
            <a:r>
              <a:rPr lang="en-US" sz="32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PossibleActions</a:t>
            </a: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(....)</a:t>
            </a:r>
            <a:b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                    .Count)</a:t>
            </a:r>
            <a:b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RemoveToolbarItem</a:t>
            </a: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(slot);</a:t>
            </a:r>
            <a:b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....</a:t>
            </a:r>
            <a:b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  <a:endParaRPr lang="ru-RU" sz="3200" dirty="0">
              <a:solidFill>
                <a:schemeClr val="bg2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9D11ED-066F-4F23-AE47-E76DC2C15D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 №</a:t>
            </a:r>
            <a:r>
              <a:rPr lang="en-US" dirty="0"/>
              <a:t>2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B62015-9E8C-4D11-9F4C-1966D744F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8451E0-58C5-4064-B974-0DCCF701FA08}"/>
              </a:ext>
            </a:extLst>
          </p:cNvPr>
          <p:cNvSpPr/>
          <p:nvPr/>
        </p:nvSpPr>
        <p:spPr>
          <a:xfrm>
            <a:off x="640466" y="5473005"/>
            <a:ext cx="113878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/>
              </a:rPr>
              <a:t>V3019</a:t>
            </a:r>
            <a:r>
              <a:rPr lang="en-US" sz="2800" dirty="0"/>
              <a:t> Possibly an incorrect variable is compared to null after type conversion using 'as' keyword. Check variables 'item', '</a:t>
            </a:r>
            <a:r>
              <a:rPr lang="en-US" sz="2800" dirty="0" err="1"/>
              <a:t>actionsItem</a:t>
            </a:r>
            <a:r>
              <a:rPr lang="en-US" sz="2800" dirty="0"/>
              <a:t>'. </a:t>
            </a:r>
            <a:r>
              <a:rPr lang="en-US" sz="2800" dirty="0" err="1"/>
              <a:t>Sandbox.Game</a:t>
            </a:r>
            <a:r>
              <a:rPr lang="en-US" sz="2800" dirty="0"/>
              <a:t> </a:t>
            </a:r>
            <a:r>
              <a:rPr lang="en-US" sz="2800" dirty="0" err="1"/>
              <a:t>MyGuiControlToolbar.cs</a:t>
            </a:r>
            <a:r>
              <a:rPr lang="en-US" sz="2800" dirty="0"/>
              <a:t> 511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40400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EA2D8AB8-8541-49C6-9763-D79463B824C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2637" y="18524"/>
            <a:ext cx="12026725" cy="1246554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E74E11"/>
                </a:solidFill>
              </a:rPr>
              <a:t>C&amp;C: Tiberian Dawn </a:t>
            </a:r>
            <a:r>
              <a:rPr lang="ru-RU" sz="4800" b="1" dirty="0">
                <a:solidFill>
                  <a:srgbClr val="E74E11"/>
                </a:solidFill>
              </a:rPr>
              <a:t>и </a:t>
            </a:r>
            <a:r>
              <a:rPr lang="en-US" sz="4800" b="1" dirty="0">
                <a:solidFill>
                  <a:srgbClr val="E74E11"/>
                </a:solidFill>
              </a:rPr>
              <a:t>C&amp;C: Red Alert (C++)</a:t>
            </a:r>
            <a:endParaRPr lang="ru-RU" sz="4800" b="1" dirty="0">
              <a:solidFill>
                <a:srgbClr val="E74E11"/>
              </a:solidFill>
            </a:endParaRPr>
          </a:p>
          <a:p>
            <a:pPr marL="0" indent="0" algn="ctr">
              <a:buNone/>
            </a:pPr>
            <a:endParaRPr lang="en-US" sz="4800" b="1" dirty="0">
              <a:solidFill>
                <a:srgbClr val="E74E11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5737633-F0DA-4D35-9525-E84BE995D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1266" name="Picture 2" descr="Command &amp; Conquer (игра, 1995) — Википедия">
            <a:extLst>
              <a:ext uri="{FF2B5EF4-FFF2-40B4-BE49-F238E27FC236}">
                <a16:creationId xmlns:a16="http://schemas.microsoft.com/office/drawing/2014/main" id="{DF63ACA9-83FC-4353-B698-2E999C44E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5" y="882666"/>
            <a:ext cx="4837003" cy="577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 got this game for my birthday, it was 80mb to install. | Kontraband">
            <a:extLst>
              <a:ext uri="{FF2B5EF4-FFF2-40B4-BE49-F238E27FC236}">
                <a16:creationId xmlns:a16="http://schemas.microsoft.com/office/drawing/2014/main" id="{23E72FE6-E61D-49A4-ABAB-90DCFE03E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633" y="873035"/>
            <a:ext cx="4543844" cy="578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967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D20C4A1-E80B-4C64-BBDE-D22B21E142D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2302" y="1141437"/>
            <a:ext cx="11074206" cy="385409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// Maximum number of multi players possible.</a:t>
            </a:r>
            <a:br>
              <a:rPr lang="en-US" sz="2800" dirty="0">
                <a:latin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</a:rPr>
              <a:t>#define MAX_PLAYERS 8 // max # of players we can have</a:t>
            </a:r>
            <a:br>
              <a:rPr lang="en-US" sz="2800" dirty="0">
                <a:latin typeface="Consolas" panose="020B0609020204030204" pitchFamily="49" charset="0"/>
              </a:rPr>
            </a:br>
            <a:br>
              <a:rPr lang="en-US" sz="2800" dirty="0">
                <a:latin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</a:rPr>
              <a:t>for (int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 = 0;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 &lt; MAX_PLAYERS &amp;&amp;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 &lt; 4;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++) {</a:t>
            </a:r>
            <a:br>
              <a:rPr lang="en-US" sz="2800" dirty="0">
                <a:latin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</a:rPr>
              <a:t>  if (</a:t>
            </a:r>
            <a:r>
              <a:rPr lang="en-US" sz="2800" dirty="0" err="1">
                <a:latin typeface="Consolas" panose="020B0609020204030204" pitchFamily="49" charset="0"/>
              </a:rPr>
              <a:t>GlyphxPlayerIDs</a:t>
            </a:r>
            <a:r>
              <a:rPr lang="en-US" sz="2800" dirty="0">
                <a:latin typeface="Consolas" panose="020B0609020204030204" pitchFamily="49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] == </a:t>
            </a:r>
            <a:r>
              <a:rPr lang="en-US" sz="2800" dirty="0" err="1">
                <a:latin typeface="Consolas" panose="020B0609020204030204" pitchFamily="49" charset="0"/>
              </a:rPr>
              <a:t>player_id</a:t>
            </a:r>
            <a:r>
              <a:rPr lang="en-US" sz="2800" dirty="0">
                <a:latin typeface="Consolas" panose="020B0609020204030204" pitchFamily="49" charset="0"/>
              </a:rPr>
              <a:t>) {</a:t>
            </a:r>
            <a:br>
              <a:rPr lang="en-US" sz="2800" dirty="0">
                <a:latin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</a:rPr>
              <a:t>    </a:t>
            </a:r>
            <a:r>
              <a:rPr lang="en-US" sz="2800" dirty="0" err="1">
                <a:latin typeface="Consolas" panose="020B0609020204030204" pitchFamily="49" charset="0"/>
              </a:rPr>
              <a:t>MultiplayerStartPositions</a:t>
            </a:r>
            <a:r>
              <a:rPr lang="en-US" sz="2800" dirty="0">
                <a:latin typeface="Consolas" panose="020B0609020204030204" pitchFamily="49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] = </a:t>
            </a:r>
            <a:r>
              <a:rPr lang="en-US" sz="2800" dirty="0" err="1">
                <a:latin typeface="Consolas" panose="020B0609020204030204" pitchFamily="49" charset="0"/>
              </a:rPr>
              <a:t>XY_Cell</a:t>
            </a:r>
            <a:r>
              <a:rPr lang="en-US" sz="2800" dirty="0">
                <a:latin typeface="Consolas" panose="020B0609020204030204" pitchFamily="49" charset="0"/>
              </a:rPr>
              <a:t>(x, y);</a:t>
            </a:r>
            <a:br>
              <a:rPr lang="en-US" sz="2800" dirty="0">
                <a:latin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</a:rPr>
              <a:t>  }</a:t>
            </a:r>
            <a:br>
              <a:rPr lang="en-US" sz="2800" dirty="0">
                <a:latin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</a:rPr>
              <a:t>}</a:t>
            </a:r>
            <a:endParaRPr lang="ru-RU" sz="2800" dirty="0">
              <a:latin typeface="Consolas" panose="020B0609020204030204" pitchFamily="49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9D11ED-066F-4F23-AE47-E76DC2C15D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 №</a:t>
            </a:r>
            <a:r>
              <a:rPr lang="en-US" dirty="0"/>
              <a:t>1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B62015-9E8C-4D11-9F4C-1966D744F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48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D20C4A1-E80B-4C64-BBDE-D22B21E142D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2302" y="1141437"/>
            <a:ext cx="11074206" cy="385409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// Maximum number of multi players possible.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b="1" dirty="0">
                <a:latin typeface="Consolas" panose="020B0609020204030204" pitchFamily="49" charset="0"/>
              </a:rPr>
              <a:t>#define MAX_PLAYERS 8 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// max # of players we can have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for (int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= 0; </a:t>
            </a:r>
            <a:r>
              <a:rPr lang="en-US" sz="2800" b="1" dirty="0" err="1">
                <a:latin typeface="Consolas" panose="020B0609020204030204" pitchFamily="49" charset="0"/>
              </a:rPr>
              <a:t>i</a:t>
            </a:r>
            <a:r>
              <a:rPr lang="en-US" sz="2800" b="1" dirty="0">
                <a:latin typeface="Consolas" panose="020B0609020204030204" pitchFamily="49" charset="0"/>
              </a:rPr>
              <a:t> &lt; MAX_PLAYERS </a:t>
            </a:r>
            <a:r>
              <a:rPr lang="en-US" sz="2800" b="1" dirty="0">
                <a:solidFill>
                  <a:srgbClr val="ED1F24"/>
                </a:solidFill>
                <a:latin typeface="Consolas" panose="020B0609020204030204" pitchFamily="49" charset="0"/>
              </a:rPr>
              <a:t>&amp;&amp;</a:t>
            </a:r>
            <a:r>
              <a:rPr lang="en-US" sz="2800" b="1" dirty="0">
                <a:latin typeface="Consolas" panose="020B0609020204030204" pitchFamily="49" charset="0"/>
              </a:rPr>
              <a:t> </a:t>
            </a:r>
            <a:r>
              <a:rPr lang="en-US" sz="2800" b="1" dirty="0" err="1">
                <a:latin typeface="Consolas" panose="020B0609020204030204" pitchFamily="49" charset="0"/>
              </a:rPr>
              <a:t>i</a:t>
            </a:r>
            <a:r>
              <a:rPr lang="en-US" sz="2800" b="1" dirty="0">
                <a:latin typeface="Consolas" panose="020B0609020204030204" pitchFamily="49" charset="0"/>
              </a:rPr>
              <a:t> &lt; 4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;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++) {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if (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GlyphxPlayerIDs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[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] ==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player_id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) {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MultiplayerStartPositions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[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] =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XY_Cell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(x, y);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}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  <a:endParaRPr lang="ru-RU" sz="2800" dirty="0">
              <a:solidFill>
                <a:schemeClr val="bg2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9D11ED-066F-4F23-AE47-E76DC2C15D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 №</a:t>
            </a:r>
            <a:r>
              <a:rPr lang="en-US" dirty="0"/>
              <a:t>1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B62015-9E8C-4D11-9F4C-1966D744F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8451E0-58C5-4064-B974-0DCCF701FA08}"/>
              </a:ext>
            </a:extLst>
          </p:cNvPr>
          <p:cNvSpPr/>
          <p:nvPr/>
        </p:nvSpPr>
        <p:spPr>
          <a:xfrm>
            <a:off x="1061995" y="4810941"/>
            <a:ext cx="104148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hlinkClick r:id="rId2"/>
              </a:rPr>
              <a:t>V590</a:t>
            </a:r>
            <a:r>
              <a:rPr lang="en-US" sz="3200" dirty="0"/>
              <a:t> Consider inspecting the '</a:t>
            </a:r>
            <a:r>
              <a:rPr lang="en-US" sz="3200" dirty="0" err="1"/>
              <a:t>i</a:t>
            </a:r>
            <a:r>
              <a:rPr lang="en-US" sz="3200" dirty="0"/>
              <a:t> &lt; 8 &amp;&amp; </a:t>
            </a:r>
            <a:r>
              <a:rPr lang="en-US" sz="3200" dirty="0" err="1"/>
              <a:t>i</a:t>
            </a:r>
            <a:r>
              <a:rPr lang="en-US" sz="3200" dirty="0"/>
              <a:t> &lt; 4' expression. The expression is excessive or contains a misprint. DLLInterface.cpp 2238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69072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D20C4A1-E80B-4C64-BBDE-D22B21E142D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2302" y="1141437"/>
            <a:ext cx="11074206" cy="385409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// Maximum number of multi players possible.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b="1" dirty="0">
                <a:latin typeface="Consolas" panose="020B0609020204030204" pitchFamily="49" charset="0"/>
              </a:rPr>
              <a:t>#define MAX_PLAYERS 8 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// max # of players we can have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for (int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= 0; </a:t>
            </a:r>
            <a:r>
              <a:rPr lang="en-US" sz="2800" b="1" dirty="0" err="1">
                <a:latin typeface="Consolas" panose="020B0609020204030204" pitchFamily="49" charset="0"/>
              </a:rPr>
              <a:t>i</a:t>
            </a:r>
            <a:r>
              <a:rPr lang="en-US" sz="2800" b="1" dirty="0">
                <a:latin typeface="Consolas" panose="020B0609020204030204" pitchFamily="49" charset="0"/>
              </a:rPr>
              <a:t> &lt; MAX_PLAYERS </a:t>
            </a:r>
            <a:r>
              <a:rPr lang="en-US" sz="2800" b="1" dirty="0">
                <a:solidFill>
                  <a:srgbClr val="009900"/>
                </a:solidFill>
                <a:latin typeface="Consolas" panose="020B0609020204030204" pitchFamily="49" charset="0"/>
              </a:rPr>
              <a:t>||</a:t>
            </a:r>
            <a:r>
              <a:rPr lang="en-US" sz="2800" b="1" dirty="0">
                <a:latin typeface="Consolas" panose="020B0609020204030204" pitchFamily="49" charset="0"/>
              </a:rPr>
              <a:t> </a:t>
            </a:r>
            <a:r>
              <a:rPr lang="en-US" sz="2800" b="1" dirty="0" err="1">
                <a:latin typeface="Consolas" panose="020B0609020204030204" pitchFamily="49" charset="0"/>
              </a:rPr>
              <a:t>i</a:t>
            </a:r>
            <a:r>
              <a:rPr lang="en-US" sz="2800" b="1" dirty="0">
                <a:latin typeface="Consolas" panose="020B0609020204030204" pitchFamily="49" charset="0"/>
              </a:rPr>
              <a:t> &lt; 4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;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++) {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if (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GlyphxPlayerIDs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[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] ==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player_id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) {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MultiplayerStartPositions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[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] =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XY_Cell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(x, y);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}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  <a:endParaRPr lang="ru-RU" sz="2800" dirty="0">
              <a:solidFill>
                <a:schemeClr val="bg2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9D11ED-066F-4F23-AE47-E76DC2C15D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 №</a:t>
            </a:r>
            <a:r>
              <a:rPr lang="en-US" dirty="0"/>
              <a:t>1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B62015-9E8C-4D11-9F4C-1966D744F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8451E0-58C5-4064-B974-0DCCF701FA08}"/>
              </a:ext>
            </a:extLst>
          </p:cNvPr>
          <p:cNvSpPr/>
          <p:nvPr/>
        </p:nvSpPr>
        <p:spPr>
          <a:xfrm>
            <a:off x="1061995" y="4810941"/>
            <a:ext cx="104148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hlinkClick r:id="rId2"/>
              </a:rPr>
              <a:t>V590</a:t>
            </a:r>
            <a:r>
              <a:rPr lang="en-US" sz="3200" dirty="0"/>
              <a:t> Consider inspecting the '</a:t>
            </a:r>
            <a:r>
              <a:rPr lang="en-US" sz="3200" dirty="0" err="1"/>
              <a:t>i</a:t>
            </a:r>
            <a:r>
              <a:rPr lang="en-US" sz="3200" dirty="0"/>
              <a:t> &lt; 8 &amp;&amp; </a:t>
            </a:r>
            <a:r>
              <a:rPr lang="en-US" sz="3200" dirty="0" err="1"/>
              <a:t>i</a:t>
            </a:r>
            <a:r>
              <a:rPr lang="en-US" sz="3200" dirty="0"/>
              <a:t> &lt; 4' expression. The expression is excessive or contains a misprint. DLLInterface.cpp 2238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08575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D20C4A1-E80B-4C64-BBDE-D22B21E142D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0466" y="1180625"/>
            <a:ext cx="11074206" cy="3854092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Consolas" panose="020B0609020204030204" pitchFamily="49" charset="0"/>
              </a:rPr>
              <a:t>void * </a:t>
            </a:r>
            <a:r>
              <a:rPr lang="en-US" sz="3200" dirty="0" err="1">
                <a:latin typeface="Consolas" panose="020B0609020204030204" pitchFamily="49" charset="0"/>
              </a:rPr>
              <a:t>ptr</a:t>
            </a:r>
            <a:r>
              <a:rPr lang="en-US" sz="3200" dirty="0">
                <a:latin typeface="Consolas" panose="020B0609020204030204" pitchFamily="49" charset="0"/>
              </a:rPr>
              <a:t> = new char [</a:t>
            </a:r>
            <a:r>
              <a:rPr lang="en-US" sz="3200" dirty="0" err="1">
                <a:latin typeface="Consolas" panose="020B0609020204030204" pitchFamily="49" charset="0"/>
              </a:rPr>
              <a:t>sizeof</a:t>
            </a:r>
            <a:r>
              <a:rPr lang="en-US" sz="3200" dirty="0">
                <a:latin typeface="Consolas" panose="020B0609020204030204" pitchFamily="49" charset="0"/>
              </a:rPr>
              <a:t>(100)];</a:t>
            </a:r>
            <a:br>
              <a:rPr lang="en-US" sz="3200" dirty="0">
                <a:latin typeface="Consolas" panose="020B0609020204030204" pitchFamily="49" charset="0"/>
              </a:rPr>
            </a:br>
            <a:br>
              <a:rPr lang="en-US" sz="3200" dirty="0">
                <a:latin typeface="Consolas" panose="020B0609020204030204" pitchFamily="49" charset="0"/>
              </a:rPr>
            </a:br>
            <a:r>
              <a:rPr lang="en-US" sz="3200" dirty="0">
                <a:latin typeface="Consolas" panose="020B0609020204030204" pitchFamily="49" charset="0"/>
              </a:rPr>
              <a:t>if (</a:t>
            </a:r>
            <a:r>
              <a:rPr lang="en-US" sz="3200" dirty="0" err="1">
                <a:latin typeface="Consolas" panose="020B0609020204030204" pitchFamily="49" charset="0"/>
              </a:rPr>
              <a:t>ptr</a:t>
            </a:r>
            <a:r>
              <a:rPr lang="en-US" sz="3200" dirty="0">
                <a:latin typeface="Consolas" panose="020B0609020204030204" pitchFamily="49" charset="0"/>
              </a:rPr>
              <a:t>) {</a:t>
            </a:r>
            <a:br>
              <a:rPr lang="en-US" sz="3200" dirty="0">
                <a:latin typeface="Consolas" panose="020B0609020204030204" pitchFamily="49" charset="0"/>
              </a:rPr>
            </a:br>
            <a:r>
              <a:rPr lang="en-US" sz="3200" dirty="0">
                <a:latin typeface="Consolas" panose="020B0609020204030204" pitchFamily="49" charset="0"/>
              </a:rPr>
              <a:t>  </a:t>
            </a:r>
            <a:r>
              <a:rPr lang="en-US" sz="3200" dirty="0" err="1">
                <a:latin typeface="Consolas" panose="020B0609020204030204" pitchFamily="49" charset="0"/>
              </a:rPr>
              <a:t>sprintf</a:t>
            </a:r>
            <a:r>
              <a:rPr lang="en-US" sz="3200" dirty="0">
                <a:latin typeface="Consolas" panose="020B0609020204030204" pitchFamily="49" charset="0"/>
              </a:rPr>
              <a:t>((char *)</a:t>
            </a:r>
            <a:r>
              <a:rPr lang="en-US" sz="3200" dirty="0" err="1">
                <a:latin typeface="Consolas" panose="020B0609020204030204" pitchFamily="49" charset="0"/>
              </a:rPr>
              <a:t>ptr</a:t>
            </a:r>
            <a:r>
              <a:rPr lang="en-US" sz="3200" dirty="0">
                <a:latin typeface="Consolas" panose="020B0609020204030204" pitchFamily="49" charset="0"/>
              </a:rPr>
              <a:t>,</a:t>
            </a:r>
            <a:br>
              <a:rPr lang="en-US" sz="3200" dirty="0">
                <a:latin typeface="Consolas" panose="020B0609020204030204" pitchFamily="49" charset="0"/>
              </a:rPr>
            </a:br>
            <a:r>
              <a:rPr lang="en-US" sz="3200" dirty="0">
                <a:latin typeface="Consolas" panose="020B0609020204030204" pitchFamily="49" charset="0"/>
              </a:rPr>
              <a:t>          "%</a:t>
            </a:r>
            <a:r>
              <a:rPr lang="en-US" sz="3200" dirty="0" err="1">
                <a:latin typeface="Consolas" panose="020B0609020204030204" pitchFamily="49" charset="0"/>
              </a:rPr>
              <a:t>cTrack</a:t>
            </a:r>
            <a:r>
              <a:rPr lang="en-US" sz="3200" dirty="0">
                <a:latin typeface="Consolas" panose="020B0609020204030204" pitchFamily="49" charset="0"/>
              </a:rPr>
              <a:t> %d\</a:t>
            </a:r>
            <a:r>
              <a:rPr lang="en-US" sz="3200" dirty="0" err="1">
                <a:latin typeface="Consolas" panose="020B0609020204030204" pitchFamily="49" charset="0"/>
              </a:rPr>
              <a:t>t%d</a:t>
            </a:r>
            <a:r>
              <a:rPr lang="en-US" sz="3200" dirty="0">
                <a:latin typeface="Consolas" panose="020B0609020204030204" pitchFamily="49" charset="0"/>
              </a:rPr>
              <a:t>:%02d\</a:t>
            </a:r>
            <a:r>
              <a:rPr lang="en-US" sz="3200" dirty="0" err="1">
                <a:latin typeface="Consolas" panose="020B0609020204030204" pitchFamily="49" charset="0"/>
              </a:rPr>
              <a:t>t%s</a:t>
            </a:r>
            <a:r>
              <a:rPr lang="en-US" sz="3200" dirty="0">
                <a:latin typeface="Consolas" panose="020B0609020204030204" pitchFamily="49" charset="0"/>
              </a:rPr>
              <a:t>",</a:t>
            </a:r>
            <a:br>
              <a:rPr lang="en-US" sz="3200" dirty="0">
                <a:latin typeface="Consolas" panose="020B0609020204030204" pitchFamily="49" charset="0"/>
              </a:rPr>
            </a:br>
            <a:r>
              <a:rPr lang="en-US" sz="3200" dirty="0">
                <a:latin typeface="Consolas" panose="020B0609020204030204" pitchFamily="49" charset="0"/>
              </a:rPr>
              <a:t>          ....);</a:t>
            </a:r>
            <a:br>
              <a:rPr lang="en-US" sz="3200" dirty="0">
                <a:latin typeface="Consolas" panose="020B0609020204030204" pitchFamily="49" charset="0"/>
              </a:rPr>
            </a:br>
            <a:r>
              <a:rPr lang="en-US" sz="3200" dirty="0">
                <a:latin typeface="Consolas" panose="020B0609020204030204" pitchFamily="49" charset="0"/>
              </a:rPr>
              <a:t>  </a:t>
            </a:r>
            <a:r>
              <a:rPr lang="en-US" sz="3200" dirty="0" err="1">
                <a:latin typeface="Consolas" panose="020B0609020204030204" pitchFamily="49" charset="0"/>
              </a:rPr>
              <a:t>listbox.Add_Item</a:t>
            </a:r>
            <a:r>
              <a:rPr lang="en-US" sz="3200" dirty="0">
                <a:latin typeface="Consolas" panose="020B0609020204030204" pitchFamily="49" charset="0"/>
              </a:rPr>
              <a:t>((char const *)</a:t>
            </a:r>
            <a:r>
              <a:rPr lang="en-US" sz="3200" dirty="0" err="1">
                <a:latin typeface="Consolas" panose="020B0609020204030204" pitchFamily="49" charset="0"/>
              </a:rPr>
              <a:t>ptr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  <a:br>
              <a:rPr lang="en-US" sz="3200" dirty="0">
                <a:latin typeface="Consolas" panose="020B0609020204030204" pitchFamily="49" charset="0"/>
              </a:rPr>
            </a:br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9D11ED-066F-4F23-AE47-E76DC2C15D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 №</a:t>
            </a:r>
            <a:r>
              <a:rPr lang="en-US" dirty="0"/>
              <a:t>2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B62015-9E8C-4D11-9F4C-1966D744F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735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D20C4A1-E80B-4C64-BBDE-D22B21E142D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0466" y="1180625"/>
            <a:ext cx="11074206" cy="3854092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latin typeface="Consolas" panose="020B0609020204030204" pitchFamily="49" charset="0"/>
              </a:rPr>
              <a:t>void * </a:t>
            </a:r>
            <a:r>
              <a:rPr lang="en-US" sz="3200" b="1" dirty="0" err="1">
                <a:latin typeface="Consolas" panose="020B0609020204030204" pitchFamily="49" charset="0"/>
              </a:rPr>
              <a:t>ptr</a:t>
            </a: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200" b="1" dirty="0">
                <a:latin typeface="Consolas" panose="020B0609020204030204" pitchFamily="49" charset="0"/>
              </a:rPr>
              <a:t>= new char [</a:t>
            </a:r>
            <a:r>
              <a:rPr lang="en-US" sz="3200" b="1" dirty="0" err="1">
                <a:solidFill>
                  <a:srgbClr val="ED1F24"/>
                </a:solidFill>
                <a:latin typeface="Consolas" panose="020B0609020204030204" pitchFamily="49" charset="0"/>
              </a:rPr>
              <a:t>sizeof</a:t>
            </a:r>
            <a:r>
              <a:rPr lang="en-US" sz="3200" b="1" dirty="0">
                <a:solidFill>
                  <a:srgbClr val="ED1F24"/>
                </a:solidFill>
                <a:latin typeface="Consolas" panose="020B0609020204030204" pitchFamily="49" charset="0"/>
              </a:rPr>
              <a:t>(100)</a:t>
            </a:r>
            <a:r>
              <a:rPr lang="en-US" sz="3200" b="1" dirty="0">
                <a:latin typeface="Consolas" panose="020B0609020204030204" pitchFamily="49" charset="0"/>
              </a:rPr>
              <a:t>];</a:t>
            </a:r>
            <a:b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b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if (</a:t>
            </a:r>
            <a:r>
              <a:rPr lang="en-US" sz="32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ptr</a:t>
            </a: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) {</a:t>
            </a:r>
            <a:b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32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sprintf</a:t>
            </a: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3200" b="1" dirty="0">
                <a:latin typeface="Consolas" panose="020B0609020204030204" pitchFamily="49" charset="0"/>
              </a:rPr>
              <a:t>(char *)</a:t>
            </a:r>
            <a:r>
              <a:rPr lang="en-US" sz="3200" b="1" dirty="0" err="1">
                <a:latin typeface="Consolas" panose="020B0609020204030204" pitchFamily="49" charset="0"/>
              </a:rPr>
              <a:t>ptr</a:t>
            </a: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,</a:t>
            </a:r>
            <a:b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      </a:t>
            </a:r>
            <a:r>
              <a:rPr lang="en-US" sz="3200" b="1" dirty="0">
                <a:latin typeface="Consolas" panose="020B0609020204030204" pitchFamily="49" charset="0"/>
              </a:rPr>
              <a:t>"%</a:t>
            </a:r>
            <a:r>
              <a:rPr lang="en-US" sz="3200" b="1" dirty="0" err="1">
                <a:latin typeface="Consolas" panose="020B0609020204030204" pitchFamily="49" charset="0"/>
              </a:rPr>
              <a:t>cTrack</a:t>
            </a:r>
            <a:r>
              <a:rPr lang="en-US" sz="3200" b="1" dirty="0">
                <a:latin typeface="Consolas" panose="020B0609020204030204" pitchFamily="49" charset="0"/>
              </a:rPr>
              <a:t> %d\</a:t>
            </a:r>
            <a:r>
              <a:rPr lang="en-US" sz="3200" b="1" dirty="0" err="1">
                <a:latin typeface="Consolas" panose="020B0609020204030204" pitchFamily="49" charset="0"/>
              </a:rPr>
              <a:t>t%d</a:t>
            </a:r>
            <a:r>
              <a:rPr lang="en-US" sz="3200" b="1" dirty="0">
                <a:latin typeface="Consolas" panose="020B0609020204030204" pitchFamily="49" charset="0"/>
              </a:rPr>
              <a:t>:%02d\</a:t>
            </a:r>
            <a:r>
              <a:rPr lang="en-US" sz="3200" b="1" dirty="0" err="1">
                <a:latin typeface="Consolas" panose="020B0609020204030204" pitchFamily="49" charset="0"/>
              </a:rPr>
              <a:t>t%s</a:t>
            </a:r>
            <a:r>
              <a:rPr lang="en-US" sz="3200" b="1" dirty="0">
                <a:latin typeface="Consolas" panose="020B0609020204030204" pitchFamily="49" charset="0"/>
              </a:rPr>
              <a:t>"</a:t>
            </a: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,</a:t>
            </a:r>
            <a:b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      ....);</a:t>
            </a:r>
            <a:b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32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listbox.Add_Item</a:t>
            </a: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((char const *)</a:t>
            </a:r>
            <a:r>
              <a:rPr lang="en-US" sz="32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ptr</a:t>
            </a: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);</a:t>
            </a:r>
            <a:b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9D11ED-066F-4F23-AE47-E76DC2C15D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 №</a:t>
            </a:r>
            <a:r>
              <a:rPr lang="en-US" dirty="0"/>
              <a:t>2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B62015-9E8C-4D11-9F4C-1966D744F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8451E0-58C5-4064-B974-0DCCF701FA08}"/>
              </a:ext>
            </a:extLst>
          </p:cNvPr>
          <p:cNvSpPr/>
          <p:nvPr/>
        </p:nvSpPr>
        <p:spPr>
          <a:xfrm>
            <a:off x="970159" y="5307330"/>
            <a:ext cx="104148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hlinkClick r:id="rId2"/>
              </a:rPr>
              <a:t>V512</a:t>
            </a:r>
            <a:r>
              <a:rPr lang="en-US" sz="3200" dirty="0"/>
              <a:t> A call of the '</a:t>
            </a:r>
            <a:r>
              <a:rPr lang="en-US" sz="3200" dirty="0" err="1"/>
              <a:t>sprintf</a:t>
            </a:r>
            <a:r>
              <a:rPr lang="en-US" sz="3200" dirty="0"/>
              <a:t>' function will lead to overflow of the buffer '(char *) </a:t>
            </a:r>
            <a:r>
              <a:rPr lang="en-US" sz="3200" dirty="0" err="1"/>
              <a:t>ptr</a:t>
            </a:r>
            <a:r>
              <a:rPr lang="en-US" sz="3200" dirty="0"/>
              <a:t>'. SOUNDDLG.CPP 250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74154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D20C4A1-E80B-4C64-BBDE-D22B21E142D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0466" y="1180625"/>
            <a:ext cx="11074206" cy="3854092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latin typeface="Consolas" panose="020B0609020204030204" pitchFamily="49" charset="0"/>
              </a:rPr>
              <a:t>void * </a:t>
            </a:r>
            <a:r>
              <a:rPr lang="en-US" sz="3200" b="1" dirty="0" err="1">
                <a:latin typeface="Consolas" panose="020B0609020204030204" pitchFamily="49" charset="0"/>
              </a:rPr>
              <a:t>ptr</a:t>
            </a: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200" b="1" dirty="0">
                <a:latin typeface="Consolas" panose="020B0609020204030204" pitchFamily="49" charset="0"/>
              </a:rPr>
              <a:t>= new char [</a:t>
            </a:r>
            <a:r>
              <a:rPr lang="en-US" sz="3200" b="1" dirty="0">
                <a:solidFill>
                  <a:srgbClr val="009900"/>
                </a:solidFill>
                <a:latin typeface="Consolas" panose="020B0609020204030204" pitchFamily="49" charset="0"/>
              </a:rPr>
              <a:t>100</a:t>
            </a:r>
            <a:r>
              <a:rPr lang="en-US" sz="3200" b="1" dirty="0">
                <a:latin typeface="Consolas" panose="020B0609020204030204" pitchFamily="49" charset="0"/>
              </a:rPr>
              <a:t>];</a:t>
            </a:r>
            <a:b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b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if (</a:t>
            </a:r>
            <a:r>
              <a:rPr lang="en-US" sz="32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ptr</a:t>
            </a: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) {</a:t>
            </a:r>
            <a:b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32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sprintf</a:t>
            </a: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3200" b="1" dirty="0">
                <a:latin typeface="Consolas" panose="020B0609020204030204" pitchFamily="49" charset="0"/>
              </a:rPr>
              <a:t>(char *)</a:t>
            </a:r>
            <a:r>
              <a:rPr lang="en-US" sz="3200" b="1" dirty="0" err="1">
                <a:latin typeface="Consolas" panose="020B0609020204030204" pitchFamily="49" charset="0"/>
              </a:rPr>
              <a:t>ptr</a:t>
            </a: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,</a:t>
            </a:r>
            <a:b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      </a:t>
            </a:r>
            <a:r>
              <a:rPr lang="en-US" sz="3200" b="1" dirty="0">
                <a:latin typeface="Consolas" panose="020B0609020204030204" pitchFamily="49" charset="0"/>
              </a:rPr>
              <a:t>"%</a:t>
            </a:r>
            <a:r>
              <a:rPr lang="en-US" sz="3200" b="1" dirty="0" err="1">
                <a:latin typeface="Consolas" panose="020B0609020204030204" pitchFamily="49" charset="0"/>
              </a:rPr>
              <a:t>cTrack</a:t>
            </a:r>
            <a:r>
              <a:rPr lang="en-US" sz="3200" b="1" dirty="0">
                <a:latin typeface="Consolas" panose="020B0609020204030204" pitchFamily="49" charset="0"/>
              </a:rPr>
              <a:t> %d\</a:t>
            </a:r>
            <a:r>
              <a:rPr lang="en-US" sz="3200" b="1" dirty="0" err="1">
                <a:latin typeface="Consolas" panose="020B0609020204030204" pitchFamily="49" charset="0"/>
              </a:rPr>
              <a:t>t%d</a:t>
            </a:r>
            <a:r>
              <a:rPr lang="en-US" sz="3200" b="1" dirty="0">
                <a:latin typeface="Consolas" panose="020B0609020204030204" pitchFamily="49" charset="0"/>
              </a:rPr>
              <a:t>:%02d\</a:t>
            </a:r>
            <a:r>
              <a:rPr lang="en-US" sz="3200" b="1" dirty="0" err="1">
                <a:latin typeface="Consolas" panose="020B0609020204030204" pitchFamily="49" charset="0"/>
              </a:rPr>
              <a:t>t%s</a:t>
            </a:r>
            <a:r>
              <a:rPr lang="en-US" sz="3200" b="1" dirty="0">
                <a:latin typeface="Consolas" panose="020B0609020204030204" pitchFamily="49" charset="0"/>
              </a:rPr>
              <a:t>"</a:t>
            </a: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,</a:t>
            </a:r>
            <a:b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      ....);</a:t>
            </a:r>
            <a:b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32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listbox.Add_Item</a:t>
            </a: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((char const *)</a:t>
            </a:r>
            <a:r>
              <a:rPr lang="en-US" sz="32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ptr</a:t>
            </a: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);</a:t>
            </a:r>
            <a:b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32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9D11ED-066F-4F23-AE47-E76DC2C15D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 №</a:t>
            </a:r>
            <a:r>
              <a:rPr lang="en-US" dirty="0"/>
              <a:t>2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B62015-9E8C-4D11-9F4C-1966D744F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8451E0-58C5-4064-B974-0DCCF701FA08}"/>
              </a:ext>
            </a:extLst>
          </p:cNvPr>
          <p:cNvSpPr/>
          <p:nvPr/>
        </p:nvSpPr>
        <p:spPr>
          <a:xfrm>
            <a:off x="970159" y="5307330"/>
            <a:ext cx="104148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hlinkClick r:id="rId2"/>
              </a:rPr>
              <a:t>V512</a:t>
            </a:r>
            <a:r>
              <a:rPr lang="en-US" sz="3200" dirty="0"/>
              <a:t> A call of the '</a:t>
            </a:r>
            <a:r>
              <a:rPr lang="en-US" sz="3200" dirty="0" err="1"/>
              <a:t>sprintf</a:t>
            </a:r>
            <a:r>
              <a:rPr lang="en-US" sz="3200" dirty="0"/>
              <a:t>' function will lead to overflow of the buffer '(char *) </a:t>
            </a:r>
            <a:r>
              <a:rPr lang="en-US" sz="3200" dirty="0" err="1"/>
              <a:t>ptr</a:t>
            </a:r>
            <a:r>
              <a:rPr lang="en-US" sz="3200" dirty="0"/>
              <a:t>'. SOUNDDLG.CPP 250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8108454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B62015-9E8C-4D11-9F4C-1966D744F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E24F096-9FB3-43F6-8CD6-83B6C83A2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54" y="280306"/>
            <a:ext cx="12028292" cy="591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20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EA2D8AB8-8541-49C6-9763-D79463B824C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568" y="1305219"/>
            <a:ext cx="6477207" cy="1361780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b="1" dirty="0">
                <a:solidFill>
                  <a:srgbClr val="E74E11"/>
                </a:solidFill>
              </a:rPr>
              <a:t>Doom 3 (C++)</a:t>
            </a:r>
            <a:endParaRPr lang="ru-RU" sz="7200" b="1" dirty="0">
              <a:solidFill>
                <a:srgbClr val="E74E11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5737633-F0DA-4D35-9525-E84BE995D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36866" name="Picture 2" descr="Doom 3 classic doom one скачать торрент">
            <a:extLst>
              <a:ext uri="{FF2B5EF4-FFF2-40B4-BE49-F238E27FC236}">
                <a16:creationId xmlns:a16="http://schemas.microsoft.com/office/drawing/2014/main" id="{9DD5964C-EE7D-40B4-A16B-D36051A61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775" y="150223"/>
            <a:ext cx="4564483" cy="655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944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2A0DB5-7719-41E0-9EDD-5D985080840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62260" y="1714590"/>
            <a:ext cx="10630617" cy="385409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3600" dirty="0"/>
              <a:t>Как мы ищем ошибки в коде</a:t>
            </a: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ru-RU" sz="3600" dirty="0"/>
              <a:t>Примеры и разбор найденных ошибок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/>
              <a:t>Мысли напоследок</a:t>
            </a:r>
            <a:endParaRPr lang="en-US" sz="3600" dirty="0"/>
          </a:p>
          <a:p>
            <a:pPr marL="457200" indent="-457200">
              <a:buFont typeface="+mj-lt"/>
              <a:buAutoNum type="arabicPeriod"/>
            </a:pPr>
            <a:endParaRPr lang="ru-RU" sz="3600" dirty="0"/>
          </a:p>
          <a:p>
            <a:pPr marL="457200" indent="-457200">
              <a:buFont typeface="+mj-lt"/>
              <a:buAutoNum type="arabicPeriod"/>
            </a:pPr>
            <a:endParaRPr lang="ru-RU" sz="3600" dirty="0"/>
          </a:p>
          <a:p>
            <a:endParaRPr lang="ru-RU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065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D20C4A1-E80B-4C64-BBDE-D22B21E142D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5874" y="1065033"/>
            <a:ext cx="11456126" cy="385409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for ( j = 0; j &lt; </a:t>
            </a:r>
            <a:r>
              <a:rPr lang="en-US" sz="2800" dirty="0" err="1">
                <a:latin typeface="Consolas" panose="020B0609020204030204" pitchFamily="49" charset="0"/>
              </a:rPr>
              <a:t>w.GetNumPoints</a:t>
            </a:r>
            <a:r>
              <a:rPr lang="en-US" sz="2800" dirty="0">
                <a:latin typeface="Consolas" panose="020B0609020204030204" pitchFamily="49" charset="0"/>
              </a:rPr>
              <a:t>(); </a:t>
            </a:r>
            <a:r>
              <a:rPr lang="en-US" sz="2800" dirty="0" err="1">
                <a:latin typeface="Consolas" panose="020B0609020204030204" pitchFamily="49" charset="0"/>
              </a:rPr>
              <a:t>j++</a:t>
            </a:r>
            <a:r>
              <a:rPr lang="en-US" sz="2800" dirty="0">
                <a:latin typeface="Consolas" panose="020B0609020204030204" pitchFamily="49" charset="0"/>
              </a:rPr>
              <a:t> ) {</a:t>
            </a:r>
            <a:br>
              <a:rPr lang="en-US" sz="2800" dirty="0">
                <a:latin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</a:rPr>
              <a:t>  for ( k = 0; k &lt; </a:t>
            </a:r>
            <a:r>
              <a:rPr lang="en-US" sz="2800" dirty="0" err="1">
                <a:latin typeface="Consolas" panose="020B0609020204030204" pitchFamily="49" charset="0"/>
              </a:rPr>
              <a:t>verts.Num</a:t>
            </a:r>
            <a:r>
              <a:rPr lang="en-US" sz="2800" dirty="0">
                <a:latin typeface="Consolas" panose="020B0609020204030204" pitchFamily="49" charset="0"/>
              </a:rPr>
              <a:t>(); </a:t>
            </a:r>
            <a:r>
              <a:rPr lang="en-US" sz="2800" dirty="0" err="1">
                <a:latin typeface="Consolas" panose="020B0609020204030204" pitchFamily="49" charset="0"/>
              </a:rPr>
              <a:t>j++</a:t>
            </a:r>
            <a:r>
              <a:rPr lang="en-US" sz="2800" dirty="0">
                <a:latin typeface="Consolas" panose="020B0609020204030204" pitchFamily="49" charset="0"/>
              </a:rPr>
              <a:t> ) {</a:t>
            </a:r>
            <a:br>
              <a:rPr lang="en-US" sz="2800" dirty="0">
                <a:latin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</a:rPr>
              <a:t>    if ( verts[k].</a:t>
            </a:r>
            <a:r>
              <a:rPr lang="en-US" sz="2800" dirty="0" err="1">
                <a:latin typeface="Consolas" panose="020B0609020204030204" pitchFamily="49" charset="0"/>
              </a:rPr>
              <a:t>xyz.Compare</a:t>
            </a:r>
            <a:r>
              <a:rPr lang="en-US" sz="2800" dirty="0">
                <a:latin typeface="Consolas" panose="020B0609020204030204" pitchFamily="49" charset="0"/>
              </a:rPr>
              <a:t>(w[j].ToVec3(),</a:t>
            </a:r>
            <a:br>
              <a:rPr lang="en-US" sz="2800" dirty="0">
                <a:latin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</a:rPr>
              <a:t>                              POLYTOPE_VERTEX_EPSILON))</a:t>
            </a:r>
            <a:br>
              <a:rPr lang="en-US" sz="2800" dirty="0">
                <a:latin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</a:rPr>
              <a:t>    {</a:t>
            </a:r>
            <a:br>
              <a:rPr lang="en-US" sz="2800" dirty="0">
                <a:latin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</a:rPr>
              <a:t>      break;</a:t>
            </a:r>
            <a:br>
              <a:rPr lang="en-US" sz="2800" dirty="0">
                <a:latin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</a:rPr>
              <a:t>    }</a:t>
            </a:r>
            <a:br>
              <a:rPr lang="en-US" sz="2800" dirty="0">
                <a:latin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</a:rPr>
              <a:t>  }</a:t>
            </a:r>
            <a:br>
              <a:rPr lang="en-US" sz="2800" dirty="0">
                <a:latin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</a:rPr>
              <a:t>  ...</a:t>
            </a:r>
            <a:br>
              <a:rPr lang="en-US" sz="2800" dirty="0">
                <a:latin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</a:rPr>
              <a:t>}</a:t>
            </a:r>
            <a:endParaRPr lang="ru-RU" sz="2800" dirty="0">
              <a:latin typeface="Consolas" panose="020B0609020204030204" pitchFamily="49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9D11ED-066F-4F23-AE47-E76DC2C15D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 №</a:t>
            </a:r>
            <a:r>
              <a:rPr lang="en-US" dirty="0"/>
              <a:t>1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B62015-9E8C-4D11-9F4C-1966D744F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2764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D20C4A1-E80B-4C64-BBDE-D22B21E142D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5874" y="1065033"/>
            <a:ext cx="11456126" cy="385409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for ( j = 0; j &lt;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w.GetNumPoints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();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j++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) {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for ( k = 0; k &lt;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verts.Num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(); </a:t>
            </a:r>
            <a:r>
              <a:rPr lang="en-US" sz="2800" b="1" dirty="0" err="1">
                <a:solidFill>
                  <a:srgbClr val="ED1F24"/>
                </a:solidFill>
                <a:latin typeface="Consolas" panose="020B0609020204030204" pitchFamily="49" charset="0"/>
              </a:rPr>
              <a:t>j++</a:t>
            </a:r>
            <a:r>
              <a:rPr lang="en-US" sz="2800" b="1" dirty="0">
                <a:solidFill>
                  <a:srgbClr val="ED1F24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) {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if ( verts[k].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xyz.Compare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(w[j].ToVec3(),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                          POLYTOPE_VERTEX_EPSILON))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{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  break;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}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}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...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  <a:endParaRPr lang="ru-RU" sz="2800" dirty="0">
              <a:solidFill>
                <a:schemeClr val="bg2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9D11ED-066F-4F23-AE47-E76DC2C15D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 №</a:t>
            </a:r>
            <a:r>
              <a:rPr lang="en-US" dirty="0"/>
              <a:t>1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B62015-9E8C-4D11-9F4C-1966D744F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8451E0-58C5-4064-B974-0DCCF701FA08}"/>
              </a:ext>
            </a:extLst>
          </p:cNvPr>
          <p:cNvSpPr/>
          <p:nvPr/>
        </p:nvSpPr>
        <p:spPr>
          <a:xfrm>
            <a:off x="2592554" y="4919125"/>
            <a:ext cx="90049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/>
              </a:rPr>
              <a:t>V533</a:t>
            </a:r>
            <a:r>
              <a:rPr lang="en-US" sz="2800" dirty="0"/>
              <a:t> It is likely that a wrong variable is being incremented inside the 'for' operator. Consider reviewing 'j'. </a:t>
            </a:r>
            <a:r>
              <a:rPr lang="en-US" sz="2800" dirty="0" err="1"/>
              <a:t>idLib</a:t>
            </a:r>
            <a:r>
              <a:rPr lang="en-US" sz="2800" dirty="0"/>
              <a:t> surface_polytope.cpp 65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779820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D20C4A1-E80B-4C64-BBDE-D22B21E142D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5874" y="1065033"/>
            <a:ext cx="11456126" cy="385409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for ( j = 0; j &lt;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w.GetNumPoints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();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j++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) {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for ( k = 0; k &lt;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verts.Num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(); </a:t>
            </a:r>
            <a:r>
              <a:rPr lang="en-US" sz="2800" b="1" dirty="0">
                <a:solidFill>
                  <a:srgbClr val="009900"/>
                </a:solidFill>
                <a:latin typeface="Consolas" panose="020B0609020204030204" pitchFamily="49" charset="0"/>
              </a:rPr>
              <a:t>k++ 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) {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if ( verts[k].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xyz.Compare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(w[j].ToVec3(),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                          POLYTOPE_VERTEX_EPSILON))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{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  break;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}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}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...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  <a:endParaRPr lang="ru-RU" sz="2800" dirty="0">
              <a:solidFill>
                <a:schemeClr val="bg2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9D11ED-066F-4F23-AE47-E76DC2C15D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 №</a:t>
            </a:r>
            <a:r>
              <a:rPr lang="en-US" dirty="0"/>
              <a:t>1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B62015-9E8C-4D11-9F4C-1966D744F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8451E0-58C5-4064-B974-0DCCF701FA08}"/>
              </a:ext>
            </a:extLst>
          </p:cNvPr>
          <p:cNvSpPr/>
          <p:nvPr/>
        </p:nvSpPr>
        <p:spPr>
          <a:xfrm>
            <a:off x="2592554" y="4919125"/>
            <a:ext cx="90049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/>
              </a:rPr>
              <a:t>V533</a:t>
            </a:r>
            <a:r>
              <a:rPr lang="en-US" sz="2800" dirty="0"/>
              <a:t> It is likely that a wrong variable is being incremented inside the 'for' operator. Consider reviewing 'j'. </a:t>
            </a:r>
            <a:r>
              <a:rPr lang="en-US" sz="2800" dirty="0" err="1"/>
              <a:t>idLib</a:t>
            </a:r>
            <a:r>
              <a:rPr lang="en-US" sz="2800" dirty="0"/>
              <a:t> surface_polytope.cpp 65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347132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D20C4A1-E80B-4C64-BBDE-D22B21E142D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97616" y="1065033"/>
            <a:ext cx="11074206" cy="385409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void </a:t>
            </a:r>
            <a:r>
              <a:rPr lang="en-US" sz="2800" dirty="0" err="1">
                <a:latin typeface="Consolas" panose="020B0609020204030204" pitchFamily="49" charset="0"/>
              </a:rPr>
              <a:t>idBrushBSP</a:t>
            </a:r>
            <a:r>
              <a:rPr lang="en-US" sz="2800" dirty="0">
                <a:latin typeface="Consolas" panose="020B0609020204030204" pitchFamily="49" charset="0"/>
              </a:rPr>
              <a:t>::</a:t>
            </a:r>
            <a:r>
              <a:rPr lang="en-US" sz="2800" dirty="0" err="1">
                <a:latin typeface="Consolas" panose="020B0609020204030204" pitchFamily="49" charset="0"/>
              </a:rPr>
              <a:t>FloodThroughPortals_r</a:t>
            </a:r>
            <a:br>
              <a:rPr lang="ru-RU" sz="2800" dirty="0">
                <a:latin typeface="Consolas" panose="020B0609020204030204" pitchFamily="49" charset="0"/>
              </a:rPr>
            </a:br>
            <a:r>
              <a:rPr lang="ru-RU" sz="2800" dirty="0">
                <a:latin typeface="Consolas" panose="020B0609020204030204" pitchFamily="49" charset="0"/>
              </a:rPr>
              <a:t>                 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  <a:r>
              <a:rPr lang="en-US" sz="2800" dirty="0" err="1">
                <a:latin typeface="Consolas" panose="020B0609020204030204" pitchFamily="49" charset="0"/>
              </a:rPr>
              <a:t>idBrushBSPNode</a:t>
            </a:r>
            <a:r>
              <a:rPr lang="en-US" sz="2800" dirty="0">
                <a:latin typeface="Consolas" panose="020B0609020204030204" pitchFamily="49" charset="0"/>
              </a:rPr>
              <a:t> *node, ...)</a:t>
            </a:r>
            <a:br>
              <a:rPr lang="ru-RU" sz="2800" dirty="0">
                <a:latin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</a:rPr>
              <a:t>{</a:t>
            </a:r>
            <a:br>
              <a:rPr lang="ru-RU" sz="2800" dirty="0">
                <a:latin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</a:rPr>
              <a:t>  ...</a:t>
            </a:r>
            <a:br>
              <a:rPr lang="ru-RU" sz="2800" dirty="0">
                <a:latin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</a:rPr>
              <a:t>  if ( node-&gt;occupied ) {</a:t>
            </a:r>
            <a:br>
              <a:rPr lang="ru-RU" sz="2800" dirty="0">
                <a:latin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</a:rPr>
              <a:t>    common-&gt;Error( "Node already occupied\n" );</a:t>
            </a:r>
            <a:br>
              <a:rPr lang="ru-RU" sz="2800" dirty="0">
                <a:latin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</a:rPr>
              <a:t>  }</a:t>
            </a:r>
            <a:br>
              <a:rPr lang="ru-RU" sz="2800" dirty="0">
                <a:latin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</a:rPr>
              <a:t>  if ( !node ) {</a:t>
            </a:r>
            <a:br>
              <a:rPr lang="ru-RU" sz="2800" dirty="0">
                <a:latin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</a:rPr>
              <a:t>    common-&gt;Error( "NULL node\n" );</a:t>
            </a:r>
            <a:br>
              <a:rPr lang="ru-RU" sz="2800" dirty="0">
                <a:latin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</a:rPr>
              <a:t>  }</a:t>
            </a:r>
            <a:br>
              <a:rPr lang="ru-RU" sz="2800" dirty="0">
                <a:latin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</a:rPr>
              <a:t>  ...</a:t>
            </a:r>
            <a:br>
              <a:rPr lang="ru-RU" sz="2800" dirty="0">
                <a:latin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</a:rPr>
              <a:t>}</a:t>
            </a:r>
            <a:endParaRPr lang="ru-RU" sz="2800" dirty="0">
              <a:latin typeface="Consolas" panose="020B0609020204030204" pitchFamily="49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9D11ED-066F-4F23-AE47-E76DC2C15D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 №</a:t>
            </a:r>
            <a:r>
              <a:rPr lang="en-US" dirty="0"/>
              <a:t>2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B62015-9E8C-4D11-9F4C-1966D744F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5065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D20C4A1-E80B-4C64-BBDE-D22B21E142D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97616" y="1065033"/>
            <a:ext cx="11074206" cy="385409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void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idBrushBSP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::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FloodThroughPortals_r</a:t>
            </a:r>
            <a:b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             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idBrushBSPNode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*node, ...)</a:t>
            </a:r>
            <a:b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{</a:t>
            </a:r>
            <a:b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...</a:t>
            </a:r>
            <a:b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if ( </a:t>
            </a:r>
            <a:r>
              <a:rPr lang="en-US" sz="2800" b="1" dirty="0">
                <a:solidFill>
                  <a:srgbClr val="ED1F24"/>
                </a:solidFill>
                <a:latin typeface="Consolas" panose="020B0609020204030204" pitchFamily="49" charset="0"/>
              </a:rPr>
              <a:t>node-&gt;occupied 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) {</a:t>
            </a:r>
            <a:b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common-&gt;Error( "Node already occupied\n" );</a:t>
            </a:r>
            <a:b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}</a:t>
            </a:r>
            <a:b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if ( </a:t>
            </a:r>
            <a:r>
              <a:rPr lang="en-US" sz="2800" b="1" dirty="0">
                <a:solidFill>
                  <a:srgbClr val="ED1F24"/>
                </a:solidFill>
                <a:latin typeface="Consolas" panose="020B0609020204030204" pitchFamily="49" charset="0"/>
              </a:rPr>
              <a:t>!node 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) {</a:t>
            </a:r>
            <a:b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common-&gt;Error</a:t>
            </a:r>
            <a: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"NULL node\n" );</a:t>
            </a:r>
            <a:b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}</a:t>
            </a:r>
            <a:b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...</a:t>
            </a:r>
            <a:b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  <a:endParaRPr lang="ru-RU" sz="2800" dirty="0">
              <a:solidFill>
                <a:schemeClr val="bg2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9D11ED-066F-4F23-AE47-E76DC2C15D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 №</a:t>
            </a:r>
            <a:r>
              <a:rPr lang="en-US" dirty="0"/>
              <a:t>2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B62015-9E8C-4D11-9F4C-1966D744F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8451E0-58C5-4064-B974-0DCCF701FA08}"/>
              </a:ext>
            </a:extLst>
          </p:cNvPr>
          <p:cNvSpPr/>
          <p:nvPr/>
        </p:nvSpPr>
        <p:spPr>
          <a:xfrm>
            <a:off x="3470080" y="5319364"/>
            <a:ext cx="84365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/>
              </a:rPr>
              <a:t>V595</a:t>
            </a:r>
            <a:r>
              <a:rPr lang="en-US" sz="2800" dirty="0"/>
              <a:t> The 'node' pointer was utilized before it was verified against </a:t>
            </a:r>
            <a:r>
              <a:rPr lang="en-US" sz="2800" dirty="0" err="1"/>
              <a:t>nullptr</a:t>
            </a:r>
            <a:r>
              <a:rPr lang="en-US" sz="2800" dirty="0"/>
              <a:t>. Check lines: 1421, 1424. </a:t>
            </a:r>
            <a:r>
              <a:rPr lang="en-US" sz="2800" dirty="0" err="1"/>
              <a:t>DoomDLL</a:t>
            </a:r>
            <a:r>
              <a:rPr lang="en-US" sz="2800" dirty="0"/>
              <a:t> brushbsp.cpp 1421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08352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99A52A-F23D-41C4-B027-09DB9B5B8F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 №2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31753D-B364-4427-94CC-2DC1D3790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59394" name="Picture 2" descr="https://img.playground.ru/images/0/7/skrin.png">
            <a:extLst>
              <a:ext uri="{FF2B5EF4-FFF2-40B4-BE49-F238E27FC236}">
                <a16:creationId xmlns:a16="http://schemas.microsoft.com/office/drawing/2014/main" id="{F04E30D0-FFFC-43C7-AB9F-DA9996F2FB88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257" y="1092939"/>
            <a:ext cx="8621486" cy="550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537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D20C4A1-E80B-4C64-BBDE-D22B21E142D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97616" y="1065033"/>
            <a:ext cx="11074206" cy="385409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void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idBrushBSP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::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FloodThroughPortals_r</a:t>
            </a:r>
            <a:b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             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idBrushBSPNode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*node, ...)</a:t>
            </a:r>
            <a:b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{</a:t>
            </a:r>
            <a:b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...</a:t>
            </a:r>
            <a:b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if ( </a:t>
            </a:r>
            <a:r>
              <a:rPr lang="en-US" sz="2800" b="1" dirty="0">
                <a:solidFill>
                  <a:srgbClr val="ED1F24"/>
                </a:solidFill>
                <a:latin typeface="Consolas" panose="020B0609020204030204" pitchFamily="49" charset="0"/>
              </a:rPr>
              <a:t>node-&gt;occupied 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) {</a:t>
            </a:r>
            <a:b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common-&gt;Error( "Node already occupied\n" );</a:t>
            </a:r>
            <a:b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}</a:t>
            </a:r>
            <a:b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if ( </a:t>
            </a:r>
            <a:r>
              <a:rPr lang="en-US" sz="2800" b="1" dirty="0">
                <a:solidFill>
                  <a:srgbClr val="ED1F24"/>
                </a:solidFill>
                <a:latin typeface="Consolas" panose="020B0609020204030204" pitchFamily="49" charset="0"/>
              </a:rPr>
              <a:t>!node 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) {</a:t>
            </a:r>
            <a:b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common-&gt;Error</a:t>
            </a:r>
            <a: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"NULL node\n" );</a:t>
            </a:r>
            <a:b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}</a:t>
            </a:r>
            <a:b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...</a:t>
            </a:r>
            <a:b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  <a:endParaRPr lang="ru-RU" sz="2800" dirty="0">
              <a:solidFill>
                <a:schemeClr val="bg2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9D11ED-066F-4F23-AE47-E76DC2C15D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 №</a:t>
            </a:r>
            <a:r>
              <a:rPr lang="en-US" dirty="0"/>
              <a:t>2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B62015-9E8C-4D11-9F4C-1966D744F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8451E0-58C5-4064-B974-0DCCF701FA08}"/>
              </a:ext>
            </a:extLst>
          </p:cNvPr>
          <p:cNvSpPr/>
          <p:nvPr/>
        </p:nvSpPr>
        <p:spPr>
          <a:xfrm>
            <a:off x="3470080" y="5319364"/>
            <a:ext cx="84365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/>
              </a:rPr>
              <a:t>V595</a:t>
            </a:r>
            <a:r>
              <a:rPr lang="en-US" sz="2800" dirty="0"/>
              <a:t> The 'node' pointer was utilized before it was verified against </a:t>
            </a:r>
            <a:r>
              <a:rPr lang="en-US" sz="2800" dirty="0" err="1"/>
              <a:t>nullptr</a:t>
            </a:r>
            <a:r>
              <a:rPr lang="en-US" sz="2800" dirty="0"/>
              <a:t>. Check lines: 1421, 1424. </a:t>
            </a:r>
            <a:r>
              <a:rPr lang="en-US" sz="2800" dirty="0" err="1"/>
              <a:t>DoomDLL</a:t>
            </a:r>
            <a:r>
              <a:rPr lang="en-US" sz="2800" dirty="0"/>
              <a:t> brushbsp.cpp 1421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989479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D20C4A1-E80B-4C64-BBDE-D22B21E142D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97616" y="1065033"/>
            <a:ext cx="11074206" cy="385409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void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idBrushBSP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::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FloodThroughPortals_r</a:t>
            </a:r>
            <a:b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             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idBrushBSPNode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*node, ...)</a:t>
            </a:r>
            <a:b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{</a:t>
            </a:r>
            <a:b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...</a:t>
            </a:r>
            <a: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</a:t>
            </a:r>
            <a:b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if ( </a:t>
            </a:r>
            <a:r>
              <a:rPr lang="en-US" sz="2800" b="1" dirty="0">
                <a:solidFill>
                  <a:srgbClr val="009900"/>
                </a:solidFill>
                <a:latin typeface="Consolas" panose="020B0609020204030204" pitchFamily="49" charset="0"/>
              </a:rPr>
              <a:t>!node 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) {</a:t>
            </a:r>
            <a:b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common-&gt;Error</a:t>
            </a:r>
            <a: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"NULL node\n" );</a:t>
            </a:r>
            <a:b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}</a:t>
            </a:r>
            <a:b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if ( </a:t>
            </a:r>
            <a:r>
              <a:rPr lang="en-US" sz="2800" b="1" dirty="0">
                <a:solidFill>
                  <a:srgbClr val="009900"/>
                </a:solidFill>
                <a:latin typeface="Consolas" panose="020B0609020204030204" pitchFamily="49" charset="0"/>
              </a:rPr>
              <a:t>node-&gt;occupied 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) {</a:t>
            </a:r>
            <a:b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common-&gt;Error( "Node already occupied\n" );</a:t>
            </a:r>
            <a:b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}</a:t>
            </a:r>
            <a:b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...</a:t>
            </a:r>
            <a:b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  <a:endParaRPr lang="ru-RU" sz="2800" dirty="0">
              <a:solidFill>
                <a:schemeClr val="bg2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9D11ED-066F-4F23-AE47-E76DC2C15D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 №</a:t>
            </a:r>
            <a:r>
              <a:rPr lang="en-US" dirty="0"/>
              <a:t>2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B62015-9E8C-4D11-9F4C-1966D744F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8451E0-58C5-4064-B974-0DCCF701FA08}"/>
              </a:ext>
            </a:extLst>
          </p:cNvPr>
          <p:cNvSpPr/>
          <p:nvPr/>
        </p:nvSpPr>
        <p:spPr>
          <a:xfrm>
            <a:off x="3470080" y="5319364"/>
            <a:ext cx="84365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/>
              </a:rPr>
              <a:t>V595</a:t>
            </a:r>
            <a:r>
              <a:rPr lang="en-US" sz="2800" dirty="0"/>
              <a:t> The 'node' pointer was utilized before it was verified against </a:t>
            </a:r>
            <a:r>
              <a:rPr lang="en-US" sz="2800" dirty="0" err="1"/>
              <a:t>nullptr</a:t>
            </a:r>
            <a:r>
              <a:rPr lang="en-US" sz="2800" dirty="0"/>
              <a:t>. Check lines: 1421, 1424. </a:t>
            </a:r>
            <a:r>
              <a:rPr lang="en-US" sz="2800" dirty="0" err="1"/>
              <a:t>DoomDLL</a:t>
            </a:r>
            <a:r>
              <a:rPr lang="en-US" sz="2800" dirty="0"/>
              <a:t> brushbsp.cpp 1421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397028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EA2D8AB8-8541-49C6-9763-D79463B824C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0" y="0"/>
            <a:ext cx="6477207" cy="1361780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b="1" dirty="0" err="1">
                <a:solidFill>
                  <a:srgbClr val="E74E11"/>
                </a:solidFill>
              </a:rPr>
              <a:t>osu</a:t>
            </a:r>
            <a:r>
              <a:rPr lang="en-US" sz="7200" b="1" dirty="0">
                <a:solidFill>
                  <a:srgbClr val="E74E11"/>
                </a:solidFill>
              </a:rPr>
              <a:t>! (C#)</a:t>
            </a:r>
            <a:endParaRPr lang="ru-RU" sz="7200" b="1" dirty="0">
              <a:solidFill>
                <a:srgbClr val="E74E11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5737633-F0DA-4D35-9525-E84BE995D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31748" name="Picture 4" descr="https://i.ytimg.com/vi/kwoR1TKQF4Y/maxresdefault.jpg">
            <a:extLst>
              <a:ext uri="{FF2B5EF4-FFF2-40B4-BE49-F238E27FC236}">
                <a16:creationId xmlns:a16="http://schemas.microsoft.com/office/drawing/2014/main" id="{1293D02E-3EA4-4456-B5D8-FDEAF5A55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472" y="1263546"/>
            <a:ext cx="9397056" cy="528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1088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D20C4A1-E80B-4C64-BBDE-D22B21E142D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3622" y="1152631"/>
            <a:ext cx="11508378" cy="39635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public </a:t>
            </a:r>
            <a:r>
              <a:rPr lang="en-US" dirty="0" err="1">
                <a:latin typeface="Consolas" panose="020B0609020204030204" pitchFamily="49" charset="0"/>
              </a:rPr>
              <a:t>RulesetInfo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GetRuleset</a:t>
            </a:r>
            <a:r>
              <a:rPr lang="en-US" dirty="0">
                <a:latin typeface="Consolas" panose="020B0609020204030204" pitchFamily="49" charset="0"/>
              </a:rPr>
              <a:t>(int id) =&gt;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AvailableRulesets.FirstOrDefault</a:t>
            </a:r>
            <a:r>
              <a:rPr lang="en-US" dirty="0">
                <a:latin typeface="Consolas" panose="020B0609020204030204" pitchFamily="49" charset="0"/>
              </a:rPr>
              <a:t>(....);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....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public </a:t>
            </a:r>
            <a:r>
              <a:rPr lang="en-US" dirty="0" err="1">
                <a:latin typeface="Consolas" panose="020B0609020204030204" pitchFamily="49" charset="0"/>
              </a:rPr>
              <a:t>ScoreInfo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CreateScoreInfo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RulesetStore</a:t>
            </a:r>
            <a:r>
              <a:rPr lang="en-US" dirty="0">
                <a:latin typeface="Consolas" panose="020B0609020204030204" pitchFamily="49" charset="0"/>
              </a:rPr>
              <a:t> rulesets) 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var ruleset = </a:t>
            </a:r>
            <a:r>
              <a:rPr lang="en-US" dirty="0" err="1">
                <a:latin typeface="Consolas" panose="020B0609020204030204" pitchFamily="49" charset="0"/>
              </a:rPr>
              <a:t>rulesets.GetRuleset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OnlineRulesetID</a:t>
            </a:r>
            <a:r>
              <a:rPr lang="en-US" dirty="0">
                <a:latin typeface="Consolas" panose="020B0609020204030204" pitchFamily="49" charset="0"/>
              </a:rPr>
              <a:t>);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var mods =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Mods != null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? </a:t>
            </a:r>
            <a:r>
              <a:rPr lang="en-US" dirty="0" err="1">
                <a:latin typeface="Consolas" panose="020B0609020204030204" pitchFamily="49" charset="0"/>
              </a:rPr>
              <a:t>ruleset.CreateInstance</a:t>
            </a:r>
            <a:r>
              <a:rPr lang="en-US" dirty="0">
                <a:latin typeface="Consolas" panose="020B0609020204030204" pitchFamily="49" charset="0"/>
              </a:rPr>
              <a:t>().</a:t>
            </a:r>
            <a:r>
              <a:rPr lang="en-US" dirty="0" err="1">
                <a:latin typeface="Consolas" panose="020B0609020204030204" pitchFamily="49" charset="0"/>
              </a:rPr>
              <a:t>GetAllMods</a:t>
            </a:r>
            <a:r>
              <a:rPr lang="en-US" dirty="0">
                <a:latin typeface="Consolas" panose="020B0609020204030204" pitchFamily="49" charset="0"/>
              </a:rPr>
              <a:t>().Where(....).</a:t>
            </a:r>
            <a:r>
              <a:rPr lang="en-US" dirty="0" err="1">
                <a:latin typeface="Consolas" panose="020B0609020204030204" pitchFamily="49" charset="0"/>
              </a:rPr>
              <a:t>ToArray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: </a:t>
            </a:r>
            <a:r>
              <a:rPr lang="en-US" dirty="0" err="1">
                <a:latin typeface="Consolas" panose="020B0609020204030204" pitchFamily="49" charset="0"/>
              </a:rPr>
              <a:t>Array.Empty</a:t>
            </a:r>
            <a:r>
              <a:rPr lang="en-US" dirty="0">
                <a:latin typeface="Consolas" panose="020B0609020204030204" pitchFamily="49" charset="0"/>
              </a:rPr>
              <a:t>&lt;Mod&gt;();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....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}</a:t>
            </a:r>
            <a:endParaRPr lang="ru-RU" dirty="0">
              <a:latin typeface="Consolas" panose="020B0609020204030204" pitchFamily="49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9D11ED-066F-4F23-AE47-E76DC2C15D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 №</a:t>
            </a:r>
            <a:r>
              <a:rPr lang="en-US" dirty="0"/>
              <a:t>1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B62015-9E8C-4D11-9F4C-1966D744F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579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AE4D8FC-014F-4E59-93F4-16ABA7E886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Как мы ищем ошибки в коде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54309B-2C56-4EAD-B2AF-6A5DDD2DE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7918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D20C4A1-E80B-4C64-BBDE-D22B21E142D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3622" y="1152631"/>
            <a:ext cx="11508378" cy="39635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public </a:t>
            </a:r>
            <a:r>
              <a:rPr lang="en-US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RulesetInfo</a:t>
            </a: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</a:rPr>
              <a:t>GetRuleset</a:t>
            </a: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(int id) =&gt;</a:t>
            </a:r>
            <a:b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</a:rPr>
              <a:t>AvailableRulesets.FirstOrDefault</a:t>
            </a: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(....);</a:t>
            </a:r>
            <a:b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....</a:t>
            </a:r>
            <a:b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public </a:t>
            </a:r>
            <a:r>
              <a:rPr lang="en-US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ScoreInfo</a:t>
            </a: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CreateScoreInfo</a:t>
            </a: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RulesetStore</a:t>
            </a: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rulesets) {</a:t>
            </a:r>
            <a:b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var </a:t>
            </a:r>
            <a:r>
              <a:rPr lang="en-US" b="1" dirty="0">
                <a:latin typeface="Consolas" panose="020B0609020204030204" pitchFamily="49" charset="0"/>
              </a:rPr>
              <a:t>ruleset = </a:t>
            </a:r>
            <a:r>
              <a:rPr lang="en-US" b="1" dirty="0" err="1">
                <a:latin typeface="Consolas" panose="020B0609020204030204" pitchFamily="49" charset="0"/>
              </a:rPr>
              <a:t>rulesets.GetRuleset</a:t>
            </a: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OnlineRulesetID</a:t>
            </a: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var mods =</a:t>
            </a:r>
            <a:b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Mods != null</a:t>
            </a:r>
            <a:b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? </a:t>
            </a:r>
            <a:r>
              <a:rPr lang="en-US" b="1" dirty="0" err="1">
                <a:solidFill>
                  <a:srgbClr val="ED1F24"/>
                </a:solidFill>
                <a:latin typeface="Consolas" panose="020B0609020204030204" pitchFamily="49" charset="0"/>
              </a:rPr>
              <a:t>ruleset.CreateInstance</a:t>
            </a:r>
            <a:r>
              <a:rPr lang="en-US" b="1" dirty="0">
                <a:solidFill>
                  <a:srgbClr val="ED1F24"/>
                </a:solidFill>
                <a:latin typeface="Consolas" panose="020B0609020204030204" pitchFamily="49" charset="0"/>
              </a:rPr>
              <a:t>().</a:t>
            </a:r>
            <a:r>
              <a:rPr lang="en-US" b="1" dirty="0" err="1">
                <a:solidFill>
                  <a:srgbClr val="ED1F24"/>
                </a:solidFill>
                <a:latin typeface="Consolas" panose="020B0609020204030204" pitchFamily="49" charset="0"/>
              </a:rPr>
              <a:t>GetAllMods</a:t>
            </a:r>
            <a:r>
              <a:rPr lang="en-US" b="1" dirty="0">
                <a:solidFill>
                  <a:srgbClr val="ED1F24"/>
                </a:solidFill>
                <a:latin typeface="Consolas" panose="020B0609020204030204" pitchFamily="49" charset="0"/>
              </a:rPr>
              <a:t>().Where(....).</a:t>
            </a:r>
            <a:r>
              <a:rPr lang="en-US" b="1" dirty="0" err="1">
                <a:solidFill>
                  <a:srgbClr val="ED1F24"/>
                </a:solidFill>
                <a:latin typeface="Consolas" panose="020B0609020204030204" pitchFamily="49" charset="0"/>
              </a:rPr>
              <a:t>ToArray</a:t>
            </a:r>
            <a:r>
              <a:rPr lang="en-US" b="1" dirty="0">
                <a:solidFill>
                  <a:srgbClr val="ED1F24"/>
                </a:solidFill>
                <a:latin typeface="Consolas" panose="020B0609020204030204" pitchFamily="49" charset="0"/>
              </a:rPr>
              <a:t>()</a:t>
            </a:r>
            <a:b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: </a:t>
            </a:r>
            <a:r>
              <a:rPr lang="en-US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Array.Empty</a:t>
            </a: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&lt;Mod&gt;();</a:t>
            </a:r>
            <a:b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....</a:t>
            </a:r>
            <a:b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  <a:endParaRPr lang="ru-RU" dirty="0">
              <a:solidFill>
                <a:schemeClr val="bg2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9D11ED-066F-4F23-AE47-E76DC2C15D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 №</a:t>
            </a:r>
            <a:r>
              <a:rPr lang="en-US" dirty="0"/>
              <a:t>1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B62015-9E8C-4D11-9F4C-1966D744F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8451E0-58C5-4064-B974-0DCCF701FA08}"/>
              </a:ext>
            </a:extLst>
          </p:cNvPr>
          <p:cNvSpPr/>
          <p:nvPr/>
        </p:nvSpPr>
        <p:spPr>
          <a:xfrm>
            <a:off x="888590" y="5346409"/>
            <a:ext cx="104148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/>
              </a:rPr>
              <a:t>V3146</a:t>
            </a:r>
            <a:r>
              <a:rPr lang="en-US" sz="2800" dirty="0"/>
              <a:t> Possible null dereference of 'ruleset'. The '</a:t>
            </a:r>
            <a:r>
              <a:rPr lang="en-US" sz="2800" dirty="0" err="1"/>
              <a:t>FirstOrDefault</a:t>
            </a:r>
            <a:r>
              <a:rPr lang="en-US" sz="2800" dirty="0"/>
              <a:t>' can return default null value. </a:t>
            </a:r>
            <a:r>
              <a:rPr lang="en-US" sz="2800" dirty="0" err="1"/>
              <a:t>APILegacyScoreInfo.cs</a:t>
            </a:r>
            <a:r>
              <a:rPr lang="en-US" sz="2800" dirty="0"/>
              <a:t> 24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790591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D20C4A1-E80B-4C64-BBDE-D22B21E142D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3622" y="1152631"/>
            <a:ext cx="11508378" cy="39635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public </a:t>
            </a:r>
            <a:r>
              <a:rPr lang="en-US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RulesetInfo</a:t>
            </a: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</a:rPr>
              <a:t>GetRuleset</a:t>
            </a: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(int id) =&gt;</a:t>
            </a:r>
            <a:b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</a:rPr>
              <a:t>AvailableRulesets.FirstOrDefault</a:t>
            </a: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(....);</a:t>
            </a:r>
            <a:b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....</a:t>
            </a:r>
            <a:b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public </a:t>
            </a:r>
            <a:r>
              <a:rPr lang="en-US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ScoreInfo</a:t>
            </a: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CreateScoreInfo</a:t>
            </a: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RulesetStore</a:t>
            </a: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rulesets) {</a:t>
            </a:r>
            <a:b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var </a:t>
            </a:r>
            <a:r>
              <a:rPr lang="en-US" b="1" dirty="0">
                <a:latin typeface="Consolas" panose="020B0609020204030204" pitchFamily="49" charset="0"/>
              </a:rPr>
              <a:t>ruleset = </a:t>
            </a:r>
            <a:r>
              <a:rPr lang="en-US" b="1" dirty="0" err="1">
                <a:latin typeface="Consolas" panose="020B0609020204030204" pitchFamily="49" charset="0"/>
              </a:rPr>
              <a:t>rulesets.GetRuleset</a:t>
            </a: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OnlineRulesetID</a:t>
            </a: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var mods =</a:t>
            </a:r>
            <a:b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(Mods != null </a:t>
            </a:r>
            <a:r>
              <a:rPr lang="en-US" b="1" dirty="0">
                <a:solidFill>
                  <a:srgbClr val="009900"/>
                </a:solidFill>
                <a:latin typeface="Consolas" panose="020B0609020204030204" pitchFamily="49" charset="0"/>
              </a:rPr>
              <a:t>&amp;&amp; ruleset != null</a:t>
            </a: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)</a:t>
            </a:r>
            <a:b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? </a:t>
            </a:r>
            <a:r>
              <a:rPr lang="en-US" b="1" dirty="0" err="1">
                <a:solidFill>
                  <a:srgbClr val="009900"/>
                </a:solidFill>
                <a:latin typeface="Consolas" panose="020B0609020204030204" pitchFamily="49" charset="0"/>
              </a:rPr>
              <a:t>ruleset.CreateInstance</a:t>
            </a:r>
            <a:r>
              <a:rPr lang="en-US" b="1" dirty="0">
                <a:solidFill>
                  <a:srgbClr val="009900"/>
                </a:solidFill>
                <a:latin typeface="Consolas" panose="020B0609020204030204" pitchFamily="49" charset="0"/>
              </a:rPr>
              <a:t>().</a:t>
            </a:r>
            <a:r>
              <a:rPr lang="en-US" b="1" dirty="0" err="1">
                <a:solidFill>
                  <a:srgbClr val="009900"/>
                </a:solidFill>
                <a:latin typeface="Consolas" panose="020B0609020204030204" pitchFamily="49" charset="0"/>
              </a:rPr>
              <a:t>GetAllMods</a:t>
            </a:r>
            <a:r>
              <a:rPr lang="en-US" b="1" dirty="0">
                <a:solidFill>
                  <a:srgbClr val="009900"/>
                </a:solidFill>
                <a:latin typeface="Consolas" panose="020B0609020204030204" pitchFamily="49" charset="0"/>
              </a:rPr>
              <a:t>().Where(....).</a:t>
            </a:r>
            <a:r>
              <a:rPr lang="en-US" b="1" dirty="0" err="1">
                <a:solidFill>
                  <a:srgbClr val="009900"/>
                </a:solidFill>
                <a:latin typeface="Consolas" panose="020B0609020204030204" pitchFamily="49" charset="0"/>
              </a:rPr>
              <a:t>ToArray</a:t>
            </a:r>
            <a:r>
              <a:rPr lang="en-US" b="1" dirty="0">
                <a:solidFill>
                  <a:srgbClr val="009900"/>
                </a:solidFill>
                <a:latin typeface="Consolas" panose="020B0609020204030204" pitchFamily="49" charset="0"/>
              </a:rPr>
              <a:t>()</a:t>
            </a:r>
            <a:b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: </a:t>
            </a:r>
            <a:r>
              <a:rPr lang="en-US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Array.Empty</a:t>
            </a: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&lt;Mod&gt;();</a:t>
            </a:r>
            <a:b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....</a:t>
            </a:r>
            <a:b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  <a:endParaRPr lang="ru-RU" dirty="0">
              <a:solidFill>
                <a:schemeClr val="bg2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9D11ED-066F-4F23-AE47-E76DC2C15D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 №</a:t>
            </a:r>
            <a:r>
              <a:rPr lang="en-US" dirty="0"/>
              <a:t>1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B62015-9E8C-4D11-9F4C-1966D744F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8451E0-58C5-4064-B974-0DCCF701FA08}"/>
              </a:ext>
            </a:extLst>
          </p:cNvPr>
          <p:cNvSpPr/>
          <p:nvPr/>
        </p:nvSpPr>
        <p:spPr>
          <a:xfrm>
            <a:off x="888590" y="5346409"/>
            <a:ext cx="104148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/>
              </a:rPr>
              <a:t>V3146</a:t>
            </a:r>
            <a:r>
              <a:rPr lang="en-US" sz="2800" dirty="0"/>
              <a:t> Possible null dereference of 'ruleset'. The '</a:t>
            </a:r>
            <a:r>
              <a:rPr lang="en-US" sz="2800" dirty="0" err="1"/>
              <a:t>FirstOrDefault</a:t>
            </a:r>
            <a:r>
              <a:rPr lang="en-US" sz="2800" dirty="0"/>
              <a:t>' can return default null value. </a:t>
            </a:r>
            <a:r>
              <a:rPr lang="en-US" sz="2800" dirty="0" err="1"/>
              <a:t>APILegacyScoreInfo.cs</a:t>
            </a:r>
            <a:r>
              <a:rPr lang="en-US" sz="2800" dirty="0"/>
              <a:t> 24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612379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D20C4A1-E80B-4C64-BBDE-D22B21E142D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74457" y="1229037"/>
            <a:ext cx="11806223" cy="385409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private void </a:t>
            </a:r>
            <a:r>
              <a:rPr lang="en-US" sz="2800" dirty="0" err="1">
                <a:latin typeface="Consolas" panose="020B0609020204030204" pitchFamily="49" charset="0"/>
              </a:rPr>
              <a:t>onScreenChange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  <a:r>
              <a:rPr lang="en-US" sz="2800" dirty="0" err="1">
                <a:latin typeface="Consolas" panose="020B0609020204030204" pitchFamily="49" charset="0"/>
              </a:rPr>
              <a:t>IScreen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</a:rPr>
              <a:t>prev</a:t>
            </a:r>
            <a:r>
              <a:rPr lang="en-US" sz="2800" dirty="0">
                <a:latin typeface="Consolas" panose="020B0609020204030204" pitchFamily="49" charset="0"/>
              </a:rPr>
              <a:t>, </a:t>
            </a:r>
            <a:r>
              <a:rPr lang="en-US" sz="2800" dirty="0" err="1">
                <a:latin typeface="Consolas" panose="020B0609020204030204" pitchFamily="49" charset="0"/>
              </a:rPr>
              <a:t>IScreen</a:t>
            </a:r>
            <a:r>
              <a:rPr lang="en-US" sz="2800" dirty="0">
                <a:latin typeface="Consolas" panose="020B0609020204030204" pitchFamily="49" charset="0"/>
              </a:rPr>
              <a:t> next)</a:t>
            </a:r>
            <a:br>
              <a:rPr lang="en-US" sz="2800" dirty="0">
                <a:latin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</a:rPr>
              <a:t>{</a:t>
            </a:r>
            <a:br>
              <a:rPr lang="en-US" sz="2800" dirty="0">
                <a:latin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</a:rPr>
              <a:t>  </a:t>
            </a:r>
            <a:r>
              <a:rPr lang="en-US" sz="2800" dirty="0" err="1">
                <a:latin typeface="Consolas" panose="020B0609020204030204" pitchFamily="49" charset="0"/>
              </a:rPr>
              <a:t>parallaxContainer.ParallaxAmount</a:t>
            </a:r>
            <a:r>
              <a:rPr lang="en-US" sz="2800" dirty="0">
                <a:latin typeface="Consolas" panose="020B0609020204030204" pitchFamily="49" charset="0"/>
              </a:rPr>
              <a:t> =</a:t>
            </a:r>
            <a:br>
              <a:rPr lang="en-US" sz="2800" dirty="0">
                <a:latin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</a:rPr>
              <a:t>    </a:t>
            </a:r>
            <a:r>
              <a:rPr lang="en-US" sz="2800" dirty="0" err="1">
                <a:latin typeface="Consolas" panose="020B0609020204030204" pitchFamily="49" charset="0"/>
              </a:rPr>
              <a:t>ParallaxContainer.DEFAULT_PARALLAX_AMOUNT</a:t>
            </a:r>
            <a:r>
              <a:rPr lang="en-US" sz="2800" dirty="0">
                <a:latin typeface="Consolas" panose="020B0609020204030204" pitchFamily="49" charset="0"/>
              </a:rPr>
              <a:t> *</a:t>
            </a:r>
            <a:br>
              <a:rPr lang="en-US" sz="2800" dirty="0">
                <a:latin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</a:rPr>
              <a:t>    ((</a:t>
            </a:r>
            <a:r>
              <a:rPr lang="en-US" sz="2800" dirty="0" err="1">
                <a:latin typeface="Consolas" panose="020B0609020204030204" pitchFamily="49" charset="0"/>
              </a:rPr>
              <a:t>IOsuScreen</a:t>
            </a:r>
            <a:r>
              <a:rPr lang="en-US" sz="2800" dirty="0">
                <a:latin typeface="Consolas" panose="020B0609020204030204" pitchFamily="49" charset="0"/>
              </a:rPr>
              <a:t>)next)?.</a:t>
            </a:r>
            <a:r>
              <a:rPr lang="en-US" sz="2800" dirty="0" err="1">
                <a:latin typeface="Consolas" panose="020B0609020204030204" pitchFamily="49" charset="0"/>
              </a:rPr>
              <a:t>BackgroundParallaxAmount</a:t>
            </a:r>
            <a:r>
              <a:rPr lang="en-US" sz="2800" dirty="0">
                <a:latin typeface="Consolas" panose="020B0609020204030204" pitchFamily="49" charset="0"/>
              </a:rPr>
              <a:t> ?? 1.0f;</a:t>
            </a:r>
            <a:br>
              <a:rPr lang="en-US" sz="2800" dirty="0">
                <a:latin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</a:rPr>
              <a:t>}</a:t>
            </a:r>
            <a:endParaRPr lang="ru-RU" sz="2800" dirty="0">
              <a:latin typeface="Consolas" panose="020B0609020204030204" pitchFamily="49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9D11ED-066F-4F23-AE47-E76DC2C15D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 №</a:t>
            </a:r>
            <a:r>
              <a:rPr lang="en-US" dirty="0"/>
              <a:t>2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B62015-9E8C-4D11-9F4C-1966D744F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122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D20C4A1-E80B-4C64-BBDE-D22B21E142D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74457" y="1229037"/>
            <a:ext cx="11806223" cy="385409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private void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onScreenChange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IScreen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IScreen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next)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{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parallaxContainer.ParallaxAmount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=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2800" b="1" dirty="0" err="1">
                <a:solidFill>
                  <a:srgbClr val="ED1F24"/>
                </a:solidFill>
                <a:latin typeface="Consolas" panose="020B0609020204030204" pitchFamily="49" charset="0"/>
              </a:rPr>
              <a:t>ParallaxContainer.DEFAULT_PARALLAX_AMOUNT</a:t>
            </a:r>
            <a:r>
              <a:rPr lang="en-US" sz="2800" b="1" dirty="0">
                <a:solidFill>
                  <a:srgbClr val="ED1F24"/>
                </a:solidFill>
                <a:latin typeface="Consolas" panose="020B0609020204030204" pitchFamily="49" charset="0"/>
              </a:rPr>
              <a:t> *</a:t>
            </a:r>
            <a:br>
              <a:rPr lang="en-US" sz="2800" b="1" dirty="0">
                <a:solidFill>
                  <a:srgbClr val="ED1F24"/>
                </a:solidFill>
                <a:latin typeface="Consolas" panose="020B0609020204030204" pitchFamily="49" charset="0"/>
              </a:rPr>
            </a:br>
            <a:r>
              <a:rPr lang="en-US" sz="2800" b="1" dirty="0">
                <a:solidFill>
                  <a:srgbClr val="ED1F24"/>
                </a:solidFill>
                <a:latin typeface="Consolas" panose="020B0609020204030204" pitchFamily="49" charset="0"/>
              </a:rPr>
              <a:t>    ((</a:t>
            </a:r>
            <a:r>
              <a:rPr lang="en-US" sz="2800" b="1" dirty="0" err="1">
                <a:solidFill>
                  <a:srgbClr val="ED1F24"/>
                </a:solidFill>
                <a:latin typeface="Consolas" panose="020B0609020204030204" pitchFamily="49" charset="0"/>
              </a:rPr>
              <a:t>IOsuScreen</a:t>
            </a:r>
            <a:r>
              <a:rPr lang="en-US" sz="2800" b="1" dirty="0">
                <a:solidFill>
                  <a:srgbClr val="ED1F24"/>
                </a:solidFill>
                <a:latin typeface="Consolas" panose="020B0609020204030204" pitchFamily="49" charset="0"/>
              </a:rPr>
              <a:t>)next)?.</a:t>
            </a:r>
            <a:r>
              <a:rPr lang="en-US" sz="2800" b="1" dirty="0" err="1">
                <a:solidFill>
                  <a:srgbClr val="ED1F24"/>
                </a:solidFill>
                <a:latin typeface="Consolas" panose="020B0609020204030204" pitchFamily="49" charset="0"/>
              </a:rPr>
              <a:t>BackgroundParallaxAmount</a:t>
            </a:r>
            <a:r>
              <a:rPr lang="en-US" sz="2800" b="1" dirty="0">
                <a:solidFill>
                  <a:srgbClr val="ED1F24"/>
                </a:solidFill>
                <a:latin typeface="Consolas" panose="020B0609020204030204" pitchFamily="49" charset="0"/>
              </a:rPr>
              <a:t> ?? 1.0f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;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  <a:endParaRPr lang="ru-RU" sz="2800" dirty="0">
              <a:solidFill>
                <a:schemeClr val="bg2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9D11ED-066F-4F23-AE47-E76DC2C15D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 №</a:t>
            </a:r>
            <a:r>
              <a:rPr lang="en-US" dirty="0"/>
              <a:t>2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B62015-9E8C-4D11-9F4C-1966D744F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8451E0-58C5-4064-B974-0DCCF701FA08}"/>
              </a:ext>
            </a:extLst>
          </p:cNvPr>
          <p:cNvSpPr/>
          <p:nvPr/>
        </p:nvSpPr>
        <p:spPr>
          <a:xfrm>
            <a:off x="888590" y="4954874"/>
            <a:ext cx="104148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/>
              </a:rPr>
              <a:t>V3123</a:t>
            </a:r>
            <a:r>
              <a:rPr lang="en-US" sz="2800" dirty="0"/>
              <a:t> Perhaps the '??' operator works in a different way than it was expected. Its priority is lower than priority of other operators in its left part. </a:t>
            </a:r>
            <a:r>
              <a:rPr lang="en-US" sz="2800" dirty="0" err="1"/>
              <a:t>OsuScreenStack.cs</a:t>
            </a:r>
            <a:r>
              <a:rPr lang="en-US" sz="2800" dirty="0"/>
              <a:t> 45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833124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D20C4A1-E80B-4C64-BBDE-D22B21E142D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74457" y="1229037"/>
            <a:ext cx="11806223" cy="385409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private void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onScreenChange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IScreen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IScreen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next)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{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parallaxContainer.ParallaxAmount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=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ParallaxContainer.DEFAULT_PARALLAX_AMOUNT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*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((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IOsuScreen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)next)?.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BackgroundParallaxAmount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2800" b="1" dirty="0">
                <a:latin typeface="Consolas" panose="020B0609020204030204" pitchFamily="49" charset="0"/>
              </a:rPr>
              <a:t>??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1.0f;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  <a:endParaRPr lang="ru-RU" sz="2800" dirty="0">
              <a:solidFill>
                <a:schemeClr val="bg2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9D11ED-066F-4F23-AE47-E76DC2C15D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 №</a:t>
            </a:r>
            <a:r>
              <a:rPr lang="en-US" dirty="0"/>
              <a:t>2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B62015-9E8C-4D11-9F4C-1966D744F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8451E0-58C5-4064-B974-0DCCF701FA08}"/>
              </a:ext>
            </a:extLst>
          </p:cNvPr>
          <p:cNvSpPr/>
          <p:nvPr/>
        </p:nvSpPr>
        <p:spPr>
          <a:xfrm>
            <a:off x="888590" y="4954874"/>
            <a:ext cx="104148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/>
              </a:rPr>
              <a:t>V3123</a:t>
            </a:r>
            <a:r>
              <a:rPr lang="en-US" sz="2800" dirty="0"/>
              <a:t> Perhaps the '??' operator works in a different way than it was expected. Its priority is lower than priority of other operators in its left part. </a:t>
            </a:r>
            <a:r>
              <a:rPr lang="en-US" sz="2800" dirty="0" err="1"/>
              <a:t>OsuScreenStack.cs</a:t>
            </a:r>
            <a:r>
              <a:rPr lang="en-US" sz="2800" dirty="0"/>
              <a:t> 45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642808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D20C4A1-E80B-4C64-BBDE-D22B21E142D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74457" y="1229037"/>
            <a:ext cx="11806223" cy="385409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private void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onScreenChange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IScreen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IScreen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next)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{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parallaxContainer.ParallaxAmount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=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ParallaxContainer.DEFAULT_PARALLAX_AMOUNT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2800" b="1" dirty="0">
                <a:latin typeface="Consolas" panose="020B0609020204030204" pitchFamily="49" charset="0"/>
              </a:rPr>
              <a:t>*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((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IOsuScreen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)next)?.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BackgroundParallaxAmount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?? 1.0f;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  <a:endParaRPr lang="ru-RU" sz="2800" dirty="0">
              <a:solidFill>
                <a:schemeClr val="bg2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9D11ED-066F-4F23-AE47-E76DC2C15D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 №</a:t>
            </a:r>
            <a:r>
              <a:rPr lang="en-US" dirty="0"/>
              <a:t>2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B62015-9E8C-4D11-9F4C-1966D744F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8451E0-58C5-4064-B974-0DCCF701FA08}"/>
              </a:ext>
            </a:extLst>
          </p:cNvPr>
          <p:cNvSpPr/>
          <p:nvPr/>
        </p:nvSpPr>
        <p:spPr>
          <a:xfrm>
            <a:off x="888590" y="4954874"/>
            <a:ext cx="104148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/>
              </a:rPr>
              <a:t>V3123</a:t>
            </a:r>
            <a:r>
              <a:rPr lang="en-US" sz="2800" dirty="0"/>
              <a:t> Perhaps the '??' operator works in a different way than it was expected. Its priority is lower than priority of other operators in its left part. </a:t>
            </a:r>
            <a:r>
              <a:rPr lang="en-US" sz="2800" dirty="0" err="1"/>
              <a:t>OsuScreenStack.cs</a:t>
            </a:r>
            <a:r>
              <a:rPr lang="en-US" sz="2800" dirty="0"/>
              <a:t> 45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137991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D20C4A1-E80B-4C64-BBDE-D22B21E142D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74457" y="1229037"/>
            <a:ext cx="11806223" cy="385409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private void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onScreenChange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IScreen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IScreen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next)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{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parallaxContainer.ParallaxAmount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=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2800" b="1" dirty="0" err="1">
                <a:latin typeface="Consolas" panose="020B0609020204030204" pitchFamily="49" charset="0"/>
              </a:rPr>
              <a:t>ParallaxContainer.DEFAULT_PARALLAX_AMOUNT</a:t>
            </a:r>
            <a:r>
              <a:rPr lang="en-US" sz="2800" b="1" dirty="0">
                <a:latin typeface="Consolas" panose="020B0609020204030204" pitchFamily="49" charset="0"/>
              </a:rPr>
              <a:t> *</a:t>
            </a:r>
            <a:br>
              <a:rPr lang="en-US" sz="2800" b="1" dirty="0">
                <a:latin typeface="Consolas" panose="020B0609020204030204" pitchFamily="49" charset="0"/>
              </a:rPr>
            </a:br>
            <a:r>
              <a:rPr lang="en-US" sz="2800" b="1" dirty="0">
                <a:latin typeface="Consolas" panose="020B0609020204030204" pitchFamily="49" charset="0"/>
              </a:rPr>
              <a:t>    ((</a:t>
            </a:r>
            <a:r>
              <a:rPr lang="en-US" sz="2800" b="1" dirty="0" err="1">
                <a:latin typeface="Consolas" panose="020B0609020204030204" pitchFamily="49" charset="0"/>
              </a:rPr>
              <a:t>IOsuScreen</a:t>
            </a:r>
            <a:r>
              <a:rPr lang="en-US" sz="2800" b="1" dirty="0">
                <a:latin typeface="Consolas" panose="020B0609020204030204" pitchFamily="49" charset="0"/>
              </a:rPr>
              <a:t>)next)?.</a:t>
            </a:r>
            <a:r>
              <a:rPr lang="en-US" sz="2800" b="1" dirty="0" err="1">
                <a:latin typeface="Consolas" panose="020B0609020204030204" pitchFamily="49" charset="0"/>
              </a:rPr>
              <a:t>BackgroundParallaxAmount</a:t>
            </a:r>
            <a:r>
              <a:rPr lang="en-US" sz="2800" b="1" dirty="0">
                <a:latin typeface="Consolas" panose="020B0609020204030204" pitchFamily="49" charset="0"/>
              </a:rPr>
              <a:t> ?? 1.0f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;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  <a:endParaRPr lang="ru-RU" sz="2800" dirty="0">
              <a:solidFill>
                <a:schemeClr val="bg2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9D11ED-066F-4F23-AE47-E76DC2C15D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 №</a:t>
            </a:r>
            <a:r>
              <a:rPr lang="en-US" dirty="0"/>
              <a:t>2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B62015-9E8C-4D11-9F4C-1966D744F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8451E0-58C5-4064-B974-0DCCF701FA08}"/>
              </a:ext>
            </a:extLst>
          </p:cNvPr>
          <p:cNvSpPr/>
          <p:nvPr/>
        </p:nvSpPr>
        <p:spPr>
          <a:xfrm>
            <a:off x="888590" y="4954874"/>
            <a:ext cx="104148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/>
              </a:rPr>
              <a:t>V3123</a:t>
            </a:r>
            <a:r>
              <a:rPr lang="en-US" sz="2800" dirty="0"/>
              <a:t> Perhaps the '??' operator works in a different way than it was expected. Its priority is lower than priority of other operators in its left part. </a:t>
            </a:r>
            <a:r>
              <a:rPr lang="en-US" sz="2800" dirty="0" err="1"/>
              <a:t>OsuScreenStack.cs</a:t>
            </a:r>
            <a:r>
              <a:rPr lang="en-US" sz="2800" dirty="0"/>
              <a:t> 45</a:t>
            </a:r>
            <a:endParaRPr lang="en-US" sz="6000" dirty="0"/>
          </a:p>
        </p:txBody>
      </p:sp>
      <p:sp>
        <p:nvSpPr>
          <p:cNvPr id="7" name="Объект 1">
            <a:extLst>
              <a:ext uri="{FF2B5EF4-FFF2-40B4-BE49-F238E27FC236}">
                <a16:creationId xmlns:a16="http://schemas.microsoft.com/office/drawing/2014/main" id="{01A7C61B-14F4-4FD6-8431-F3E68E553793}"/>
              </a:ext>
            </a:extLst>
          </p:cNvPr>
          <p:cNvSpPr txBox="1">
            <a:spLocks/>
          </p:cNvSpPr>
          <p:nvPr/>
        </p:nvSpPr>
        <p:spPr>
          <a:xfrm>
            <a:off x="4024437" y="3879651"/>
            <a:ext cx="4306261" cy="7931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ED1F24"/>
                </a:solidFill>
                <a:latin typeface="Consolas" panose="020B0609020204030204" pitchFamily="49" charset="0"/>
              </a:rPr>
              <a:t>x = (c * a) ?? b;</a:t>
            </a:r>
            <a:endParaRPr lang="ru-RU" sz="3600" b="1" dirty="0">
              <a:solidFill>
                <a:srgbClr val="ED1F24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0112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01DF7F-0C12-470A-BF2D-362FF07B0D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 №</a:t>
            </a:r>
            <a:r>
              <a:rPr lang="en-US" dirty="0"/>
              <a:t>2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AB00420-EDE4-44C0-BAD7-131450ECC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816BA0F-7B8A-47B8-BC85-71C3F907ED0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80691" y="1976161"/>
            <a:ext cx="10630617" cy="3854092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b="1" dirty="0">
                <a:solidFill>
                  <a:srgbClr val="E74E11"/>
                </a:solidFill>
              </a:rPr>
              <a:t>Что, если </a:t>
            </a:r>
            <a:r>
              <a:rPr lang="en-US" sz="6000" b="1" dirty="0">
                <a:solidFill>
                  <a:srgbClr val="E74E11"/>
                </a:solidFill>
                <a:latin typeface="Consolas" panose="020B0609020204030204" pitchFamily="49" charset="0"/>
              </a:rPr>
              <a:t>((</a:t>
            </a:r>
            <a:r>
              <a:rPr lang="en-US" sz="6000" b="1" dirty="0" err="1">
                <a:solidFill>
                  <a:srgbClr val="E74E11"/>
                </a:solidFill>
                <a:latin typeface="Consolas" panose="020B0609020204030204" pitchFamily="49" charset="0"/>
              </a:rPr>
              <a:t>IOsuScreen</a:t>
            </a:r>
            <a:r>
              <a:rPr lang="en-US" sz="6000" b="1" dirty="0">
                <a:solidFill>
                  <a:srgbClr val="E74E11"/>
                </a:solidFill>
                <a:latin typeface="Consolas" panose="020B0609020204030204" pitchFamily="49" charset="0"/>
              </a:rPr>
              <a:t>)next)</a:t>
            </a:r>
            <a:r>
              <a:rPr lang="ru-RU" sz="6000" b="1" dirty="0">
                <a:solidFill>
                  <a:srgbClr val="E74E11"/>
                </a:solidFill>
              </a:rPr>
              <a:t> окажется </a:t>
            </a:r>
            <a:r>
              <a:rPr lang="en-US" sz="6000" b="1" dirty="0">
                <a:solidFill>
                  <a:srgbClr val="E74E11"/>
                </a:solidFill>
              </a:rPr>
              <a:t>null?</a:t>
            </a:r>
            <a:endParaRPr lang="ru-RU" sz="6000" b="1" dirty="0">
              <a:solidFill>
                <a:srgbClr val="E74E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3131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D20C4A1-E80B-4C64-BBDE-D22B21E142D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74457" y="1229037"/>
            <a:ext cx="11806223" cy="385409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private void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onScreenChange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IScreen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IScreen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next)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{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parallaxContainer.ParallaxAmount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=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2800" b="1" dirty="0" err="1">
                <a:latin typeface="Consolas" panose="020B0609020204030204" pitchFamily="49" charset="0"/>
              </a:rPr>
              <a:t>ParallaxContainer.DEFAULT_PARALLAX_AMOUNT</a:t>
            </a:r>
            <a:r>
              <a:rPr lang="en-US" sz="2800" b="1" dirty="0">
                <a:latin typeface="Consolas" panose="020B0609020204030204" pitchFamily="49" charset="0"/>
              </a:rPr>
              <a:t> *</a:t>
            </a:r>
            <a:br>
              <a:rPr lang="en-US" sz="2800" b="1" dirty="0">
                <a:latin typeface="Consolas" panose="020B0609020204030204" pitchFamily="49" charset="0"/>
              </a:rPr>
            </a:br>
            <a:r>
              <a:rPr lang="en-US" sz="2800" b="1" dirty="0">
                <a:latin typeface="Consolas" panose="020B0609020204030204" pitchFamily="49" charset="0"/>
              </a:rPr>
              <a:t>    ((</a:t>
            </a:r>
            <a:r>
              <a:rPr lang="en-US" sz="2800" b="1" dirty="0" err="1">
                <a:latin typeface="Consolas" panose="020B0609020204030204" pitchFamily="49" charset="0"/>
              </a:rPr>
              <a:t>IOsuScreen</a:t>
            </a:r>
            <a:r>
              <a:rPr lang="en-US" sz="2800" b="1" dirty="0">
                <a:latin typeface="Consolas" panose="020B0609020204030204" pitchFamily="49" charset="0"/>
              </a:rPr>
              <a:t>)next)?.</a:t>
            </a:r>
            <a:r>
              <a:rPr lang="en-US" sz="2800" b="1" dirty="0" err="1">
                <a:latin typeface="Consolas" panose="020B0609020204030204" pitchFamily="49" charset="0"/>
              </a:rPr>
              <a:t>BackgroundParallaxAmount</a:t>
            </a:r>
            <a:r>
              <a:rPr lang="en-US" sz="2800" b="1" dirty="0">
                <a:latin typeface="Consolas" panose="020B0609020204030204" pitchFamily="49" charset="0"/>
              </a:rPr>
              <a:t> ?? 1.0f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;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  <a:endParaRPr lang="ru-RU" sz="2800" dirty="0">
              <a:solidFill>
                <a:schemeClr val="bg2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9D11ED-066F-4F23-AE47-E76DC2C15D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 №</a:t>
            </a:r>
            <a:r>
              <a:rPr lang="en-US" dirty="0"/>
              <a:t>2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B62015-9E8C-4D11-9F4C-1966D744F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8451E0-58C5-4064-B974-0DCCF701FA08}"/>
              </a:ext>
            </a:extLst>
          </p:cNvPr>
          <p:cNvSpPr/>
          <p:nvPr/>
        </p:nvSpPr>
        <p:spPr>
          <a:xfrm>
            <a:off x="888590" y="4954874"/>
            <a:ext cx="104148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/>
              </a:rPr>
              <a:t>V3123</a:t>
            </a:r>
            <a:r>
              <a:rPr lang="en-US" sz="2800" dirty="0"/>
              <a:t> Perhaps the '??' operator works in a different way than it was expected. Its priority is lower than priority of other operators in its left part. </a:t>
            </a:r>
            <a:r>
              <a:rPr lang="en-US" sz="2800" dirty="0" err="1"/>
              <a:t>OsuScreenStack.cs</a:t>
            </a:r>
            <a:r>
              <a:rPr lang="en-US" sz="2800" dirty="0"/>
              <a:t> 45</a:t>
            </a:r>
            <a:endParaRPr lang="en-US" sz="6000" dirty="0"/>
          </a:p>
        </p:txBody>
      </p:sp>
      <p:sp>
        <p:nvSpPr>
          <p:cNvPr id="7" name="Объект 1">
            <a:extLst>
              <a:ext uri="{FF2B5EF4-FFF2-40B4-BE49-F238E27FC236}">
                <a16:creationId xmlns:a16="http://schemas.microsoft.com/office/drawing/2014/main" id="{01A7C61B-14F4-4FD6-8431-F3E68E553793}"/>
              </a:ext>
            </a:extLst>
          </p:cNvPr>
          <p:cNvSpPr txBox="1">
            <a:spLocks/>
          </p:cNvSpPr>
          <p:nvPr/>
        </p:nvSpPr>
        <p:spPr>
          <a:xfrm>
            <a:off x="4024437" y="3879651"/>
            <a:ext cx="4306261" cy="7931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ED1F24"/>
                </a:solidFill>
                <a:latin typeface="Consolas" panose="020B0609020204030204" pitchFamily="49" charset="0"/>
              </a:rPr>
              <a:t>x = (c * a) ?? b;</a:t>
            </a:r>
            <a:endParaRPr lang="ru-RU" sz="3600" b="1" dirty="0">
              <a:solidFill>
                <a:srgbClr val="ED1F24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5619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D20C4A1-E80B-4C64-BBDE-D22B21E142D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74457" y="1229037"/>
            <a:ext cx="11806223" cy="385409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private void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onScreenChange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IScreen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IScreen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next)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{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parallaxContainer.ParallaxAmount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=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2800" b="1" dirty="0" err="1">
                <a:latin typeface="Consolas" panose="020B0609020204030204" pitchFamily="49" charset="0"/>
              </a:rPr>
              <a:t>ParallaxContainer.DEFAULT_PARALLAX_AMOUNT</a:t>
            </a:r>
            <a:r>
              <a:rPr lang="en-US" sz="2800" b="1" dirty="0">
                <a:latin typeface="Consolas" panose="020B0609020204030204" pitchFamily="49" charset="0"/>
              </a:rPr>
              <a:t> *</a:t>
            </a:r>
            <a:br>
              <a:rPr lang="en-US" sz="2800" b="1" dirty="0">
                <a:latin typeface="Consolas" panose="020B0609020204030204" pitchFamily="49" charset="0"/>
              </a:rPr>
            </a:br>
            <a:r>
              <a:rPr lang="en-US" sz="2800" b="1" dirty="0">
                <a:latin typeface="Consolas" panose="020B0609020204030204" pitchFamily="49" charset="0"/>
              </a:rPr>
              <a:t>    (null)?.</a:t>
            </a:r>
            <a:r>
              <a:rPr lang="en-US" sz="2800" b="1" dirty="0" err="1">
                <a:latin typeface="Consolas" panose="020B0609020204030204" pitchFamily="49" charset="0"/>
              </a:rPr>
              <a:t>BackgroundParallaxAmount</a:t>
            </a:r>
            <a:r>
              <a:rPr lang="en-US" sz="2800" b="1" dirty="0">
                <a:latin typeface="Consolas" panose="020B0609020204030204" pitchFamily="49" charset="0"/>
              </a:rPr>
              <a:t> ?? 1.0f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;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  <a:endParaRPr lang="ru-RU" sz="2800" dirty="0">
              <a:solidFill>
                <a:schemeClr val="bg2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9D11ED-066F-4F23-AE47-E76DC2C15D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 №</a:t>
            </a:r>
            <a:r>
              <a:rPr lang="en-US" dirty="0"/>
              <a:t>2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B62015-9E8C-4D11-9F4C-1966D744F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8451E0-58C5-4064-B974-0DCCF701FA08}"/>
              </a:ext>
            </a:extLst>
          </p:cNvPr>
          <p:cNvSpPr/>
          <p:nvPr/>
        </p:nvSpPr>
        <p:spPr>
          <a:xfrm>
            <a:off x="888590" y="4954874"/>
            <a:ext cx="104148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/>
              </a:rPr>
              <a:t>V3123</a:t>
            </a:r>
            <a:r>
              <a:rPr lang="en-US" sz="2800" dirty="0"/>
              <a:t> Perhaps the '??' operator works in a different way than it was expected. Its priority is lower than priority of other operators in its left part. </a:t>
            </a:r>
            <a:r>
              <a:rPr lang="en-US" sz="2800" dirty="0" err="1"/>
              <a:t>OsuScreenStack.cs</a:t>
            </a:r>
            <a:r>
              <a:rPr lang="en-US" sz="2800" dirty="0"/>
              <a:t> 45</a:t>
            </a:r>
            <a:endParaRPr lang="en-US" sz="6000" dirty="0"/>
          </a:p>
        </p:txBody>
      </p:sp>
      <p:sp>
        <p:nvSpPr>
          <p:cNvPr id="7" name="Объект 1">
            <a:extLst>
              <a:ext uri="{FF2B5EF4-FFF2-40B4-BE49-F238E27FC236}">
                <a16:creationId xmlns:a16="http://schemas.microsoft.com/office/drawing/2014/main" id="{01A7C61B-14F4-4FD6-8431-F3E68E553793}"/>
              </a:ext>
            </a:extLst>
          </p:cNvPr>
          <p:cNvSpPr txBox="1">
            <a:spLocks/>
          </p:cNvSpPr>
          <p:nvPr/>
        </p:nvSpPr>
        <p:spPr>
          <a:xfrm>
            <a:off x="4024437" y="3879651"/>
            <a:ext cx="4306261" cy="7931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ED1F24"/>
                </a:solidFill>
                <a:latin typeface="Consolas" panose="020B0609020204030204" pitchFamily="49" charset="0"/>
              </a:rPr>
              <a:t>x = (c * a) ?? b;</a:t>
            </a:r>
            <a:endParaRPr lang="ru-RU" sz="3600" b="1" dirty="0">
              <a:solidFill>
                <a:srgbClr val="ED1F24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514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qrcoder.ru/code/?https%3A%2F%2Fwww.viva64.com%2Fru%2Finspections%2F&amp;10&amp;0">
            <a:extLst>
              <a:ext uri="{FF2B5EF4-FFF2-40B4-BE49-F238E27FC236}">
                <a16:creationId xmlns:a16="http://schemas.microsoft.com/office/drawing/2014/main" id="{579C69CE-743B-4088-90FF-0F8376A67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193" y="2000301"/>
            <a:ext cx="4857699" cy="485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878F4C-19A1-4A79-8465-C09AD2F79A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Как мы ищем ошибки в коде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B41354-D344-4068-AB4D-D5D905F00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2" descr="HighLoad++ 2018">
            <a:extLst>
              <a:ext uri="{FF2B5EF4-FFF2-40B4-BE49-F238E27FC236}">
                <a16:creationId xmlns:a16="http://schemas.microsoft.com/office/drawing/2014/main" id="{F9D50F34-5BE6-4985-A368-2F7E12D1A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344" y="1317261"/>
            <a:ext cx="3248965" cy="208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8EB160B-A342-43EB-96D4-811C23CCD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698" y="3450000"/>
            <a:ext cx="3724795" cy="2610214"/>
          </a:xfrm>
          <a:prstGeom prst="rect">
            <a:avLst/>
          </a:prstGeom>
        </p:spPr>
      </p:pic>
      <p:sp>
        <p:nvSpPr>
          <p:cNvPr id="10" name="Объект 4">
            <a:extLst>
              <a:ext uri="{FF2B5EF4-FFF2-40B4-BE49-F238E27FC236}">
                <a16:creationId xmlns:a16="http://schemas.microsoft.com/office/drawing/2014/main" id="{E40C0ECA-2208-4B55-BD41-F8F42D9088B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051352" y="1151966"/>
            <a:ext cx="7309380" cy="100340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/>
              <a:t>Обновляемый список статей</a:t>
            </a:r>
            <a:br>
              <a:rPr lang="en-US" sz="4000" dirty="0"/>
            </a:br>
            <a:r>
              <a:rPr lang="ru-RU" sz="4000" dirty="0"/>
              <a:t>о проверке проектов:</a:t>
            </a:r>
          </a:p>
        </p:txBody>
      </p:sp>
    </p:spTree>
    <p:extLst>
      <p:ext uri="{BB962C8B-B14F-4D97-AF65-F5344CB8AC3E}">
        <p14:creationId xmlns:p14="http://schemas.microsoft.com/office/powerpoint/2010/main" val="9518828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D20C4A1-E80B-4C64-BBDE-D22B21E142D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74457" y="1229037"/>
            <a:ext cx="11806223" cy="385409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private void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onScreenChange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IScreen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IScreen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next)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{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parallaxContainer.ParallaxAmount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=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2800" b="1" dirty="0" err="1">
                <a:latin typeface="Consolas" panose="020B0609020204030204" pitchFamily="49" charset="0"/>
              </a:rPr>
              <a:t>ParallaxContainer.DEFAULT_PARALLAX_AMOUNT</a:t>
            </a:r>
            <a:r>
              <a:rPr lang="en-US" sz="2800" b="1" dirty="0">
                <a:latin typeface="Consolas" panose="020B0609020204030204" pitchFamily="49" charset="0"/>
              </a:rPr>
              <a:t> *</a:t>
            </a:r>
            <a:br>
              <a:rPr lang="en-US" sz="2800" b="1" dirty="0">
                <a:latin typeface="Consolas" panose="020B0609020204030204" pitchFamily="49" charset="0"/>
              </a:rPr>
            </a:br>
            <a:r>
              <a:rPr lang="en-US" sz="2800" b="1" dirty="0">
                <a:latin typeface="Consolas" panose="020B0609020204030204" pitchFamily="49" charset="0"/>
              </a:rPr>
              <a:t>    null ?? 1.0f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;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  <a:endParaRPr lang="ru-RU" sz="2800" dirty="0">
              <a:solidFill>
                <a:schemeClr val="bg2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9D11ED-066F-4F23-AE47-E76DC2C15D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 №</a:t>
            </a:r>
            <a:r>
              <a:rPr lang="en-US" dirty="0"/>
              <a:t>2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B62015-9E8C-4D11-9F4C-1966D744F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8451E0-58C5-4064-B974-0DCCF701FA08}"/>
              </a:ext>
            </a:extLst>
          </p:cNvPr>
          <p:cNvSpPr/>
          <p:nvPr/>
        </p:nvSpPr>
        <p:spPr>
          <a:xfrm>
            <a:off x="888590" y="4954874"/>
            <a:ext cx="104148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/>
              </a:rPr>
              <a:t>V3123</a:t>
            </a:r>
            <a:r>
              <a:rPr lang="en-US" sz="2800" dirty="0"/>
              <a:t> Perhaps the '??' operator works in a different way than it was expected. Its priority is lower than priority of other operators in its left part. </a:t>
            </a:r>
            <a:r>
              <a:rPr lang="en-US" sz="2800" dirty="0" err="1"/>
              <a:t>OsuScreenStack.cs</a:t>
            </a:r>
            <a:r>
              <a:rPr lang="en-US" sz="2800" dirty="0"/>
              <a:t> 45</a:t>
            </a:r>
            <a:endParaRPr lang="en-US" sz="6000" dirty="0"/>
          </a:p>
        </p:txBody>
      </p:sp>
      <p:sp>
        <p:nvSpPr>
          <p:cNvPr id="7" name="Объект 1">
            <a:extLst>
              <a:ext uri="{FF2B5EF4-FFF2-40B4-BE49-F238E27FC236}">
                <a16:creationId xmlns:a16="http://schemas.microsoft.com/office/drawing/2014/main" id="{01A7C61B-14F4-4FD6-8431-F3E68E553793}"/>
              </a:ext>
            </a:extLst>
          </p:cNvPr>
          <p:cNvSpPr txBox="1">
            <a:spLocks/>
          </p:cNvSpPr>
          <p:nvPr/>
        </p:nvSpPr>
        <p:spPr>
          <a:xfrm>
            <a:off x="4024437" y="3879651"/>
            <a:ext cx="5798832" cy="7931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ED1F24"/>
                </a:solidFill>
                <a:latin typeface="Consolas" panose="020B0609020204030204" pitchFamily="49" charset="0"/>
              </a:rPr>
              <a:t>x = (c * null) ?? b;</a:t>
            </a:r>
            <a:endParaRPr lang="ru-RU" sz="3600" b="1" dirty="0">
              <a:solidFill>
                <a:srgbClr val="ED1F24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8705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D20C4A1-E80B-4C64-BBDE-D22B21E142D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74457" y="1229037"/>
            <a:ext cx="11806223" cy="385409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private void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onScreenChange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IScreen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IScreen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next)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{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parallaxContainer.ParallaxAmount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=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2800" b="1" dirty="0">
                <a:latin typeface="Consolas" panose="020B0609020204030204" pitchFamily="49" charset="0"/>
              </a:rPr>
              <a:t>null </a:t>
            </a:r>
            <a:br>
              <a:rPr lang="en-US" sz="2800" b="1" dirty="0">
                <a:latin typeface="Consolas" panose="020B0609020204030204" pitchFamily="49" charset="0"/>
              </a:rPr>
            </a:br>
            <a:r>
              <a:rPr lang="en-US" sz="2800" b="1" dirty="0">
                <a:latin typeface="Consolas" panose="020B0609020204030204" pitchFamily="49" charset="0"/>
              </a:rPr>
              <a:t>    ?? 1.0f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;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  <a:endParaRPr lang="ru-RU" sz="2800" dirty="0">
              <a:solidFill>
                <a:schemeClr val="bg2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9D11ED-066F-4F23-AE47-E76DC2C15D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 №</a:t>
            </a:r>
            <a:r>
              <a:rPr lang="en-US" dirty="0"/>
              <a:t>2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B62015-9E8C-4D11-9F4C-1966D744F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8451E0-58C5-4064-B974-0DCCF701FA08}"/>
              </a:ext>
            </a:extLst>
          </p:cNvPr>
          <p:cNvSpPr/>
          <p:nvPr/>
        </p:nvSpPr>
        <p:spPr>
          <a:xfrm>
            <a:off x="888590" y="4954874"/>
            <a:ext cx="104148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/>
              </a:rPr>
              <a:t>V3123</a:t>
            </a:r>
            <a:r>
              <a:rPr lang="en-US" sz="2800" dirty="0"/>
              <a:t> Perhaps the '??' operator works in a different way than it was expected. Its priority is lower than priority of other operators in its left part. </a:t>
            </a:r>
            <a:r>
              <a:rPr lang="en-US" sz="2800" dirty="0" err="1"/>
              <a:t>OsuScreenStack.cs</a:t>
            </a:r>
            <a:r>
              <a:rPr lang="en-US" sz="2800" dirty="0"/>
              <a:t> 45</a:t>
            </a:r>
            <a:endParaRPr lang="en-US" sz="6000" dirty="0"/>
          </a:p>
        </p:txBody>
      </p:sp>
      <p:sp>
        <p:nvSpPr>
          <p:cNvPr id="7" name="Объект 1">
            <a:extLst>
              <a:ext uri="{FF2B5EF4-FFF2-40B4-BE49-F238E27FC236}">
                <a16:creationId xmlns:a16="http://schemas.microsoft.com/office/drawing/2014/main" id="{01A7C61B-14F4-4FD6-8431-F3E68E553793}"/>
              </a:ext>
            </a:extLst>
          </p:cNvPr>
          <p:cNvSpPr txBox="1">
            <a:spLocks/>
          </p:cNvSpPr>
          <p:nvPr/>
        </p:nvSpPr>
        <p:spPr>
          <a:xfrm>
            <a:off x="4024437" y="3879651"/>
            <a:ext cx="5798832" cy="7931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ED1F24"/>
                </a:solidFill>
                <a:latin typeface="Consolas" panose="020B0609020204030204" pitchFamily="49" charset="0"/>
              </a:rPr>
              <a:t>x = null ?? b;</a:t>
            </a:r>
            <a:endParaRPr lang="ru-RU" sz="3600" b="1" dirty="0">
              <a:solidFill>
                <a:srgbClr val="ED1F24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5369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D20C4A1-E80B-4C64-BBDE-D22B21E142D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74457" y="1229037"/>
            <a:ext cx="11806223" cy="385409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private void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onScreenChange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IScreen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IScreen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next)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{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parallaxContainer.ParallaxAmount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2800" b="1" dirty="0">
                <a:latin typeface="Consolas" panose="020B0609020204030204" pitchFamily="49" charset="0"/>
              </a:rPr>
              <a:t>1.0f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;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  <a:endParaRPr lang="ru-RU" sz="2800" dirty="0">
              <a:solidFill>
                <a:schemeClr val="bg2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9D11ED-066F-4F23-AE47-E76DC2C15D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 №</a:t>
            </a:r>
            <a:r>
              <a:rPr lang="en-US" dirty="0"/>
              <a:t>2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B62015-9E8C-4D11-9F4C-1966D744F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8451E0-58C5-4064-B974-0DCCF701FA08}"/>
              </a:ext>
            </a:extLst>
          </p:cNvPr>
          <p:cNvSpPr/>
          <p:nvPr/>
        </p:nvSpPr>
        <p:spPr>
          <a:xfrm>
            <a:off x="888590" y="4954874"/>
            <a:ext cx="104148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/>
              </a:rPr>
              <a:t>V3123</a:t>
            </a:r>
            <a:r>
              <a:rPr lang="en-US" sz="2800" dirty="0"/>
              <a:t> Perhaps the '??' operator works in a different way than it was expected. Its priority is lower than priority of other operators in its left part. </a:t>
            </a:r>
            <a:r>
              <a:rPr lang="en-US" sz="2800" dirty="0" err="1"/>
              <a:t>OsuScreenStack.cs</a:t>
            </a:r>
            <a:r>
              <a:rPr lang="en-US" sz="2800" dirty="0"/>
              <a:t> 45</a:t>
            </a:r>
            <a:endParaRPr lang="en-US" sz="6000" dirty="0"/>
          </a:p>
        </p:txBody>
      </p:sp>
      <p:sp>
        <p:nvSpPr>
          <p:cNvPr id="7" name="Объект 1">
            <a:extLst>
              <a:ext uri="{FF2B5EF4-FFF2-40B4-BE49-F238E27FC236}">
                <a16:creationId xmlns:a16="http://schemas.microsoft.com/office/drawing/2014/main" id="{01A7C61B-14F4-4FD6-8431-F3E68E553793}"/>
              </a:ext>
            </a:extLst>
          </p:cNvPr>
          <p:cNvSpPr txBox="1">
            <a:spLocks/>
          </p:cNvSpPr>
          <p:nvPr/>
        </p:nvSpPr>
        <p:spPr>
          <a:xfrm>
            <a:off x="4024437" y="3879651"/>
            <a:ext cx="5798832" cy="7931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ED1F24"/>
                </a:solidFill>
                <a:latin typeface="Consolas" panose="020B0609020204030204" pitchFamily="49" charset="0"/>
              </a:rPr>
              <a:t>x = b;</a:t>
            </a:r>
            <a:endParaRPr lang="ru-RU" sz="3600" b="1" dirty="0">
              <a:solidFill>
                <a:srgbClr val="ED1F24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3301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01DF7F-0C12-470A-BF2D-362FF07B0D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 №</a:t>
            </a:r>
            <a:r>
              <a:rPr lang="en-US" dirty="0"/>
              <a:t>2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AB00420-EDE4-44C0-BAD7-131450ECC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816BA0F-7B8A-47B8-BC85-71C3F907ED0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80691" y="2341921"/>
            <a:ext cx="10630617" cy="3854092"/>
          </a:xfrm>
        </p:spPr>
        <p:txBody>
          <a:bodyPr/>
          <a:lstStyle/>
          <a:p>
            <a:pPr marL="0" indent="0" algn="ctr">
              <a:buNone/>
            </a:pPr>
            <a:r>
              <a:rPr lang="ru-RU" sz="8800" b="1" dirty="0">
                <a:solidFill>
                  <a:srgbClr val="E74E11"/>
                </a:solidFill>
              </a:rPr>
              <a:t>Это ошибка!!!</a:t>
            </a:r>
          </a:p>
        </p:txBody>
      </p:sp>
    </p:spTree>
    <p:extLst>
      <p:ext uri="{BB962C8B-B14F-4D97-AF65-F5344CB8AC3E}">
        <p14:creationId xmlns:p14="http://schemas.microsoft.com/office/powerpoint/2010/main" val="41383260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D20C4A1-E80B-4C64-BBDE-D22B21E142D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74457" y="1229037"/>
            <a:ext cx="11806223" cy="385409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private void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onScreenChange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IScreen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IScreen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next)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{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parallaxContainer.ParallaxAmount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=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ParallaxContainer.</a:t>
            </a:r>
            <a:r>
              <a:rPr lang="en-US" sz="2800" b="1" dirty="0" err="1">
                <a:latin typeface="Consolas" panose="020B0609020204030204" pitchFamily="49" charset="0"/>
              </a:rPr>
              <a:t>DEFAULT_PARALLAX_AMOUNT</a:t>
            </a:r>
            <a:r>
              <a:rPr lang="en-US" sz="2800" b="1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*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((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IOsuScreen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)next)?.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BackgroundParallaxAmount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?? </a:t>
            </a:r>
            <a:r>
              <a:rPr lang="en-US" sz="2800" b="1" dirty="0">
                <a:latin typeface="Consolas" panose="020B0609020204030204" pitchFamily="49" charset="0"/>
              </a:rPr>
              <a:t>1.0f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;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  <a:endParaRPr lang="ru-RU" sz="2800" dirty="0">
              <a:solidFill>
                <a:schemeClr val="bg2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9D11ED-066F-4F23-AE47-E76DC2C15D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 №</a:t>
            </a:r>
            <a:r>
              <a:rPr lang="en-US" dirty="0"/>
              <a:t>2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B62015-9E8C-4D11-9F4C-1966D744F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8451E0-58C5-4064-B974-0DCCF701FA08}"/>
              </a:ext>
            </a:extLst>
          </p:cNvPr>
          <p:cNvSpPr/>
          <p:nvPr/>
        </p:nvSpPr>
        <p:spPr>
          <a:xfrm>
            <a:off x="888590" y="4954874"/>
            <a:ext cx="104148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/>
              </a:rPr>
              <a:t>V3123</a:t>
            </a:r>
            <a:r>
              <a:rPr lang="en-US" sz="2800" dirty="0"/>
              <a:t> Perhaps the '??' operator works in a different way than it was expected. Its priority is lower than priority of other operators in its left part. </a:t>
            </a:r>
            <a:r>
              <a:rPr lang="en-US" sz="2800" dirty="0" err="1"/>
              <a:t>OsuScreenStack.cs</a:t>
            </a:r>
            <a:r>
              <a:rPr lang="en-US" sz="2800" dirty="0"/>
              <a:t> 45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5583151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D20C4A1-E80B-4C64-BBDE-D22B21E142D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74457" y="1229037"/>
            <a:ext cx="11806223" cy="385409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private void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onScreenChange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IScreen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IScreen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next)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{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parallaxContainer.ParallaxAmount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=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ParallaxContainer.DEFAULT_PARALLAX_AMOUNT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*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b="1" dirty="0">
                <a:latin typeface="Consolas" panose="020B0609020204030204" pitchFamily="49" charset="0"/>
              </a:rPr>
              <a:t>    </a:t>
            </a:r>
            <a:r>
              <a:rPr lang="ru-RU" sz="2800" b="1" dirty="0">
                <a:solidFill>
                  <a:srgbClr val="00990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((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IOsuScreen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)next)?.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BackgroundParallaxAmount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?? 1.0f</a:t>
            </a:r>
            <a:r>
              <a:rPr lang="ru-RU" sz="2800" b="1" dirty="0">
                <a:solidFill>
                  <a:srgbClr val="009900"/>
                </a:solidFill>
                <a:latin typeface="Consolas" panose="020B0609020204030204" pitchFamily="49" charset="0"/>
              </a:rPr>
              <a:t>)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;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  <a:endParaRPr lang="ru-RU" sz="2800" dirty="0">
              <a:solidFill>
                <a:schemeClr val="bg2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9D11ED-066F-4F23-AE47-E76DC2C15D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 №</a:t>
            </a:r>
            <a:r>
              <a:rPr lang="en-US" dirty="0"/>
              <a:t>2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B62015-9E8C-4D11-9F4C-1966D744F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8451E0-58C5-4064-B974-0DCCF701FA08}"/>
              </a:ext>
            </a:extLst>
          </p:cNvPr>
          <p:cNvSpPr/>
          <p:nvPr/>
        </p:nvSpPr>
        <p:spPr>
          <a:xfrm>
            <a:off x="888590" y="4954874"/>
            <a:ext cx="104148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/>
              </a:rPr>
              <a:t>V3123</a:t>
            </a:r>
            <a:r>
              <a:rPr lang="en-US" sz="2800" dirty="0"/>
              <a:t> Perhaps the '??' operator works in a different way than it was expected. Its priority is lower than priority of other operators in its left part. </a:t>
            </a:r>
            <a:r>
              <a:rPr lang="en-US" sz="2800" dirty="0" err="1"/>
              <a:t>OsuScreenStack.cs</a:t>
            </a:r>
            <a:r>
              <a:rPr lang="en-US" sz="2800" dirty="0"/>
              <a:t> 45</a:t>
            </a:r>
            <a:endParaRPr lang="en-US" sz="6000" dirty="0"/>
          </a:p>
        </p:txBody>
      </p:sp>
      <p:sp>
        <p:nvSpPr>
          <p:cNvPr id="8" name="Объект 1">
            <a:extLst>
              <a:ext uri="{FF2B5EF4-FFF2-40B4-BE49-F238E27FC236}">
                <a16:creationId xmlns:a16="http://schemas.microsoft.com/office/drawing/2014/main" id="{8AF79001-66C7-4685-9266-7010386073DC}"/>
              </a:ext>
            </a:extLst>
          </p:cNvPr>
          <p:cNvSpPr txBox="1">
            <a:spLocks/>
          </p:cNvSpPr>
          <p:nvPr/>
        </p:nvSpPr>
        <p:spPr>
          <a:xfrm>
            <a:off x="4380255" y="3994080"/>
            <a:ext cx="4632989" cy="7931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009900"/>
                </a:solidFill>
                <a:latin typeface="Consolas" panose="020B0609020204030204" pitchFamily="49" charset="0"/>
              </a:rPr>
              <a:t>x = c * (a ?? b);</a:t>
            </a:r>
            <a:endParaRPr lang="ru-RU" sz="3600" b="1" dirty="0">
              <a:solidFill>
                <a:srgbClr val="0099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8078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D20C4A1-E80B-4C64-BBDE-D22B21E142D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74457" y="1229037"/>
            <a:ext cx="11806223" cy="385409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private void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onScreenChange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IScreen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IScreen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next)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{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parallaxContainer.ParallaxAmount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=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2800" b="1" dirty="0" err="1">
                <a:solidFill>
                  <a:srgbClr val="009900"/>
                </a:solidFill>
                <a:latin typeface="Consolas" panose="020B0609020204030204" pitchFamily="49" charset="0"/>
              </a:rPr>
              <a:t>ParallaxContainer.DEFAULT_PARALLAX_AMOUNT</a:t>
            </a:r>
            <a:r>
              <a:rPr lang="en-US" sz="2800" b="1" dirty="0">
                <a:solidFill>
                  <a:srgbClr val="009900"/>
                </a:solidFill>
                <a:latin typeface="Consolas" panose="020B0609020204030204" pitchFamily="49" charset="0"/>
              </a:rPr>
              <a:t> *</a:t>
            </a:r>
            <a:br>
              <a:rPr lang="en-US" sz="2800" b="1" dirty="0">
                <a:solidFill>
                  <a:srgbClr val="009900"/>
                </a:solidFill>
                <a:latin typeface="Consolas" panose="020B0609020204030204" pitchFamily="49" charset="0"/>
              </a:rPr>
            </a:br>
            <a:r>
              <a:rPr lang="en-US" sz="2800" b="1" dirty="0">
                <a:solidFill>
                  <a:srgbClr val="009900"/>
                </a:solidFill>
                <a:latin typeface="Consolas" panose="020B0609020204030204" pitchFamily="49" charset="0"/>
              </a:rPr>
              <a:t>    </a:t>
            </a:r>
            <a:r>
              <a:rPr lang="ru-RU" sz="2800" b="1" dirty="0">
                <a:solidFill>
                  <a:srgbClr val="009900"/>
                </a:solidFill>
                <a:latin typeface="Consolas" panose="020B0609020204030204" pitchFamily="49" charset="0"/>
              </a:rPr>
              <a:t>(</a:t>
            </a:r>
            <a:r>
              <a:rPr lang="en-US" sz="2800" b="1" dirty="0">
                <a:solidFill>
                  <a:srgbClr val="009900"/>
                </a:solidFill>
                <a:latin typeface="Consolas" panose="020B0609020204030204" pitchFamily="49" charset="0"/>
              </a:rPr>
              <a:t>null?.</a:t>
            </a:r>
            <a:r>
              <a:rPr lang="en-US" sz="2800" b="1" dirty="0" err="1">
                <a:solidFill>
                  <a:srgbClr val="009900"/>
                </a:solidFill>
                <a:latin typeface="Consolas" panose="020B0609020204030204" pitchFamily="49" charset="0"/>
              </a:rPr>
              <a:t>BackgroundParallaxAmount</a:t>
            </a:r>
            <a:r>
              <a:rPr lang="en-US" sz="2800" b="1" dirty="0">
                <a:solidFill>
                  <a:srgbClr val="009900"/>
                </a:solidFill>
                <a:latin typeface="Consolas" panose="020B0609020204030204" pitchFamily="49" charset="0"/>
              </a:rPr>
              <a:t> ?? 1.0f</a:t>
            </a:r>
            <a:r>
              <a:rPr lang="ru-RU" sz="2800" b="1" dirty="0">
                <a:solidFill>
                  <a:srgbClr val="009900"/>
                </a:solidFill>
                <a:latin typeface="Consolas" panose="020B0609020204030204" pitchFamily="49" charset="0"/>
              </a:rPr>
              <a:t>)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;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  <a:endParaRPr lang="ru-RU" sz="2800" dirty="0">
              <a:solidFill>
                <a:schemeClr val="bg2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9D11ED-066F-4F23-AE47-E76DC2C15D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 №</a:t>
            </a:r>
            <a:r>
              <a:rPr lang="en-US" dirty="0"/>
              <a:t>2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B62015-9E8C-4D11-9F4C-1966D744F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8451E0-58C5-4064-B974-0DCCF701FA08}"/>
              </a:ext>
            </a:extLst>
          </p:cNvPr>
          <p:cNvSpPr/>
          <p:nvPr/>
        </p:nvSpPr>
        <p:spPr>
          <a:xfrm>
            <a:off x="888590" y="4954874"/>
            <a:ext cx="104148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/>
              </a:rPr>
              <a:t>V3123</a:t>
            </a:r>
            <a:r>
              <a:rPr lang="en-US" sz="2800" dirty="0"/>
              <a:t> Perhaps the '??' operator works in a different way than it was expected. Its priority is lower than priority of other operators in its left part. </a:t>
            </a:r>
            <a:r>
              <a:rPr lang="en-US" sz="2800" dirty="0" err="1"/>
              <a:t>OsuScreenStack.cs</a:t>
            </a:r>
            <a:r>
              <a:rPr lang="en-US" sz="2800" dirty="0"/>
              <a:t> 45</a:t>
            </a:r>
            <a:endParaRPr lang="en-US" sz="6000" dirty="0"/>
          </a:p>
        </p:txBody>
      </p:sp>
      <p:sp>
        <p:nvSpPr>
          <p:cNvPr id="8" name="Объект 1">
            <a:extLst>
              <a:ext uri="{FF2B5EF4-FFF2-40B4-BE49-F238E27FC236}">
                <a16:creationId xmlns:a16="http://schemas.microsoft.com/office/drawing/2014/main" id="{8AF79001-66C7-4685-9266-7010386073DC}"/>
              </a:ext>
            </a:extLst>
          </p:cNvPr>
          <p:cNvSpPr txBox="1">
            <a:spLocks/>
          </p:cNvSpPr>
          <p:nvPr/>
        </p:nvSpPr>
        <p:spPr>
          <a:xfrm>
            <a:off x="4380255" y="3994080"/>
            <a:ext cx="4632989" cy="7931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009900"/>
                </a:solidFill>
                <a:latin typeface="Consolas" panose="020B0609020204030204" pitchFamily="49" charset="0"/>
              </a:rPr>
              <a:t>x = c * (a ?? b);</a:t>
            </a:r>
            <a:endParaRPr lang="ru-RU" sz="3600" b="1" dirty="0">
              <a:solidFill>
                <a:srgbClr val="0099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5656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D20C4A1-E80B-4C64-BBDE-D22B21E142D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74457" y="1229037"/>
            <a:ext cx="11806223" cy="385409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private void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onScreenChange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IScreen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IScreen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next)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{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parallaxContainer.ParallaxAmount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=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2800" b="1" dirty="0" err="1">
                <a:solidFill>
                  <a:srgbClr val="009900"/>
                </a:solidFill>
                <a:latin typeface="Consolas" panose="020B0609020204030204" pitchFamily="49" charset="0"/>
              </a:rPr>
              <a:t>ParallaxContainer.DEFAULT_PARALLAX_AMOUNT</a:t>
            </a:r>
            <a:r>
              <a:rPr lang="en-US" sz="2800" b="1" dirty="0">
                <a:solidFill>
                  <a:srgbClr val="009900"/>
                </a:solidFill>
                <a:latin typeface="Consolas" panose="020B0609020204030204" pitchFamily="49" charset="0"/>
              </a:rPr>
              <a:t> *</a:t>
            </a:r>
            <a:br>
              <a:rPr lang="en-US" sz="2800" b="1" dirty="0">
                <a:solidFill>
                  <a:srgbClr val="009900"/>
                </a:solidFill>
                <a:latin typeface="Consolas" panose="020B0609020204030204" pitchFamily="49" charset="0"/>
              </a:rPr>
            </a:br>
            <a:r>
              <a:rPr lang="en-US" sz="2800" b="1" dirty="0">
                <a:solidFill>
                  <a:srgbClr val="009900"/>
                </a:solidFill>
                <a:latin typeface="Consolas" panose="020B0609020204030204" pitchFamily="49" charset="0"/>
              </a:rPr>
              <a:t>    </a:t>
            </a:r>
            <a:r>
              <a:rPr lang="ru-RU" sz="2800" b="1" dirty="0">
                <a:solidFill>
                  <a:srgbClr val="009900"/>
                </a:solidFill>
                <a:latin typeface="Consolas" panose="020B0609020204030204" pitchFamily="49" charset="0"/>
              </a:rPr>
              <a:t>(</a:t>
            </a:r>
            <a:r>
              <a:rPr lang="en-US" sz="2800" b="1" dirty="0">
                <a:solidFill>
                  <a:srgbClr val="009900"/>
                </a:solidFill>
                <a:latin typeface="Consolas" panose="020B0609020204030204" pitchFamily="49" charset="0"/>
              </a:rPr>
              <a:t>null ?? 1.0f</a:t>
            </a:r>
            <a:r>
              <a:rPr lang="ru-RU" sz="2800" b="1" dirty="0">
                <a:solidFill>
                  <a:srgbClr val="009900"/>
                </a:solidFill>
                <a:latin typeface="Consolas" panose="020B0609020204030204" pitchFamily="49" charset="0"/>
              </a:rPr>
              <a:t>)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;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  <a:endParaRPr lang="ru-RU" sz="2800" dirty="0">
              <a:solidFill>
                <a:schemeClr val="bg2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9D11ED-066F-4F23-AE47-E76DC2C15D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 №</a:t>
            </a:r>
            <a:r>
              <a:rPr lang="en-US" dirty="0"/>
              <a:t>2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B62015-9E8C-4D11-9F4C-1966D744F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8451E0-58C5-4064-B974-0DCCF701FA08}"/>
              </a:ext>
            </a:extLst>
          </p:cNvPr>
          <p:cNvSpPr/>
          <p:nvPr/>
        </p:nvSpPr>
        <p:spPr>
          <a:xfrm>
            <a:off x="888590" y="4954874"/>
            <a:ext cx="104148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/>
              </a:rPr>
              <a:t>V3123</a:t>
            </a:r>
            <a:r>
              <a:rPr lang="en-US" sz="2800" dirty="0"/>
              <a:t> Perhaps the '??' operator works in a different way than it was expected. Its priority is lower than priority of other operators in its left part. </a:t>
            </a:r>
            <a:r>
              <a:rPr lang="en-US" sz="2800" dirty="0" err="1"/>
              <a:t>OsuScreenStack.cs</a:t>
            </a:r>
            <a:r>
              <a:rPr lang="en-US" sz="2800" dirty="0"/>
              <a:t> 45</a:t>
            </a:r>
            <a:endParaRPr lang="en-US" sz="6000" dirty="0"/>
          </a:p>
        </p:txBody>
      </p:sp>
      <p:sp>
        <p:nvSpPr>
          <p:cNvPr id="8" name="Объект 1">
            <a:extLst>
              <a:ext uri="{FF2B5EF4-FFF2-40B4-BE49-F238E27FC236}">
                <a16:creationId xmlns:a16="http://schemas.microsoft.com/office/drawing/2014/main" id="{8AF79001-66C7-4685-9266-7010386073DC}"/>
              </a:ext>
            </a:extLst>
          </p:cNvPr>
          <p:cNvSpPr txBox="1">
            <a:spLocks/>
          </p:cNvSpPr>
          <p:nvPr/>
        </p:nvSpPr>
        <p:spPr>
          <a:xfrm>
            <a:off x="4380255" y="3994080"/>
            <a:ext cx="5220945" cy="7931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009900"/>
                </a:solidFill>
                <a:latin typeface="Consolas" panose="020B0609020204030204" pitchFamily="49" charset="0"/>
              </a:rPr>
              <a:t>x = c * (null ?? b);</a:t>
            </a:r>
            <a:endParaRPr lang="ru-RU" sz="3600" b="1" dirty="0">
              <a:solidFill>
                <a:srgbClr val="0099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1378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D20C4A1-E80B-4C64-BBDE-D22B21E142D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74457" y="1229037"/>
            <a:ext cx="11806223" cy="385409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private void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onScreenChange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IScreen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IScreen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next)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{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parallaxContainer.ParallaxAmount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=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2800" b="1" dirty="0" err="1">
                <a:solidFill>
                  <a:srgbClr val="009900"/>
                </a:solidFill>
                <a:latin typeface="Consolas" panose="020B0609020204030204" pitchFamily="49" charset="0"/>
              </a:rPr>
              <a:t>ParallaxContainer.DEFAULT_PARALLAX_AMOUNT</a:t>
            </a:r>
            <a:r>
              <a:rPr lang="en-US" sz="2800" b="1" dirty="0">
                <a:solidFill>
                  <a:srgbClr val="009900"/>
                </a:solidFill>
                <a:latin typeface="Consolas" panose="020B0609020204030204" pitchFamily="49" charset="0"/>
              </a:rPr>
              <a:t> * 1.0f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;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  <a:endParaRPr lang="ru-RU" sz="2800" dirty="0">
              <a:solidFill>
                <a:schemeClr val="bg2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9D11ED-066F-4F23-AE47-E76DC2C15D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 №</a:t>
            </a:r>
            <a:r>
              <a:rPr lang="en-US" dirty="0"/>
              <a:t>2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B62015-9E8C-4D11-9F4C-1966D744F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8451E0-58C5-4064-B974-0DCCF701FA08}"/>
              </a:ext>
            </a:extLst>
          </p:cNvPr>
          <p:cNvSpPr/>
          <p:nvPr/>
        </p:nvSpPr>
        <p:spPr>
          <a:xfrm>
            <a:off x="888590" y="4954874"/>
            <a:ext cx="104148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/>
              </a:rPr>
              <a:t>V3123</a:t>
            </a:r>
            <a:r>
              <a:rPr lang="en-US" sz="2800" dirty="0"/>
              <a:t> Perhaps the '??' operator works in a different way than it was expected. Its priority is lower than priority of other operators in its left part. </a:t>
            </a:r>
            <a:r>
              <a:rPr lang="en-US" sz="2800" dirty="0" err="1"/>
              <a:t>OsuScreenStack.cs</a:t>
            </a:r>
            <a:r>
              <a:rPr lang="en-US" sz="2800" dirty="0"/>
              <a:t> 45</a:t>
            </a:r>
            <a:endParaRPr lang="en-US" sz="6000" dirty="0"/>
          </a:p>
        </p:txBody>
      </p:sp>
      <p:sp>
        <p:nvSpPr>
          <p:cNvPr id="8" name="Объект 1">
            <a:extLst>
              <a:ext uri="{FF2B5EF4-FFF2-40B4-BE49-F238E27FC236}">
                <a16:creationId xmlns:a16="http://schemas.microsoft.com/office/drawing/2014/main" id="{8AF79001-66C7-4685-9266-7010386073DC}"/>
              </a:ext>
            </a:extLst>
          </p:cNvPr>
          <p:cNvSpPr txBox="1">
            <a:spLocks/>
          </p:cNvSpPr>
          <p:nvPr/>
        </p:nvSpPr>
        <p:spPr>
          <a:xfrm>
            <a:off x="4380255" y="3994080"/>
            <a:ext cx="4632989" cy="7931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009900"/>
                </a:solidFill>
                <a:latin typeface="Consolas" panose="020B0609020204030204" pitchFamily="49" charset="0"/>
              </a:rPr>
              <a:t>x = c * b;</a:t>
            </a:r>
            <a:endParaRPr lang="ru-RU" sz="3600" b="1" dirty="0">
              <a:solidFill>
                <a:srgbClr val="0099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2416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D20C4A1-E80B-4C64-BBDE-D22B21E142D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74457" y="1229037"/>
            <a:ext cx="11806223" cy="385409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private void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onScreenChange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IScreen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IScreen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next)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{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parallaxContainer.ParallaxAmount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=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2800" b="1" dirty="0" err="1">
                <a:solidFill>
                  <a:srgbClr val="009900"/>
                </a:solidFill>
                <a:latin typeface="Consolas" panose="020B0609020204030204" pitchFamily="49" charset="0"/>
              </a:rPr>
              <a:t>ParallaxContainer.DEFAULT_PARALLAX_AMOUNT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;</a:t>
            </a:r>
            <a:b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  <a:endParaRPr lang="ru-RU" sz="2800" dirty="0">
              <a:solidFill>
                <a:schemeClr val="bg2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9D11ED-066F-4F23-AE47-E76DC2C15D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 №</a:t>
            </a:r>
            <a:r>
              <a:rPr lang="en-US" dirty="0"/>
              <a:t>2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B62015-9E8C-4D11-9F4C-1966D744F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8451E0-58C5-4064-B974-0DCCF701FA08}"/>
              </a:ext>
            </a:extLst>
          </p:cNvPr>
          <p:cNvSpPr/>
          <p:nvPr/>
        </p:nvSpPr>
        <p:spPr>
          <a:xfrm>
            <a:off x="888590" y="4954874"/>
            <a:ext cx="104148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/>
              </a:rPr>
              <a:t>V3123</a:t>
            </a:r>
            <a:r>
              <a:rPr lang="en-US" sz="2800" dirty="0"/>
              <a:t> Perhaps the '??' operator works in a different way than it was expected. Its priority is lower than priority of other operators in its left part. </a:t>
            </a:r>
            <a:r>
              <a:rPr lang="en-US" sz="2800" dirty="0" err="1"/>
              <a:t>OsuScreenStack.cs</a:t>
            </a:r>
            <a:r>
              <a:rPr lang="en-US" sz="2800" dirty="0"/>
              <a:t> 45</a:t>
            </a:r>
            <a:endParaRPr lang="en-US" sz="6000" dirty="0"/>
          </a:p>
        </p:txBody>
      </p:sp>
      <p:sp>
        <p:nvSpPr>
          <p:cNvPr id="8" name="Объект 1">
            <a:extLst>
              <a:ext uri="{FF2B5EF4-FFF2-40B4-BE49-F238E27FC236}">
                <a16:creationId xmlns:a16="http://schemas.microsoft.com/office/drawing/2014/main" id="{8AF79001-66C7-4685-9266-7010386073DC}"/>
              </a:ext>
            </a:extLst>
          </p:cNvPr>
          <p:cNvSpPr txBox="1">
            <a:spLocks/>
          </p:cNvSpPr>
          <p:nvPr/>
        </p:nvSpPr>
        <p:spPr>
          <a:xfrm>
            <a:off x="4380255" y="3994080"/>
            <a:ext cx="4632989" cy="7931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009900"/>
                </a:solidFill>
                <a:latin typeface="Consolas" panose="020B0609020204030204" pitchFamily="49" charset="0"/>
              </a:rPr>
              <a:t>x = c * b;</a:t>
            </a:r>
            <a:endParaRPr lang="ru-RU" sz="3600" b="1" dirty="0">
              <a:solidFill>
                <a:srgbClr val="0099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754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AE4D8FC-014F-4E59-93F4-16ABA7E886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Примеры и разбор найденных ошибок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54309B-2C56-4EAD-B2AF-6A5DDD2DE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9150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EA2D8AB8-8541-49C6-9763-D79463B824C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83864" y="386058"/>
            <a:ext cx="6477207" cy="1361780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b="1" dirty="0">
                <a:solidFill>
                  <a:srgbClr val="E74E11"/>
                </a:solidFill>
              </a:rPr>
              <a:t>VVVVVV (C++)</a:t>
            </a:r>
            <a:endParaRPr lang="ru-RU" sz="7200" b="1" dirty="0">
              <a:solidFill>
                <a:srgbClr val="E74E11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5737633-F0DA-4D35-9525-E84BE995D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22530" name="Picture 2" descr="VVVVVV: Das sind die Systemanforderungen zum Spielen! | Spiele, Neue welt,  Windows xp">
            <a:extLst>
              <a:ext uri="{FF2B5EF4-FFF2-40B4-BE49-F238E27FC236}">
                <a16:creationId xmlns:a16="http://schemas.microsoft.com/office/drawing/2014/main" id="{2013C34C-6C25-4E9E-AD01-7E0A86D52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891" y="1747838"/>
            <a:ext cx="8154488" cy="467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3068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D20C4A1-E80B-4C64-BBDE-D22B21E142D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2302" y="1141437"/>
            <a:ext cx="11074206" cy="385409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>
                <a:latin typeface="Consolas" panose="020B0609020204030204" pitchFamily="49" charset="0"/>
              </a:rPr>
              <a:t>TiXmlElement</a:t>
            </a:r>
            <a:r>
              <a:rPr lang="en-US" sz="2800" dirty="0">
                <a:latin typeface="Consolas" panose="020B0609020204030204" pitchFamily="49" charset="0"/>
              </a:rPr>
              <a:t> *</a:t>
            </a:r>
            <a:r>
              <a:rPr lang="en-US" sz="2800" dirty="0" err="1">
                <a:latin typeface="Consolas" panose="020B0609020204030204" pitchFamily="49" charset="0"/>
              </a:rPr>
              <a:t>pElem</a:t>
            </a:r>
            <a:r>
              <a:rPr lang="en-US" sz="2800" dirty="0">
                <a:latin typeface="Consolas" panose="020B0609020204030204" pitchFamily="49" charset="0"/>
              </a:rPr>
              <a:t>;</a:t>
            </a:r>
            <a:br>
              <a:rPr lang="ru-RU" sz="2800" dirty="0">
                <a:latin typeface="Consolas" panose="020B0609020204030204" pitchFamily="49" charset="0"/>
              </a:rPr>
            </a:br>
            <a:r>
              <a:rPr lang="ru-RU" sz="2800" dirty="0">
                <a:latin typeface="Consolas" panose="020B0609020204030204" pitchFamily="49" charset="0"/>
              </a:rPr>
              <a:t>....</a:t>
            </a:r>
            <a:br>
              <a:rPr lang="ru-RU" sz="2800" dirty="0">
                <a:latin typeface="Consolas" panose="020B0609020204030204" pitchFamily="49" charset="0"/>
              </a:rPr>
            </a:br>
            <a:r>
              <a:rPr lang="en-US" sz="2800" dirty="0" err="1">
                <a:latin typeface="Consolas" panose="020B0609020204030204" pitchFamily="49" charset="0"/>
              </a:rPr>
              <a:t>pElem</a:t>
            </a:r>
            <a:r>
              <a:rPr lang="en-US" sz="2800" dirty="0">
                <a:latin typeface="Consolas" panose="020B0609020204030204" pitchFamily="49" charset="0"/>
              </a:rPr>
              <a:t> = </a:t>
            </a:r>
            <a:r>
              <a:rPr lang="en-US" sz="2800" dirty="0" err="1">
                <a:latin typeface="Consolas" panose="020B0609020204030204" pitchFamily="49" charset="0"/>
              </a:rPr>
              <a:t>hDoc.FirstChildElement</a:t>
            </a:r>
            <a:r>
              <a:rPr lang="en-US" sz="2800" dirty="0">
                <a:latin typeface="Consolas" panose="020B0609020204030204" pitchFamily="49" charset="0"/>
              </a:rPr>
              <a:t>().Element();</a:t>
            </a:r>
            <a:br>
              <a:rPr lang="ru-RU" sz="2800" dirty="0">
                <a:latin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</a:rPr>
              <a:t>if (!</a:t>
            </a:r>
            <a:r>
              <a:rPr lang="en-US" sz="2800" dirty="0" err="1">
                <a:latin typeface="Consolas" panose="020B0609020204030204" pitchFamily="49" charset="0"/>
              </a:rPr>
              <a:t>pElem</a:t>
            </a:r>
            <a:r>
              <a:rPr lang="en-US" sz="2800" dirty="0">
                <a:latin typeface="Consolas" panose="020B0609020204030204" pitchFamily="49" charset="0"/>
              </a:rPr>
              <a:t>)</a:t>
            </a:r>
            <a:br>
              <a:rPr lang="ru-RU" sz="2800" dirty="0">
                <a:latin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</a:rPr>
              <a:t>{</a:t>
            </a:r>
            <a:br>
              <a:rPr lang="ru-RU" sz="2800" dirty="0">
                <a:latin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</a:rPr>
              <a:t>  </a:t>
            </a:r>
            <a:r>
              <a:rPr lang="en-US" sz="2800" dirty="0" err="1">
                <a:latin typeface="Consolas" panose="020B0609020204030204" pitchFamily="49" charset="0"/>
              </a:rPr>
              <a:t>printf</a:t>
            </a:r>
            <a:r>
              <a:rPr lang="en-US" sz="2800" dirty="0">
                <a:latin typeface="Consolas" panose="020B0609020204030204" pitchFamily="49" charset="0"/>
              </a:rPr>
              <a:t>("No valid root! Corrupt level file?\n");</a:t>
            </a:r>
            <a:br>
              <a:rPr lang="ru-RU" sz="2800" dirty="0">
                <a:latin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</a:rPr>
              <a:t>}</a:t>
            </a:r>
            <a:br>
              <a:rPr lang="ru-RU" sz="2800" dirty="0">
                <a:latin typeface="Consolas" panose="020B0609020204030204" pitchFamily="49" charset="0"/>
              </a:rPr>
            </a:br>
            <a:r>
              <a:rPr lang="en-US" sz="2800" dirty="0" err="1">
                <a:latin typeface="Consolas" panose="020B0609020204030204" pitchFamily="49" charset="0"/>
              </a:rPr>
              <a:t>pElem</a:t>
            </a:r>
            <a:r>
              <a:rPr lang="en-US" sz="2800" dirty="0">
                <a:latin typeface="Consolas" panose="020B0609020204030204" pitchFamily="49" charset="0"/>
              </a:rPr>
              <a:t>-&gt;</a:t>
            </a:r>
            <a:r>
              <a:rPr lang="en-US" sz="2800" dirty="0" err="1">
                <a:latin typeface="Consolas" panose="020B0609020204030204" pitchFamily="49" charset="0"/>
              </a:rPr>
              <a:t>QueryIntAttribute</a:t>
            </a:r>
            <a:r>
              <a:rPr lang="en-US" sz="2800" dirty="0">
                <a:latin typeface="Consolas" panose="020B0609020204030204" pitchFamily="49" charset="0"/>
              </a:rPr>
              <a:t>("version", &amp;version);</a:t>
            </a:r>
            <a:endParaRPr lang="ru-RU" sz="2800" dirty="0">
              <a:latin typeface="Consolas" panose="020B0609020204030204" pitchFamily="49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9D11ED-066F-4F23-AE47-E76DC2C15D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 №</a:t>
            </a:r>
            <a:r>
              <a:rPr lang="en-US" dirty="0"/>
              <a:t>1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B62015-9E8C-4D11-9F4C-1966D744F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4488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D20C4A1-E80B-4C64-BBDE-D22B21E142D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2302" y="1141437"/>
            <a:ext cx="11074206" cy="385409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TiXmlElement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*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pElem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;</a:t>
            </a:r>
            <a:b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....</a:t>
            </a:r>
            <a:b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pElem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hDoc.FirstChildElement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().Element();</a:t>
            </a:r>
            <a:b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if (</a:t>
            </a:r>
            <a:r>
              <a:rPr lang="en-US" sz="2800" b="1" dirty="0">
                <a:latin typeface="Consolas" panose="020B0609020204030204" pitchFamily="49" charset="0"/>
              </a:rPr>
              <a:t>!</a:t>
            </a:r>
            <a:r>
              <a:rPr lang="en-US" sz="2800" b="1" dirty="0" err="1">
                <a:latin typeface="Consolas" panose="020B0609020204030204" pitchFamily="49" charset="0"/>
              </a:rPr>
              <a:t>pElem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)</a:t>
            </a:r>
            <a:b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{</a:t>
            </a:r>
            <a:b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printf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("No valid root! Corrupt level file?\n");</a:t>
            </a:r>
            <a:b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  <a:b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b="1" dirty="0" err="1">
                <a:solidFill>
                  <a:srgbClr val="ED1F24"/>
                </a:solidFill>
                <a:latin typeface="Consolas" panose="020B0609020204030204" pitchFamily="49" charset="0"/>
              </a:rPr>
              <a:t>pElem</a:t>
            </a:r>
            <a:r>
              <a:rPr lang="en-US" sz="2800" b="1" dirty="0">
                <a:solidFill>
                  <a:srgbClr val="ED1F24"/>
                </a:solidFill>
                <a:latin typeface="Consolas" panose="020B0609020204030204" pitchFamily="49" charset="0"/>
              </a:rPr>
              <a:t>-&gt;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QueryIntAttribute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("version", &amp;version);</a:t>
            </a:r>
            <a:endParaRPr lang="ru-RU" sz="2800" dirty="0">
              <a:solidFill>
                <a:schemeClr val="bg2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9D11ED-066F-4F23-AE47-E76DC2C15D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 №</a:t>
            </a:r>
            <a:r>
              <a:rPr lang="en-US" dirty="0"/>
              <a:t>1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B62015-9E8C-4D11-9F4C-1966D744F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8451E0-58C5-4064-B974-0DCCF701FA08}"/>
              </a:ext>
            </a:extLst>
          </p:cNvPr>
          <p:cNvSpPr/>
          <p:nvPr/>
        </p:nvSpPr>
        <p:spPr>
          <a:xfrm>
            <a:off x="888590" y="5241906"/>
            <a:ext cx="104148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/>
              </a:rPr>
              <a:t>V1004</a:t>
            </a:r>
            <a:r>
              <a:rPr lang="en-US" sz="2800" dirty="0"/>
              <a:t> The '</a:t>
            </a:r>
            <a:r>
              <a:rPr lang="en-US" sz="2800" dirty="0" err="1"/>
              <a:t>pElem</a:t>
            </a:r>
            <a:r>
              <a:rPr lang="en-US" sz="2800" dirty="0"/>
              <a:t>' pointer was used unsafely after it was verified against </a:t>
            </a:r>
            <a:r>
              <a:rPr lang="en-US" sz="2800" dirty="0" err="1"/>
              <a:t>nullptr</a:t>
            </a:r>
            <a:r>
              <a:rPr lang="en-US" sz="2800" dirty="0"/>
              <a:t>. Check lines: 1739, 1744. editor.cpp 1744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239190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D20C4A1-E80B-4C64-BBDE-D22B21E142D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2302" y="1141437"/>
            <a:ext cx="11074206" cy="385409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TiXmlElement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*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pElem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;</a:t>
            </a:r>
            <a:b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....</a:t>
            </a:r>
            <a:b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pElem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hDoc.FirstChildElement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().Element();</a:t>
            </a:r>
            <a:b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if (</a:t>
            </a:r>
            <a:r>
              <a:rPr lang="en-US" sz="2800" b="1" dirty="0">
                <a:latin typeface="Consolas" panose="020B0609020204030204" pitchFamily="49" charset="0"/>
              </a:rPr>
              <a:t>!</a:t>
            </a:r>
            <a:r>
              <a:rPr lang="en-US" sz="2800" b="1" dirty="0" err="1">
                <a:latin typeface="Consolas" panose="020B0609020204030204" pitchFamily="49" charset="0"/>
              </a:rPr>
              <a:t>pElem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)</a:t>
            </a:r>
            <a:b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{</a:t>
            </a:r>
            <a:b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printf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("No valid root! Corrupt level file?\n");</a:t>
            </a:r>
            <a:endParaRPr lang="ru-RU" sz="2800" dirty="0">
              <a:solidFill>
                <a:schemeClr val="bg2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2800" b="1" dirty="0">
                <a:solidFill>
                  <a:srgbClr val="009900"/>
                </a:solidFill>
                <a:latin typeface="Consolas" panose="020B0609020204030204" pitchFamily="49" charset="0"/>
              </a:rPr>
              <a:t>return;</a:t>
            </a:r>
            <a:b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  <a:b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b="1" dirty="0" err="1">
                <a:latin typeface="Consolas" panose="020B0609020204030204" pitchFamily="49" charset="0"/>
              </a:rPr>
              <a:t>pElem</a:t>
            </a:r>
            <a:r>
              <a:rPr lang="en-US" sz="2800" b="1" dirty="0">
                <a:latin typeface="Consolas" panose="020B0609020204030204" pitchFamily="49" charset="0"/>
              </a:rPr>
              <a:t>-&gt;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QueryIntAttribute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("version", &amp;version);</a:t>
            </a:r>
            <a:endParaRPr lang="ru-RU" sz="2800" dirty="0">
              <a:solidFill>
                <a:schemeClr val="bg2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9D11ED-066F-4F23-AE47-E76DC2C15D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 №</a:t>
            </a:r>
            <a:r>
              <a:rPr lang="en-US" dirty="0"/>
              <a:t>1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B62015-9E8C-4D11-9F4C-1966D744F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8451E0-58C5-4064-B974-0DCCF701FA08}"/>
              </a:ext>
            </a:extLst>
          </p:cNvPr>
          <p:cNvSpPr/>
          <p:nvPr/>
        </p:nvSpPr>
        <p:spPr>
          <a:xfrm>
            <a:off x="888590" y="5241906"/>
            <a:ext cx="104148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/>
              </a:rPr>
              <a:t>V1004</a:t>
            </a:r>
            <a:r>
              <a:rPr lang="en-US" sz="2800" dirty="0"/>
              <a:t> The '</a:t>
            </a:r>
            <a:r>
              <a:rPr lang="en-US" sz="2800" dirty="0" err="1"/>
              <a:t>pElem</a:t>
            </a:r>
            <a:r>
              <a:rPr lang="en-US" sz="2800" dirty="0"/>
              <a:t>' pointer was used unsafely after it was verified against </a:t>
            </a:r>
            <a:r>
              <a:rPr lang="en-US" sz="2800" dirty="0" err="1"/>
              <a:t>nullptr</a:t>
            </a:r>
            <a:r>
              <a:rPr lang="en-US" sz="2800" dirty="0"/>
              <a:t>. Check lines: 1739, 1744. editor.cpp 1744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717467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D20C4A1-E80B-4C64-BBDE-D22B21E142D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2302" y="1141437"/>
            <a:ext cx="11074206" cy="385409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TiXmlElement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*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pElem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;</a:t>
            </a:r>
            <a:b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....</a:t>
            </a:r>
            <a:b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pElem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hDoc.FirstChildElement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().Element();</a:t>
            </a:r>
            <a:b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if (</a:t>
            </a:r>
            <a:r>
              <a:rPr lang="en-US" sz="2800" b="1" dirty="0">
                <a:latin typeface="Consolas" panose="020B0609020204030204" pitchFamily="49" charset="0"/>
              </a:rPr>
              <a:t>!</a:t>
            </a:r>
            <a:r>
              <a:rPr lang="en-US" sz="2800" b="1" dirty="0" err="1">
                <a:latin typeface="Consolas" panose="020B0609020204030204" pitchFamily="49" charset="0"/>
              </a:rPr>
              <a:t>pElem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)</a:t>
            </a:r>
            <a:b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{</a:t>
            </a:r>
            <a:b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printf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("No valid root! Corrupt level file?\n");</a:t>
            </a:r>
            <a:endParaRPr lang="ru-RU" sz="2800" dirty="0">
              <a:solidFill>
                <a:schemeClr val="bg2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2800" b="1" dirty="0">
                <a:solidFill>
                  <a:srgbClr val="009900"/>
                </a:solidFill>
                <a:latin typeface="Consolas" panose="020B0609020204030204" pitchFamily="49" charset="0"/>
              </a:rPr>
              <a:t>return; // </a:t>
            </a:r>
            <a:r>
              <a:rPr lang="ru-RU" sz="2800" b="1" dirty="0">
                <a:solidFill>
                  <a:srgbClr val="009900"/>
                </a:solidFill>
                <a:latin typeface="Consolas" panose="020B0609020204030204" pitchFamily="49" charset="0"/>
              </a:rPr>
              <a:t>Также можно было сделать </a:t>
            </a:r>
            <a:r>
              <a:rPr lang="en-US" sz="2800" b="1" dirty="0">
                <a:solidFill>
                  <a:srgbClr val="009900"/>
                </a:solidFill>
                <a:latin typeface="Consolas" panose="020B0609020204030204" pitchFamily="49" charset="0"/>
              </a:rPr>
              <a:t>throw</a:t>
            </a:r>
            <a:b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  <a:br>
              <a:rPr lang="ru-RU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2800" b="1" dirty="0" err="1">
                <a:latin typeface="Consolas" panose="020B0609020204030204" pitchFamily="49" charset="0"/>
              </a:rPr>
              <a:t>pElem</a:t>
            </a:r>
            <a:r>
              <a:rPr lang="en-US" sz="2800" b="1" dirty="0">
                <a:latin typeface="Consolas" panose="020B0609020204030204" pitchFamily="49" charset="0"/>
              </a:rPr>
              <a:t>-&gt;</a:t>
            </a:r>
            <a:r>
              <a:rPr lang="en-US" sz="2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QueryIntAttribute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("version", &amp;version);</a:t>
            </a:r>
            <a:endParaRPr lang="ru-RU" sz="2800" dirty="0">
              <a:solidFill>
                <a:schemeClr val="bg2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9D11ED-066F-4F23-AE47-E76DC2C15D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 №</a:t>
            </a:r>
            <a:r>
              <a:rPr lang="en-US" dirty="0"/>
              <a:t>1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B62015-9E8C-4D11-9F4C-1966D744F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8451E0-58C5-4064-B974-0DCCF701FA08}"/>
              </a:ext>
            </a:extLst>
          </p:cNvPr>
          <p:cNvSpPr/>
          <p:nvPr/>
        </p:nvSpPr>
        <p:spPr>
          <a:xfrm>
            <a:off x="888590" y="5241906"/>
            <a:ext cx="104148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/>
              </a:rPr>
              <a:t>V1004</a:t>
            </a:r>
            <a:r>
              <a:rPr lang="en-US" sz="2800" dirty="0"/>
              <a:t> The '</a:t>
            </a:r>
            <a:r>
              <a:rPr lang="en-US" sz="2800" dirty="0" err="1"/>
              <a:t>pElem</a:t>
            </a:r>
            <a:r>
              <a:rPr lang="en-US" sz="2800" dirty="0"/>
              <a:t>' pointer was used unsafely after it was verified against </a:t>
            </a:r>
            <a:r>
              <a:rPr lang="en-US" sz="2800" dirty="0" err="1"/>
              <a:t>nullptr</a:t>
            </a:r>
            <a:r>
              <a:rPr lang="en-US" sz="2800" dirty="0"/>
              <a:t>. Check lines: 1739, 1744. editor.cpp 1744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806037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01DF7F-0C12-470A-BF2D-362FF07B0D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Адский </a:t>
            </a:r>
            <a:r>
              <a:rPr lang="en-US" dirty="0"/>
              <a:t>switch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AB00420-EDE4-44C0-BAD7-131450ECC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541C6457-748A-44B4-AD9D-38F0C4A9CDB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81050" y="2203813"/>
            <a:ext cx="10629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hlinkClick r:id="rId2"/>
              </a:rPr>
              <a:t>V2008</a:t>
            </a:r>
            <a:r>
              <a:rPr lang="en-US" sz="3600" dirty="0"/>
              <a:t> Cyclomatic complexity: 548. Consider refactoring the 'Game::</a:t>
            </a:r>
            <a:r>
              <a:rPr lang="en-US" sz="3600" dirty="0" err="1"/>
              <a:t>updatestate</a:t>
            </a:r>
            <a:r>
              <a:rPr lang="en-US" sz="3600" dirty="0"/>
              <a:t>' function. Game.cpp 612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7833845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CFCB65-BB82-4781-85AF-193EE65B1038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1105988" y="1108839"/>
            <a:ext cx="9980023" cy="5491018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01DF7F-0C12-470A-BF2D-362FF07B0D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Адский </a:t>
            </a:r>
            <a:r>
              <a:rPr lang="en-US" dirty="0"/>
              <a:t>switch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AB00420-EDE4-44C0-BAD7-131450ECC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80627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01DF7F-0C12-470A-BF2D-362FF07B0D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Адский </a:t>
            </a:r>
            <a:r>
              <a:rPr lang="en-US" dirty="0"/>
              <a:t>switch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AB00420-EDE4-44C0-BAD7-131450ECC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67</a:t>
            </a:fld>
            <a:endParaRPr lang="en-US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BD911A90-DBF4-4E09-9DCA-B34FFE4B16C9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1112483" y="1043945"/>
            <a:ext cx="9967034" cy="555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103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01DF7F-0C12-470A-BF2D-362FF07B0D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Адский </a:t>
            </a:r>
            <a:r>
              <a:rPr lang="en-US" dirty="0"/>
              <a:t>switch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AB00420-EDE4-44C0-BAD7-131450ECC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68</a:t>
            </a:fld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2B2CD8-CAF6-4442-AFA1-AEF8E4FE6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839" y="1027336"/>
            <a:ext cx="8752322" cy="557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5788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01DF7F-0C12-470A-BF2D-362FF07B0D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Адский </a:t>
            </a:r>
            <a:r>
              <a:rPr lang="en-US" dirty="0"/>
              <a:t>switch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AB00420-EDE4-44C0-BAD7-131450ECC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69</a:t>
            </a:fld>
            <a:endParaRPr lang="en-US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5DE2886-CFB9-453B-AF34-6A5D6A490686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1077538" y="1185259"/>
            <a:ext cx="10200062" cy="536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06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EA2D8AB8-8541-49C6-9763-D79463B824C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769326" y="66652"/>
            <a:ext cx="8653345" cy="1313416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b="1" dirty="0">
                <a:solidFill>
                  <a:srgbClr val="E74E11"/>
                </a:solidFill>
              </a:rPr>
              <a:t>System Shock (</a:t>
            </a:r>
            <a:r>
              <a:rPr lang="ru-RU" sz="7200" b="1" dirty="0">
                <a:solidFill>
                  <a:srgbClr val="E74E11"/>
                </a:solidFill>
              </a:rPr>
              <a:t>Си</a:t>
            </a:r>
            <a:r>
              <a:rPr lang="en-US" sz="7200" b="1" dirty="0">
                <a:solidFill>
                  <a:srgbClr val="E74E11"/>
                </a:solidFill>
              </a:rPr>
              <a:t>)</a:t>
            </a:r>
            <a:endParaRPr lang="ru-RU" sz="7200" b="1" dirty="0">
              <a:solidFill>
                <a:srgbClr val="E74E11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5737633-F0DA-4D35-9525-E84BE995D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098" name="Picture 2" descr="PC Gaming">
            <a:extLst>
              <a:ext uri="{FF2B5EF4-FFF2-40B4-BE49-F238E27FC236}">
                <a16:creationId xmlns:a16="http://schemas.microsoft.com/office/drawing/2014/main" id="{8D92C927-B402-4F25-A0B8-57D8E37B0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05" y="1380068"/>
            <a:ext cx="5050789" cy="505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4398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01DF7F-0C12-470A-BF2D-362FF07B0D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Адский </a:t>
            </a:r>
            <a:r>
              <a:rPr lang="en-US" dirty="0"/>
              <a:t>switch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AB00420-EDE4-44C0-BAD7-131450ECC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70</a:t>
            </a:fld>
            <a:endParaRPr lang="en-US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D35185B-994A-4130-931C-E497A378BAE4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1018904" y="1045029"/>
            <a:ext cx="10128036" cy="555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9469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01DF7F-0C12-470A-BF2D-362FF07B0D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Адский </a:t>
            </a:r>
            <a:r>
              <a:rPr lang="en-US" dirty="0"/>
              <a:t>switch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AB00420-EDE4-44C0-BAD7-131450ECC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71</a:t>
            </a:fld>
            <a:endParaRPr lang="en-US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24BD98F7-C49F-4B8C-A5A5-D2009806DCE9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1184558" y="1093395"/>
            <a:ext cx="9822883" cy="550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311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01DF7F-0C12-470A-BF2D-362FF07B0D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Адский </a:t>
            </a:r>
            <a:r>
              <a:rPr lang="en-US" dirty="0"/>
              <a:t>switch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AB00420-EDE4-44C0-BAD7-131450ECC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72</a:t>
            </a:fld>
            <a:endParaRPr lang="en-US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C5F08B9-9462-40AB-B202-8A7D8C8EFF4B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1059065" y="1134539"/>
            <a:ext cx="10237007" cy="546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0031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01DF7F-0C12-470A-BF2D-362FF07B0D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Адский </a:t>
            </a:r>
            <a:r>
              <a:rPr lang="en-US" dirty="0"/>
              <a:t>switch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AB00420-EDE4-44C0-BAD7-131450ECC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816BA0F-7B8A-47B8-BC85-71C3F907ED0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5894" y="1168757"/>
            <a:ext cx="10630617" cy="3854092"/>
          </a:xfrm>
        </p:spPr>
        <p:txBody>
          <a:bodyPr/>
          <a:lstStyle/>
          <a:p>
            <a:r>
              <a:rPr lang="en-US" sz="3600" dirty="0"/>
              <a:t>3</a:t>
            </a:r>
            <a:r>
              <a:rPr lang="ru-RU" sz="3600" dirty="0"/>
              <a:t>339</a:t>
            </a:r>
            <a:r>
              <a:rPr lang="en-US" sz="3600" dirty="0"/>
              <a:t> </a:t>
            </a:r>
            <a:r>
              <a:rPr lang="ru-RU" sz="3600" dirty="0"/>
              <a:t>строк</a:t>
            </a:r>
          </a:p>
          <a:p>
            <a:r>
              <a:rPr lang="ru-RU" sz="3600" dirty="0"/>
              <a:t>Около 300 </a:t>
            </a:r>
            <a:r>
              <a:rPr lang="en-US" sz="3600" dirty="0"/>
              <a:t>case-</a:t>
            </a:r>
            <a:r>
              <a:rPr lang="ru-RU" sz="3600" dirty="0"/>
              <a:t>ветвей</a:t>
            </a:r>
          </a:p>
          <a:p>
            <a:r>
              <a:rPr lang="ru-RU" sz="3600" dirty="0"/>
              <a:t>Ни одной </a:t>
            </a:r>
            <a:r>
              <a:rPr lang="en-US" sz="3600" dirty="0" err="1"/>
              <a:t>enum</a:t>
            </a:r>
            <a:r>
              <a:rPr lang="en-US" sz="3600" dirty="0"/>
              <a:t>-</a:t>
            </a:r>
            <a:r>
              <a:rPr lang="ru-RU" sz="3600" dirty="0"/>
              <a:t>константы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11854F-5758-4AA7-BD15-9ACBE78CF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799" y="3429000"/>
            <a:ext cx="8832401" cy="298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2317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AE4D8FC-014F-4E59-93F4-16ABA7E886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Мысли напоследок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54309B-2C56-4EAD-B2AF-6A5DDD2DE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6599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0EB77F3C-446B-4236-B03F-6F6C736618E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62260" y="1503357"/>
            <a:ext cx="10630617" cy="3854092"/>
          </a:xfrm>
        </p:spPr>
        <p:txBody>
          <a:bodyPr/>
          <a:lstStyle/>
          <a:p>
            <a:r>
              <a:rPr lang="ru-RU" sz="4400" dirty="0"/>
              <a:t>Всех ошибок можно было избежать, используя статический анализ кода</a:t>
            </a:r>
          </a:p>
          <a:p>
            <a:r>
              <a:rPr lang="ru-RU" sz="4400" dirty="0"/>
              <a:t>Показанные примеры – лишь вершина айсберга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9A0215-FC8F-47FC-9B6B-11EF49168D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Мысли напоследок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980E18-64C6-413B-AF31-BF7912EDD6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27515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76B71350-0406-47C3-A027-8A60D30C1F5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311330" y="1501954"/>
            <a:ext cx="4784670" cy="3854092"/>
          </a:xfrm>
        </p:spPr>
        <p:txBody>
          <a:bodyPr/>
          <a:lstStyle/>
          <a:p>
            <a:r>
              <a:rPr lang="en-US" sz="4800" dirty="0"/>
              <a:t>id Software</a:t>
            </a:r>
          </a:p>
          <a:p>
            <a:r>
              <a:rPr lang="en-US" sz="4800" dirty="0"/>
              <a:t>Wargaming</a:t>
            </a:r>
            <a:endParaRPr lang="ru-RU" sz="4800" dirty="0"/>
          </a:p>
          <a:p>
            <a:r>
              <a:rPr lang="en-US" sz="4800" dirty="0"/>
              <a:t>Epic Games</a:t>
            </a:r>
          </a:p>
          <a:p>
            <a:r>
              <a:rPr lang="en-US" sz="4800" dirty="0" err="1"/>
              <a:t>Playrix</a:t>
            </a:r>
            <a:endParaRPr lang="ru-RU" sz="4800" dirty="0"/>
          </a:p>
          <a:p>
            <a:r>
              <a:rPr lang="en-US" sz="4800" dirty="0"/>
              <a:t>Warner Brothers</a:t>
            </a:r>
            <a:endParaRPr lang="ru-RU" sz="4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3997F8-CCF6-48BC-8A49-78938C8A3E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Кто уже использует статический анализ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88BAA0-8C60-46BC-9B86-F11FD0EF4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5" name="Объект 1">
            <a:extLst>
              <a:ext uri="{FF2B5EF4-FFF2-40B4-BE49-F238E27FC236}">
                <a16:creationId xmlns:a16="http://schemas.microsoft.com/office/drawing/2014/main" id="{E45ABA44-18D5-47D3-BFD9-FB474F31F3B5}"/>
              </a:ext>
            </a:extLst>
          </p:cNvPr>
          <p:cNvSpPr txBox="1">
            <a:spLocks/>
          </p:cNvSpPr>
          <p:nvPr/>
        </p:nvSpPr>
        <p:spPr>
          <a:xfrm>
            <a:off x="6276043" y="1501954"/>
            <a:ext cx="4784670" cy="38540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/>
              <a:t>Oculus</a:t>
            </a:r>
            <a:endParaRPr lang="ru-RU" sz="4800" dirty="0"/>
          </a:p>
          <a:p>
            <a:r>
              <a:rPr lang="en-US" sz="4800" dirty="0" err="1"/>
              <a:t>Codemasters</a:t>
            </a:r>
            <a:endParaRPr lang="ru-RU" sz="4800" dirty="0"/>
          </a:p>
          <a:p>
            <a:r>
              <a:rPr lang="en-US" sz="4800" dirty="0"/>
              <a:t>Rocksteady</a:t>
            </a:r>
          </a:p>
          <a:p>
            <a:r>
              <a:rPr lang="en-US" sz="4800" dirty="0" err="1"/>
              <a:t>ZeniMax</a:t>
            </a:r>
            <a:r>
              <a:rPr lang="en-US" sz="4800" dirty="0"/>
              <a:t> Media</a:t>
            </a:r>
          </a:p>
          <a:p>
            <a:r>
              <a:rPr lang="ru-RU" sz="4800" dirty="0"/>
              <a:t>И другие…</a:t>
            </a:r>
          </a:p>
        </p:txBody>
      </p:sp>
    </p:spTree>
    <p:extLst>
      <p:ext uri="{BB962C8B-B14F-4D97-AF65-F5344CB8AC3E}">
        <p14:creationId xmlns:p14="http://schemas.microsoft.com/office/powerpoint/2010/main" val="68692487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qrcoder.ru/code/?https%3A%2F%2Fwww.viva64.com%2Fdownload-devgamm&amp;10&amp;0">
            <a:extLst>
              <a:ext uri="{FF2B5EF4-FFF2-40B4-BE49-F238E27FC236}">
                <a16:creationId xmlns:a16="http://schemas.microsoft.com/office/drawing/2014/main" id="{4C9D3909-093A-4F01-B33C-9780DEBD9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661" y="788321"/>
            <a:ext cx="4366052" cy="436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qrcoder.ru/code/?https%3A%2F%2Fwww.viva64.com%2Fpvs-free-opensource&amp;10&amp;0">
            <a:extLst>
              <a:ext uri="{FF2B5EF4-FFF2-40B4-BE49-F238E27FC236}">
                <a16:creationId xmlns:a16="http://schemas.microsoft.com/office/drawing/2014/main" id="{CB6F56F3-9BB3-4513-8082-E3EE856EF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75" y="788321"/>
            <a:ext cx="4293324" cy="429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ED5F7F-2528-4476-9195-9DC3A38D392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9988" y="6196013"/>
            <a:ext cx="862012" cy="706437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6" name="Объект 4">
            <a:extLst>
              <a:ext uri="{FF2B5EF4-FFF2-40B4-BE49-F238E27FC236}">
                <a16:creationId xmlns:a16="http://schemas.microsoft.com/office/drawing/2014/main" id="{E7B9059A-4F0C-4755-B759-CF0097657D60}"/>
              </a:ext>
            </a:extLst>
          </p:cNvPr>
          <p:cNvSpPr txBox="1">
            <a:spLocks/>
          </p:cNvSpPr>
          <p:nvPr/>
        </p:nvSpPr>
        <p:spPr>
          <a:xfrm>
            <a:off x="471985" y="221381"/>
            <a:ext cx="5537103" cy="21452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D1F24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ArtegraSans-Regular" panose="02000503040000020004" pitchFamily="2" charset="0"/>
                <a:ea typeface="+mn-ea"/>
                <a:cs typeface="Calibri" panose="020F0502020204030204" pitchFamily="34" charset="0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D1F24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ArtegraSans-Regular" panose="02000503040000020004" pitchFamily="2" charset="0"/>
                <a:ea typeface="+mn-ea"/>
                <a:cs typeface="Calibri" panose="020F050202020403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D1F24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ArtegraSans-Regular" panose="02000503040000020004" pitchFamily="2" charset="0"/>
                <a:ea typeface="+mn-ea"/>
                <a:cs typeface="Calibri" panose="020F050202020403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D1F24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ArtegraSans-Regular" panose="02000503040000020004" pitchFamily="2" charset="0"/>
                <a:ea typeface="+mn-ea"/>
                <a:cs typeface="Calibri" panose="020F0502020204030204" pitchFamily="34" charset="0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D1F24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ArtegraSans-Regular" panose="02000503040000020004" pitchFamily="2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rgbClr val="E74E11"/>
                </a:solidFill>
                <a:latin typeface="Calibri" panose="020F0502020204030204" pitchFamily="34" charset="0"/>
              </a:rPr>
              <a:t>Бесплатная лицензия</a:t>
            </a:r>
            <a:br>
              <a:rPr lang="ru-RU" sz="2800" b="1" dirty="0">
                <a:solidFill>
                  <a:srgbClr val="E74E11"/>
                </a:solidFill>
                <a:latin typeface="Calibri" panose="020F0502020204030204" pitchFamily="34" charset="0"/>
              </a:rPr>
            </a:br>
            <a:r>
              <a:rPr lang="ru-RU" sz="2800" b="1" dirty="0">
                <a:solidFill>
                  <a:srgbClr val="E74E11"/>
                </a:solidFill>
                <a:latin typeface="Calibri" panose="020F0502020204030204" pitchFamily="34" charset="0"/>
              </a:rPr>
              <a:t>для </a:t>
            </a:r>
            <a:r>
              <a:rPr lang="en-US" sz="2800" b="1" dirty="0">
                <a:solidFill>
                  <a:srgbClr val="E74E11"/>
                </a:solidFill>
                <a:latin typeface="Calibri" panose="020F0502020204030204" pitchFamily="34" charset="0"/>
              </a:rPr>
              <a:t>open-source </a:t>
            </a:r>
            <a:r>
              <a:rPr lang="ru-RU" sz="2800" b="1" dirty="0">
                <a:solidFill>
                  <a:srgbClr val="E74E11"/>
                </a:solidFill>
                <a:latin typeface="Calibri" panose="020F0502020204030204" pitchFamily="34" charset="0"/>
              </a:rPr>
              <a:t>проектов: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5D295BDF-546E-43D5-9962-4D6C30C20975}"/>
              </a:ext>
            </a:extLst>
          </p:cNvPr>
          <p:cNvSpPr txBox="1">
            <a:spLocks/>
          </p:cNvSpPr>
          <p:nvPr/>
        </p:nvSpPr>
        <p:spPr>
          <a:xfrm>
            <a:off x="7314894" y="452515"/>
            <a:ext cx="4446100" cy="38283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D1F24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ArtegraSans-Regular" panose="02000503040000020004" pitchFamily="2" charset="0"/>
                <a:ea typeface="+mn-ea"/>
                <a:cs typeface="Calibri" panose="020F0502020204030204" pitchFamily="34" charset="0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D1F24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ArtegraSans-Regular" panose="02000503040000020004" pitchFamily="2" charset="0"/>
                <a:ea typeface="+mn-ea"/>
                <a:cs typeface="Calibri" panose="020F050202020403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D1F24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ArtegraSans-Regular" panose="02000503040000020004" pitchFamily="2" charset="0"/>
                <a:ea typeface="+mn-ea"/>
                <a:cs typeface="Calibri" panose="020F050202020403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D1F24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ArtegraSans-Regular" panose="02000503040000020004" pitchFamily="2" charset="0"/>
                <a:ea typeface="+mn-ea"/>
                <a:cs typeface="Calibri" panose="020F0502020204030204" pitchFamily="34" charset="0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D1F24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ArtegraSans-Regular" panose="02000503040000020004" pitchFamily="2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err="1">
                <a:solidFill>
                  <a:srgbClr val="E74E11"/>
                </a:solidFill>
                <a:latin typeface="Calibri" panose="020F0502020204030204" pitchFamily="34" charset="0"/>
              </a:rPr>
              <a:t>Промокод</a:t>
            </a:r>
            <a:r>
              <a:rPr lang="ru-RU" sz="2800" b="1" dirty="0">
                <a:solidFill>
                  <a:srgbClr val="E74E11"/>
                </a:solidFill>
                <a:latin typeface="Calibri" panose="020F0502020204030204" pitchFamily="34" charset="0"/>
              </a:rPr>
              <a:t> на месяц:</a:t>
            </a:r>
          </a:p>
        </p:txBody>
      </p:sp>
      <p:sp>
        <p:nvSpPr>
          <p:cNvPr id="14" name="Объект 4">
            <a:extLst>
              <a:ext uri="{FF2B5EF4-FFF2-40B4-BE49-F238E27FC236}">
                <a16:creationId xmlns:a16="http://schemas.microsoft.com/office/drawing/2014/main" id="{2F751FC0-F7B1-44E1-838F-7832B082DC19}"/>
              </a:ext>
            </a:extLst>
          </p:cNvPr>
          <p:cNvSpPr txBox="1">
            <a:spLocks/>
          </p:cNvSpPr>
          <p:nvPr/>
        </p:nvSpPr>
        <p:spPr>
          <a:xfrm>
            <a:off x="1207526" y="4710582"/>
            <a:ext cx="4680630" cy="121995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D1F24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ArtegraSans-Regular" panose="02000503040000020004" pitchFamily="2" charset="0"/>
                <a:ea typeface="+mn-ea"/>
                <a:cs typeface="Calibri" panose="020F0502020204030204" pitchFamily="34" charset="0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D1F24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ArtegraSans-Regular" panose="02000503040000020004" pitchFamily="2" charset="0"/>
                <a:ea typeface="+mn-ea"/>
                <a:cs typeface="Calibri" panose="020F050202020403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D1F24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ArtegraSans-Regular" panose="02000503040000020004" pitchFamily="2" charset="0"/>
                <a:ea typeface="+mn-ea"/>
                <a:cs typeface="Calibri" panose="020F050202020403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D1F24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ArtegraSans-Regular" panose="02000503040000020004" pitchFamily="2" charset="0"/>
                <a:ea typeface="+mn-ea"/>
                <a:cs typeface="Calibri" panose="020F0502020204030204" pitchFamily="34" charset="0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D1F24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ArtegraSans-Regular" panose="02000503040000020004" pitchFamily="2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hlinkClick r:id="rId4"/>
              </a:rPr>
              <a:t>www.viva64.com/pvs-free-opensource</a:t>
            </a:r>
            <a:endParaRPr lang="ru-RU" sz="2000" dirty="0">
              <a:latin typeface="Calibri" panose="020F0502020204030204" pitchFamily="34" charset="0"/>
            </a:endParaRPr>
          </a:p>
        </p:txBody>
      </p:sp>
      <p:sp>
        <p:nvSpPr>
          <p:cNvPr id="15" name="Объект 4">
            <a:extLst>
              <a:ext uri="{FF2B5EF4-FFF2-40B4-BE49-F238E27FC236}">
                <a16:creationId xmlns:a16="http://schemas.microsoft.com/office/drawing/2014/main" id="{1EA72A80-DF86-4FF5-83B2-354E24F161F4}"/>
              </a:ext>
            </a:extLst>
          </p:cNvPr>
          <p:cNvSpPr txBox="1">
            <a:spLocks/>
          </p:cNvSpPr>
          <p:nvPr/>
        </p:nvSpPr>
        <p:spPr>
          <a:xfrm>
            <a:off x="6847609" y="4758271"/>
            <a:ext cx="5278557" cy="121995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D1F24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ArtegraSans-Regular" panose="02000503040000020004" pitchFamily="2" charset="0"/>
                <a:ea typeface="+mn-ea"/>
                <a:cs typeface="Calibri" panose="020F0502020204030204" pitchFamily="34" charset="0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D1F24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ArtegraSans-Regular" panose="02000503040000020004" pitchFamily="2" charset="0"/>
                <a:ea typeface="+mn-ea"/>
                <a:cs typeface="Calibri" panose="020F050202020403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D1F24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ArtegraSans-Regular" panose="02000503040000020004" pitchFamily="2" charset="0"/>
                <a:ea typeface="+mn-ea"/>
                <a:cs typeface="Calibri" panose="020F050202020403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D1F24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ArtegraSans-Regular" panose="02000503040000020004" pitchFamily="2" charset="0"/>
                <a:ea typeface="+mn-ea"/>
                <a:cs typeface="Calibri" panose="020F0502020204030204" pitchFamily="34" charset="0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D1F24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ArtegraSans-Regular" panose="02000503040000020004" pitchFamily="2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hlinkClick r:id="rId5"/>
              </a:rPr>
              <a:t>www.viva64.com/download-devgamm</a:t>
            </a:r>
            <a:endParaRPr lang="ru-RU" sz="2000" dirty="0">
              <a:latin typeface="Calibri" panose="020F0502020204030204" pitchFamily="34" charset="0"/>
            </a:endParaRPr>
          </a:p>
        </p:txBody>
      </p:sp>
      <p:pic>
        <p:nvPicPr>
          <p:cNvPr id="10" name="Picture 2" descr="HighLoad++ 2018">
            <a:extLst>
              <a:ext uri="{FF2B5EF4-FFF2-40B4-BE49-F238E27FC236}">
                <a16:creationId xmlns:a16="http://schemas.microsoft.com/office/drawing/2014/main" id="{8DF0AAC0-BAF5-4CAD-9DF2-1D57C3530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48" y="1854944"/>
            <a:ext cx="1967011" cy="126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500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D20C4A1-E80B-4C64-BBDE-D22B21E142D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3296" y="1225251"/>
            <a:ext cx="11074206" cy="385409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fix Terrain( fix X, fix Y, int </a:t>
            </a:r>
            <a:r>
              <a:rPr lang="en-US" dirty="0" err="1">
                <a:latin typeface="Consolas" panose="020B0609020204030204" pitchFamily="49" charset="0"/>
              </a:rPr>
              <a:t>deriv</a:t>
            </a:r>
            <a:r>
              <a:rPr lang="en-US" dirty="0">
                <a:latin typeface="Consolas" panose="020B0609020204030204" pitchFamily="49" charset="0"/>
              </a:rPr>
              <a:t> 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if( </a:t>
            </a:r>
            <a:r>
              <a:rPr lang="en-US" dirty="0" err="1">
                <a:latin typeface="Consolas" panose="020B0609020204030204" pitchFamily="49" charset="0"/>
              </a:rPr>
              <a:t>deriv</a:t>
            </a:r>
            <a:r>
              <a:rPr lang="en-US" dirty="0">
                <a:latin typeface="Consolas" panose="020B0609020204030204" pitchFamily="49" charset="0"/>
              </a:rPr>
              <a:t> == 0 )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return </a:t>
            </a:r>
            <a:r>
              <a:rPr lang="en-US" dirty="0" err="1">
                <a:latin typeface="Consolas" panose="020B0609020204030204" pitchFamily="49" charset="0"/>
              </a:rPr>
              <a:t>fix_mul</a:t>
            </a:r>
            <a:r>
              <a:rPr lang="en-US" dirty="0">
                <a:latin typeface="Consolas" panose="020B0609020204030204" pitchFamily="49" charset="0"/>
              </a:rPr>
              <a:t>( </a:t>
            </a:r>
            <a:r>
              <a:rPr lang="en-US" dirty="0" err="1">
                <a:latin typeface="Consolas" panose="020B0609020204030204" pitchFamily="49" charset="0"/>
              </a:rPr>
              <a:t>fix_make</a:t>
            </a:r>
            <a:r>
              <a:rPr lang="en-US" dirty="0">
                <a:latin typeface="Consolas" panose="020B0609020204030204" pitchFamily="49" charset="0"/>
              </a:rPr>
              <a:t>(0,0x2000), (X - </a:t>
            </a:r>
            <a:r>
              <a:rPr lang="en-US" dirty="0" err="1">
                <a:latin typeface="Consolas" panose="020B0609020204030204" pitchFamily="49" charset="0"/>
              </a:rPr>
              <a:t>fix_make</a:t>
            </a:r>
            <a:r>
              <a:rPr lang="en-US" dirty="0">
                <a:latin typeface="Consolas" panose="020B0609020204030204" pitchFamily="49" charset="0"/>
              </a:rPr>
              <a:t>(20,0) ) 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if( </a:t>
            </a:r>
            <a:r>
              <a:rPr lang="en-US" dirty="0" err="1">
                <a:latin typeface="Consolas" panose="020B0609020204030204" pitchFamily="49" charset="0"/>
              </a:rPr>
              <a:t>deriv</a:t>
            </a:r>
            <a:r>
              <a:rPr lang="en-US" dirty="0">
                <a:latin typeface="Consolas" panose="020B0609020204030204" pitchFamily="49" charset="0"/>
              </a:rPr>
              <a:t> == 1 )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return </a:t>
            </a:r>
            <a:r>
              <a:rPr lang="en-US" dirty="0" err="1">
                <a:latin typeface="Consolas" panose="020B0609020204030204" pitchFamily="49" charset="0"/>
              </a:rPr>
              <a:t>fix_mul</a:t>
            </a:r>
            <a:r>
              <a:rPr lang="en-US" dirty="0">
                <a:latin typeface="Consolas" panose="020B0609020204030204" pitchFamily="49" charset="0"/>
              </a:rPr>
              <a:t>( </a:t>
            </a:r>
            <a:r>
              <a:rPr lang="en-US" dirty="0" err="1">
                <a:latin typeface="Consolas" panose="020B0609020204030204" pitchFamily="49" charset="0"/>
              </a:rPr>
              <a:t>fix_make</a:t>
            </a:r>
            <a:r>
              <a:rPr lang="en-US" dirty="0">
                <a:latin typeface="Consolas" panose="020B0609020204030204" pitchFamily="49" charset="0"/>
              </a:rPr>
              <a:t>(0,0x2000), (X - </a:t>
            </a:r>
            <a:r>
              <a:rPr lang="en-US" dirty="0" err="1">
                <a:latin typeface="Consolas" panose="020B0609020204030204" pitchFamily="49" charset="0"/>
              </a:rPr>
              <a:t>fix_make</a:t>
            </a:r>
            <a:r>
              <a:rPr lang="en-US" dirty="0">
                <a:latin typeface="Consolas" panose="020B0609020204030204" pitchFamily="49" charset="0"/>
              </a:rPr>
              <a:t>(20,0) ) 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if( </a:t>
            </a:r>
            <a:r>
              <a:rPr lang="en-US" dirty="0" err="1">
                <a:latin typeface="Consolas" panose="020B0609020204030204" pitchFamily="49" charset="0"/>
              </a:rPr>
              <a:t>deriv</a:t>
            </a:r>
            <a:r>
              <a:rPr lang="en-US" dirty="0">
                <a:latin typeface="Consolas" panose="020B0609020204030204" pitchFamily="49" charset="0"/>
              </a:rPr>
              <a:t> == 2 )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return 0;</a:t>
            </a:r>
            <a:endParaRPr lang="en-US" b="1" dirty="0">
              <a:solidFill>
                <a:srgbClr val="ED1F24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ED1F24"/>
                </a:solidFill>
                <a:latin typeface="Consolas" panose="020B0609020204030204" pitchFamily="49" charset="0"/>
              </a:rPr>
              <a:t>  </a:t>
            </a:r>
            <a:r>
              <a:rPr lang="en-US" dirty="0">
                <a:latin typeface="Consolas" panose="020B0609020204030204" pitchFamily="49" charset="0"/>
              </a:rPr>
              <a:t>return 0;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  <a:endParaRPr lang="ru-RU" dirty="0">
              <a:latin typeface="Consolas" panose="020B0609020204030204" pitchFamily="49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9D11ED-066F-4F23-AE47-E76DC2C15D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 №</a:t>
            </a:r>
            <a:r>
              <a:rPr lang="en-US" dirty="0"/>
              <a:t>1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B62015-9E8C-4D11-9F4C-1966D744F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051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D20C4A1-E80B-4C64-BBDE-D22B21E142D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3296" y="1225251"/>
            <a:ext cx="11074206" cy="385409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fix Terrain( fix X, </a:t>
            </a:r>
            <a:r>
              <a:rPr lang="en-US" b="1" dirty="0">
                <a:solidFill>
                  <a:srgbClr val="ED1F24"/>
                </a:solidFill>
                <a:latin typeface="Consolas" panose="020B0609020204030204" pitchFamily="49" charset="0"/>
              </a:rPr>
              <a:t>fix Y</a:t>
            </a: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, int </a:t>
            </a:r>
            <a:r>
              <a:rPr lang="en-US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deriv</a:t>
            </a: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) {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if( </a:t>
            </a:r>
            <a:r>
              <a:rPr lang="en-US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deriv</a:t>
            </a: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== 0 )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return </a:t>
            </a:r>
            <a:r>
              <a:rPr lang="en-US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fix_mul</a:t>
            </a: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 </a:t>
            </a:r>
            <a:r>
              <a:rPr lang="en-US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fix_make</a:t>
            </a: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(0,0x2000), (</a:t>
            </a:r>
            <a:r>
              <a:rPr lang="en-US" b="1" dirty="0">
                <a:solidFill>
                  <a:srgbClr val="ED1F24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- </a:t>
            </a:r>
            <a:r>
              <a:rPr lang="en-US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fix_make</a:t>
            </a: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(20,0) ) );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if( </a:t>
            </a:r>
            <a:r>
              <a:rPr lang="en-US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deriv</a:t>
            </a: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== 1 )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return </a:t>
            </a:r>
            <a:r>
              <a:rPr lang="en-US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fix_mul</a:t>
            </a: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 </a:t>
            </a:r>
            <a:r>
              <a:rPr lang="en-US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fix_make</a:t>
            </a: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(0,0x2000), (</a:t>
            </a:r>
            <a:r>
              <a:rPr lang="en-US" b="1" dirty="0">
                <a:solidFill>
                  <a:srgbClr val="ED1F24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- </a:t>
            </a:r>
            <a:r>
              <a:rPr lang="en-US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fix_make</a:t>
            </a: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(20,0) ) );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if( </a:t>
            </a:r>
            <a:r>
              <a:rPr lang="en-US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deriv</a:t>
            </a: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== 2 )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return 0;</a:t>
            </a:r>
            <a:endParaRPr lang="en-US" b="1" dirty="0">
              <a:solidFill>
                <a:schemeClr val="bg2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return 0;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}</a:t>
            </a:r>
            <a:endParaRPr lang="ru-RU" dirty="0">
              <a:solidFill>
                <a:schemeClr val="bg2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9D11ED-066F-4F23-AE47-E76DC2C15D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 №</a:t>
            </a:r>
            <a:r>
              <a:rPr lang="en-US" dirty="0"/>
              <a:t>1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B62015-9E8C-4D11-9F4C-1966D744F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8451E0-58C5-4064-B974-0DCCF701FA08}"/>
              </a:ext>
            </a:extLst>
          </p:cNvPr>
          <p:cNvSpPr/>
          <p:nvPr/>
        </p:nvSpPr>
        <p:spPr>
          <a:xfrm>
            <a:off x="5303702" y="4923391"/>
            <a:ext cx="62194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hlinkClick r:id="rId2"/>
              </a:rPr>
              <a:t>V751</a:t>
            </a:r>
            <a:r>
              <a:rPr lang="en-US" sz="3200" dirty="0"/>
              <a:t> Parameter 'Y' is not used inside function body. BTEST.C 67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98156831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PVS-Studio">
  <a:themeElements>
    <a:clrScheme name="PVS-Studio">
      <a:dk1>
        <a:srgbClr val="000000"/>
      </a:dk1>
      <a:lt1>
        <a:sysClr val="window" lastClr="FFFFFF"/>
      </a:lt1>
      <a:dk2>
        <a:srgbClr val="44546A"/>
      </a:dk2>
      <a:lt2>
        <a:srgbClr val="FFFFFF"/>
      </a:lt2>
      <a:accent1>
        <a:srgbClr val="00B0F0"/>
      </a:accent1>
      <a:accent2>
        <a:srgbClr val="ED7D31"/>
      </a:accent2>
      <a:accent3>
        <a:srgbClr val="D8D8D8"/>
      </a:accent3>
      <a:accent4>
        <a:srgbClr val="FFC000"/>
      </a:accent4>
      <a:accent5>
        <a:srgbClr val="00B0F0"/>
      </a:accent5>
      <a:accent6>
        <a:srgbClr val="92D050"/>
      </a:accent6>
      <a:hlink>
        <a:srgbClr val="00B0F0"/>
      </a:hlink>
      <a:folHlink>
        <a:srgbClr val="954F72"/>
      </a:folHlink>
    </a:clrScheme>
    <a:fontScheme name="PVS-Studio">
      <a:majorFont>
        <a:latin typeface="Manrope"/>
        <a:ea typeface=""/>
        <a:cs typeface=""/>
      </a:majorFont>
      <a:minorFont>
        <a:latin typeface="Manrope 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PVS-Studio" id="{895838DC-2FBC-4AF2-B70A-B7814D2CDE02}" vid="{68F22EF6-6690-4450-9DF6-BDEA5D7486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PVS-Studio</Template>
  <TotalTime>5097</TotalTime>
  <Words>4402</Words>
  <Application>Microsoft Office PowerPoint</Application>
  <PresentationFormat>Широкоэкранный</PresentationFormat>
  <Paragraphs>306</Paragraphs>
  <Slides>77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77</vt:i4>
      </vt:variant>
    </vt:vector>
  </HeadingPairs>
  <TitlesOfParts>
    <vt:vector size="83" baseType="lpstr">
      <vt:lpstr>Arial</vt:lpstr>
      <vt:lpstr>Calibri</vt:lpstr>
      <vt:lpstr>Consolas</vt:lpstr>
      <vt:lpstr>Manrope Medium</vt:lpstr>
      <vt:lpstr>Wingdings</vt:lpstr>
      <vt:lpstr>Theme PVS-Studio</vt:lpstr>
      <vt:lpstr>Самые вкусные баги из игрового кода: как ошибаются  наши коллеги-программисты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Ekaterina Matveeva</dc:creator>
  <cp:lastModifiedBy>Unknown Person</cp:lastModifiedBy>
  <cp:revision>207</cp:revision>
  <dcterms:created xsi:type="dcterms:W3CDTF">2019-08-21T08:04:38Z</dcterms:created>
  <dcterms:modified xsi:type="dcterms:W3CDTF">2020-10-30T13:31:28Z</dcterms:modified>
</cp:coreProperties>
</file>