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86" r:id="rId1"/>
  </p:sldMasterIdLst>
  <p:notesMasterIdLst>
    <p:notesMasterId r:id="rId64"/>
  </p:notesMasterIdLst>
  <p:handoutMasterIdLst>
    <p:handoutMasterId r:id="rId65"/>
  </p:handoutMasterIdLst>
  <p:sldIdLst>
    <p:sldId id="258" r:id="rId2"/>
    <p:sldId id="259" r:id="rId3"/>
    <p:sldId id="323" r:id="rId4"/>
    <p:sldId id="269" r:id="rId5"/>
    <p:sldId id="332" r:id="rId6"/>
    <p:sldId id="265" r:id="rId7"/>
    <p:sldId id="266" r:id="rId8"/>
    <p:sldId id="278" r:id="rId9"/>
    <p:sldId id="333" r:id="rId10"/>
    <p:sldId id="334" r:id="rId11"/>
    <p:sldId id="335" r:id="rId12"/>
    <p:sldId id="324" r:id="rId13"/>
    <p:sldId id="271" r:id="rId14"/>
    <p:sldId id="279" r:id="rId15"/>
    <p:sldId id="272" r:id="rId16"/>
    <p:sldId id="280" r:id="rId17"/>
    <p:sldId id="275" r:id="rId18"/>
    <p:sldId id="276" r:id="rId19"/>
    <p:sldId id="273" r:id="rId20"/>
    <p:sldId id="274" r:id="rId21"/>
    <p:sldId id="341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6" r:id="rId33"/>
    <p:sldId id="297" r:id="rId34"/>
    <p:sldId id="299" r:id="rId35"/>
    <p:sldId id="328" r:id="rId36"/>
    <p:sldId id="304" r:id="rId37"/>
    <p:sldId id="303" r:id="rId38"/>
    <p:sldId id="302" r:id="rId39"/>
    <p:sldId id="301" r:id="rId40"/>
    <p:sldId id="300" r:id="rId41"/>
    <p:sldId id="306" r:id="rId42"/>
    <p:sldId id="305" r:id="rId43"/>
    <p:sldId id="307" r:id="rId44"/>
    <p:sldId id="330" r:id="rId45"/>
    <p:sldId id="331" r:id="rId46"/>
    <p:sldId id="309" r:id="rId47"/>
    <p:sldId id="326" r:id="rId48"/>
    <p:sldId id="327" r:id="rId49"/>
    <p:sldId id="310" r:id="rId50"/>
    <p:sldId id="311" r:id="rId51"/>
    <p:sldId id="312" r:id="rId52"/>
    <p:sldId id="329" r:id="rId53"/>
    <p:sldId id="336" r:id="rId54"/>
    <p:sldId id="314" r:id="rId55"/>
    <p:sldId id="337" r:id="rId56"/>
    <p:sldId id="338" r:id="rId57"/>
    <p:sldId id="339" r:id="rId58"/>
    <p:sldId id="315" r:id="rId59"/>
    <p:sldId id="319" r:id="rId60"/>
    <p:sldId id="320" r:id="rId61"/>
    <p:sldId id="342" r:id="rId62"/>
    <p:sldId id="325" r:id="rId63"/>
  </p:sldIdLst>
  <p:sldSz cx="12192000" cy="6858000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Cascadia Code" panose="020B0609020000020004" pitchFamily="49" charset="0"/>
      <p:regular r:id="rId72"/>
      <p:bold r:id="rId73"/>
      <p:italic r:id="rId74"/>
      <p:boldItalic r:id="rId75"/>
    </p:embeddedFont>
    <p:embeddedFont>
      <p:font typeface="Consolas" panose="020B0609020204030204" pitchFamily="49" charset="0"/>
      <p:regular r:id="rId76"/>
      <p:bold r:id="rId77"/>
      <p:italic r:id="rId78"/>
      <p:boldItalic r:id="rId7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i Filatov" initials="VF" lastIdx="2" clrIdx="0">
    <p:extLst>
      <p:ext uri="{19B8F6BF-5375-455C-9EA6-DF929625EA0E}">
        <p15:presenceInfo xmlns:p15="http://schemas.microsoft.com/office/powerpoint/2012/main" userId="S-1-5-21-711595681-950312351-875466335-2223" providerId="AD"/>
      </p:ext>
    </p:extLst>
  </p:cmAuthor>
  <p:cmAuthor id="2" name="Gleb Aslamov" initials="GA" lastIdx="2" clrIdx="1">
    <p:extLst>
      <p:ext uri="{19B8F6BF-5375-455C-9EA6-DF929625EA0E}">
        <p15:presenceInfo xmlns:p15="http://schemas.microsoft.com/office/powerpoint/2012/main" userId="S-1-5-21-711595681-950312351-875466335-21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6FF"/>
    <a:srgbClr val="43C0FF"/>
    <a:srgbClr val="F0F7FA"/>
    <a:srgbClr val="11F9FF"/>
    <a:srgbClr val="80FFC6"/>
    <a:srgbClr val="2B323A"/>
    <a:srgbClr val="103240"/>
    <a:srgbClr val="16402E"/>
    <a:srgbClr val="E6E6E6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4" autoAdjust="0"/>
    <p:restoredTop sz="79532" autoAdjust="0"/>
  </p:normalViewPr>
  <p:slideViewPr>
    <p:cSldViewPr snapToGrid="0" showGuides="1">
      <p:cViewPr varScale="1">
        <p:scale>
          <a:sx n="56" d="100"/>
          <a:sy n="56" d="100"/>
        </p:scale>
        <p:origin x="90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2174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02T16:24:48.047" idx="2">
    <p:pos x="6457" y="1008"/>
    <p:text>Тут можно вставить скриншот настройки из Visual Studio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02T16:24:48.047" idx="2">
    <p:pos x="6457" y="1008"/>
    <p:text>Тут можно вставить скриншот настройки из Visual Studio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8EF72FD-5BAB-4457-91E9-3FC07390A8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FEE556-824C-4D50-BB1D-57223F3205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48D90-7893-45AE-B40F-F4B227122197}" type="datetimeFigureOut">
              <a:rPr lang="ru-RU" smtClean="0">
                <a:latin typeface="Arial" panose="020B0604020202020204" pitchFamily="34" charset="0"/>
              </a:rPr>
              <a:t>31.10.2024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14C2B0-9FE6-4FCF-B3FA-764F092CFF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DD5211-6875-4D39-8B82-9C5A4DFA0F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F9761-B825-47FD-B39A-75FDA3F14D00}" type="slidenum">
              <a:rPr lang="ru-RU" smtClean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165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9:51:27.97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8027,'0'0'0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9:51:27.97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8027,'0'0'0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870B5A2-DA91-4202-960F-A27AA24EBC1B}" type="datetimeFigureOut">
              <a:rPr lang="ru-RU" smtClean="0"/>
              <a:pPr/>
              <a:t>31.10.2024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685FA24-0A14-433B-B883-0C8A47F789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15552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trike="no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B53C5-8502-44C0-A6F8-E476E347A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7B387-B070-453A-BB1E-18C0E6E559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243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Сократить код и покрасить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C871E-B6FE-480E-9B41-2D4B1E8860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578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Подсветить </a:t>
            </a:r>
            <a:r>
              <a:rPr lang="en-US" dirty="0" err="1"/>
              <a:t>fgets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D48FB-4ADA-4FED-9CCC-4D347DFAF1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567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Подсветить </a:t>
            </a:r>
            <a:r>
              <a:rPr lang="en-US" dirty="0" err="1"/>
              <a:t>fgets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C0FB9-42C9-4269-9094-C1BA4B203E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490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9927-9005-4947-BA6D-A3C7CCD4A9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462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Последствия возникновения ошибки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7128B-E2C7-4208-9155-4CCD877B70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14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Последствия возникновения ошибки</a:t>
            </a:r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285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Сократить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5F6F-A573-4224-B64C-345238B0D2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37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Последствия возникновения ошибки</a:t>
            </a:r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785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Последствия возникновения ошибки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B343B-708B-4F4A-A214-156B725A5B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363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Конкретный пример на каждый тип ошибки</a:t>
            </a:r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42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BD0D5-C2A7-4F25-9A99-015EC84B1E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42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Конкретный пример на каждый тип ошибки</a:t>
            </a:r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529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Конкретный пример на каждый тип ошибки</a:t>
            </a:r>
          </a:p>
          <a:p>
            <a:r>
              <a:rPr lang="ru-RU" dirty="0"/>
              <a:t>Двойное освобождение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CBCA4-59EF-413E-8A8C-003337CF09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215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Конкретный пример на каждый тип ошибки</a:t>
            </a:r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30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Конкретный пример на каждый тип ошибки</a:t>
            </a:r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706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Конкретный пример на каждый тип ошибки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800F-1633-4C72-88AF-A2B5DEE6D2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972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CWE </a:t>
            </a:r>
            <a:r>
              <a:rPr lang="ru-RU" dirty="0"/>
              <a:t>помогает сопоставить предупреждения нескольких анализаторов друг с другом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4DB4D-079E-4496-A833-E1781E2020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212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нас есть классификация ошибок по ГОСТу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411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71080-EF2D-4770-848D-CC4B4CEBBC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161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BF774-8B3B-445C-BFA4-160C8C53A3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9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Более подробное раскрытие темы от Андрея Карпова.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04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AE68E-7C5C-4EA6-B7A4-E88F9BA22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52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4541-A9CE-49AD-913A-1EBC84A974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62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стандарт регулирует?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BAC-B431-4D5C-B7A6-EABA316009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047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Что стандарт регулирует?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D080-D0CA-4A84-80B1-1AFDDDABFB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669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стандарт регулирует? Для пользователей СА и его разработчиков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48187-D32D-42F9-A69E-0EAD3689FD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361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Что стандарт регулирует?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ru-RU" dirty="0"/>
              <a:t>Структура стандарта: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терминология,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классификация ошибок,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внедрение,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требования к анализаторам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5ACAA-C35C-4B21-B707-C362E8ABC3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17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FA24-0A14-433B-B883-0C8A47F789F1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32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_Бежевый_Одна строк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DF8B02-11A2-4276-A815-B100A1D260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95" y="0"/>
            <a:ext cx="3536604" cy="2263795"/>
          </a:xfrm>
          <a:prstGeom prst="rect">
            <a:avLst/>
          </a:prstGeom>
        </p:spPr>
      </p:pic>
      <p:sp>
        <p:nvSpPr>
          <p:cNvPr id="8" name="Текст 16">
            <a:extLst>
              <a:ext uri="{FF2B5EF4-FFF2-40B4-BE49-F238E27FC236}">
                <a16:creationId xmlns:a16="http://schemas.microsoft.com/office/drawing/2014/main" id="{020DC05D-E5B0-4C0D-9999-459BE4475D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2878990"/>
            <a:ext cx="11664949" cy="110002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презентации</a:t>
            </a:r>
            <a:br>
              <a:rPr lang="en-US" dirty="0"/>
            </a:br>
            <a:r>
              <a:rPr lang="ru-RU" dirty="0"/>
              <a:t>в две строки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2D8298DE-8A93-425D-975E-91692563A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9687" y="6238875"/>
            <a:ext cx="1728787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МОСКВА 202</a:t>
            </a:r>
            <a:r>
              <a:rPr lang="en-US" dirty="0"/>
              <a:t>4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E88A1-1B9A-4C08-8B0C-C9274D6B8F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5084763"/>
            <a:ext cx="5976938" cy="151288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ПОЛЕ ДЛЯ РАЗМЕЩЕНИЯ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0FB1EF-0BB2-432D-84D8-B16458DBA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686" y="273998"/>
            <a:ext cx="1418222" cy="9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94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C4B42C-9283-4C53-B496-4FE37C504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383536" y="3636674"/>
            <a:ext cx="3808464" cy="3221326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3AF75327-59EB-4348-BBED-D5B5224F5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12350" y="5468303"/>
            <a:ext cx="2016125" cy="992187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spcBef>
                <a:spcPts val="0"/>
              </a:spcBef>
              <a:buNone/>
              <a:defRPr lang="ru-RU" sz="8800" kern="1200" dirty="0">
                <a:solidFill>
                  <a:srgbClr val="2B323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27D247FD-21E4-4CD1-820B-0D24C998F8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661" y="274418"/>
            <a:ext cx="9062657" cy="141300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РАЗДЕЛА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0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цифр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4E6D92-6840-4C04-861F-91F8145F0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64" r="10864" b="35474"/>
          <a:stretch/>
        </p:blipFill>
        <p:spPr>
          <a:xfrm>
            <a:off x="-1" y="500544"/>
            <a:ext cx="12192001" cy="635745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9D1BFFE-538C-4A14-84FD-EDF054494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090" y="260352"/>
            <a:ext cx="9648825" cy="6127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Слайд с ключевым числом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E02948E8-069E-4797-BDF9-4A639480D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090" y="873125"/>
            <a:ext cx="11664950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2CC630BB-3C42-46AA-AA49-3FB1FB7FCA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95018" y="2637258"/>
            <a:ext cx="8001964" cy="243878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0000" kern="1200" dirty="0">
                <a:solidFill>
                  <a:srgbClr val="2B323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1600+</a:t>
            </a:r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E2B3F361-CDA6-4E1F-9D10-A2949AA25F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95018" y="5120843"/>
            <a:ext cx="8001964" cy="520097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rgbClr val="1032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ПОДПИСИ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A8306F04-CEC9-408E-9551-6DB7DBFAACE4}"/>
              </a:ext>
            </a:extLst>
          </p:cNvPr>
          <p:cNvSpPr txBox="1">
            <a:spLocks/>
          </p:cNvSpPr>
          <p:nvPr userDrawn="1"/>
        </p:nvSpPr>
        <p:spPr>
          <a:xfrm>
            <a:off x="5882640" y="6395809"/>
            <a:ext cx="42672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83D33-2C4E-47C0-B358-17EFE2DBA196}" type="slidenum">
              <a:rPr lang="ru-RU" smtClean="0">
                <a:solidFill>
                  <a:srgbClr val="103240"/>
                </a:solidFill>
                <a:latin typeface="Arial" panose="020B0604020202020204" pitchFamily="34" charset="0"/>
              </a:rPr>
              <a:pPr/>
              <a:t>‹#›</a:t>
            </a:fld>
            <a:endParaRPr lang="ru-RU" dirty="0">
              <a:solidFill>
                <a:srgbClr val="10324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96021-6650-40EB-BCC6-D95F006932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4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ц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E395068-6FE9-4E64-9EFC-7BF2391F0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5659120" cy="4786673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F7CDE9E-BC16-442B-AE9D-C2209A27B5FF}"/>
              </a:ext>
            </a:extLst>
          </p:cNvPr>
          <p:cNvSpPr txBox="1">
            <a:spLocks/>
          </p:cNvSpPr>
          <p:nvPr userDrawn="1"/>
        </p:nvSpPr>
        <p:spPr>
          <a:xfrm>
            <a:off x="964046" y="-207186"/>
            <a:ext cx="9104667" cy="24856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0" kern="1200">
                <a:solidFill>
                  <a:srgbClr val="FE6E2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RU" sz="20000" dirty="0">
              <a:solidFill>
                <a:schemeClr val="bg1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72D44E3-081E-418E-9D0B-486705F0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8944" y="258641"/>
            <a:ext cx="3856520" cy="201329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7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E1F8BC7-B53B-4933-9C57-3C6A19C65C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47725" y="258641"/>
            <a:ext cx="1366957" cy="2013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7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C679A35-7240-4113-B584-DB32BB92AC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8944" y="5084762"/>
            <a:ext cx="3856520" cy="1248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1600" kern="1200" dirty="0">
                <a:solidFill>
                  <a:srgbClr val="1032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ПОДПИСИ В ОДНУ</a:t>
            </a:r>
            <a:br>
              <a:rPr lang="ru-RU" dirty="0"/>
            </a:br>
            <a:r>
              <a:rPr lang="ru-RU" dirty="0"/>
              <a:t>ИЛИ ДВЕ СТРОКИ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771F2995-8F07-47F3-8658-1475549C9B0A}"/>
              </a:ext>
            </a:extLst>
          </p:cNvPr>
          <p:cNvGrpSpPr/>
          <p:nvPr userDrawn="1"/>
        </p:nvGrpSpPr>
        <p:grpSpPr>
          <a:xfrm>
            <a:off x="276646" y="6340195"/>
            <a:ext cx="11651829" cy="0"/>
            <a:chOff x="299796" y="6201295"/>
            <a:chExt cx="11651829" cy="0"/>
          </a:xfrm>
        </p:grpSpPr>
        <p:cxnSp>
          <p:nvCxnSpPr>
            <p:cNvPr id="13" name="Straight Connector 7">
              <a:extLst>
                <a:ext uri="{FF2B5EF4-FFF2-40B4-BE49-F238E27FC236}">
                  <a16:creationId xmlns:a16="http://schemas.microsoft.com/office/drawing/2014/main" id="{49D1A023-275C-4937-BE6F-DCB769A1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94560" y="6201295"/>
              <a:ext cx="9757065" cy="0"/>
            </a:xfrm>
            <a:prstGeom prst="line">
              <a:avLst/>
            </a:prstGeom>
            <a:ln w="12700">
              <a:solidFill>
                <a:srgbClr val="1032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6E321BFD-541C-4028-AB6F-42FC48B62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9796" y="6201295"/>
              <a:ext cx="3982617" cy="0"/>
            </a:xfrm>
            <a:prstGeom prst="line">
              <a:avLst/>
            </a:prstGeom>
            <a:ln w="12700">
              <a:solidFill>
                <a:srgbClr val="80D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CF647897-49A3-473B-ADC2-1ACE08466310}"/>
              </a:ext>
            </a:extLst>
          </p:cNvPr>
          <p:cNvSpPr txBox="1">
            <a:spLocks/>
          </p:cNvSpPr>
          <p:nvPr userDrawn="1"/>
        </p:nvSpPr>
        <p:spPr>
          <a:xfrm>
            <a:off x="5882640" y="6395809"/>
            <a:ext cx="42672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83D33-2C4E-47C0-B358-17EFE2DBA196}" type="slidenum">
              <a:rPr lang="ru-RU" smtClean="0">
                <a:solidFill>
                  <a:srgbClr val="103240"/>
                </a:solidFill>
                <a:latin typeface="Arial" panose="020B0604020202020204" pitchFamily="34" charset="0"/>
              </a:rPr>
              <a:pPr/>
              <a:t>‹#›</a:t>
            </a:fld>
            <a:endParaRPr lang="ru-RU" dirty="0">
              <a:solidFill>
                <a:srgbClr val="10324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896E67-032C-49F8-955C-8BC31D8D39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4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рупнц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F7CDE9E-BC16-442B-AE9D-C2209A27B5FF}"/>
              </a:ext>
            </a:extLst>
          </p:cNvPr>
          <p:cNvSpPr txBox="1">
            <a:spLocks/>
          </p:cNvSpPr>
          <p:nvPr userDrawn="1"/>
        </p:nvSpPr>
        <p:spPr>
          <a:xfrm>
            <a:off x="964046" y="-207186"/>
            <a:ext cx="9104667" cy="24856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0" kern="1200">
                <a:solidFill>
                  <a:srgbClr val="FE6E2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RU" sz="20000" dirty="0">
              <a:solidFill>
                <a:schemeClr val="bg1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72D44E3-081E-418E-9D0B-486705F0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8944" y="258641"/>
            <a:ext cx="3856520" cy="201329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7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E1F8BC7-B53B-4933-9C57-3C6A19C65C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47725" y="258641"/>
            <a:ext cx="1366957" cy="2013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7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C679A35-7240-4113-B584-DB32BB92AC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8944" y="5084762"/>
            <a:ext cx="3856520" cy="1248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1600" kern="1200" dirty="0">
                <a:solidFill>
                  <a:srgbClr val="1032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ПОДПИСИ В ОДНУ</a:t>
            </a:r>
            <a:br>
              <a:rPr lang="ru-RU" dirty="0"/>
            </a:br>
            <a:r>
              <a:rPr lang="ru-RU" dirty="0"/>
              <a:t>ИЛИ ДВЕ СТРОКИ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CF647897-49A3-473B-ADC2-1ACE08466310}"/>
              </a:ext>
            </a:extLst>
          </p:cNvPr>
          <p:cNvSpPr txBox="1">
            <a:spLocks/>
          </p:cNvSpPr>
          <p:nvPr userDrawn="1"/>
        </p:nvSpPr>
        <p:spPr>
          <a:xfrm>
            <a:off x="5882640" y="6395809"/>
            <a:ext cx="42672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83D33-2C4E-47C0-B358-17EFE2DBA196}" type="slidenum">
              <a:rPr lang="ru-RU" smtClean="0">
                <a:solidFill>
                  <a:srgbClr val="103240"/>
                </a:solidFill>
                <a:latin typeface="Arial" panose="020B0604020202020204" pitchFamily="34" charset="0"/>
              </a:rPr>
              <a:pPr/>
              <a:t>‹#›</a:t>
            </a:fld>
            <a:endParaRPr lang="ru-RU" dirty="0">
              <a:solidFill>
                <a:srgbClr val="10324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896E67-032C-49F8-955C-8BC31D8D3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FE510F-7F29-43FE-9956-19F81C70C4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5840199" y="0"/>
            <a:ext cx="5659120" cy="4786673"/>
          </a:xfrm>
          <a:prstGeom prst="rect">
            <a:avLst/>
          </a:prstGeom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F640CBC6-1D78-4CB4-9A38-D47C0FC6CE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59143" y="258641"/>
            <a:ext cx="3856520" cy="201329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7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71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63048423-1F30-4E50-B88D-9536FF244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87924" y="258641"/>
            <a:ext cx="1366957" cy="2013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7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E613D78D-AC27-4E7B-849B-01875060CC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0463" y="5084762"/>
            <a:ext cx="3856520" cy="1248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1600" kern="1200" dirty="0">
                <a:solidFill>
                  <a:srgbClr val="1032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ПОДПИСИ В ОДНУ</a:t>
            </a:r>
            <a:br>
              <a:rPr lang="ru-RU" dirty="0"/>
            </a:br>
            <a:r>
              <a:rPr lang="ru-RU" dirty="0"/>
              <a:t>ИЛИ ДВЕ СТРОКИ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771F2995-8F07-47F3-8658-1475549C9B0A}"/>
              </a:ext>
            </a:extLst>
          </p:cNvPr>
          <p:cNvGrpSpPr/>
          <p:nvPr userDrawn="1"/>
        </p:nvGrpSpPr>
        <p:grpSpPr>
          <a:xfrm>
            <a:off x="300038" y="6340195"/>
            <a:ext cx="11567477" cy="0"/>
            <a:chOff x="384148" y="6201295"/>
            <a:chExt cx="11567477" cy="0"/>
          </a:xfrm>
        </p:grpSpPr>
        <p:cxnSp>
          <p:nvCxnSpPr>
            <p:cNvPr id="13" name="Straight Connector 7">
              <a:extLst>
                <a:ext uri="{FF2B5EF4-FFF2-40B4-BE49-F238E27FC236}">
                  <a16:creationId xmlns:a16="http://schemas.microsoft.com/office/drawing/2014/main" id="{49D1A023-275C-4937-BE6F-DCB769A1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4148" y="6201295"/>
              <a:ext cx="11567477" cy="0"/>
            </a:xfrm>
            <a:prstGeom prst="line">
              <a:avLst/>
            </a:prstGeom>
            <a:ln w="12700">
              <a:solidFill>
                <a:srgbClr val="1032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9">
              <a:extLst>
                <a:ext uri="{FF2B5EF4-FFF2-40B4-BE49-F238E27FC236}">
                  <a16:creationId xmlns:a16="http://schemas.microsoft.com/office/drawing/2014/main" id="{034640A5-2AAE-4E9E-95B0-628DBC3215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32510" y="6201295"/>
              <a:ext cx="3982617" cy="0"/>
            </a:xfrm>
            <a:prstGeom prst="line">
              <a:avLst/>
            </a:prstGeom>
            <a:ln w="12700">
              <a:solidFill>
                <a:srgbClr val="80D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6919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рупнц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F7CDE9E-BC16-442B-AE9D-C2209A27B5FF}"/>
              </a:ext>
            </a:extLst>
          </p:cNvPr>
          <p:cNvSpPr txBox="1">
            <a:spLocks/>
          </p:cNvSpPr>
          <p:nvPr userDrawn="1"/>
        </p:nvSpPr>
        <p:spPr>
          <a:xfrm>
            <a:off x="964046" y="-207186"/>
            <a:ext cx="9104667" cy="24856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0" kern="1200">
                <a:solidFill>
                  <a:srgbClr val="FE6E2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RU" sz="20000" dirty="0">
              <a:solidFill>
                <a:schemeClr val="bg1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72D44E3-081E-418E-9D0B-486705F0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8944" y="258641"/>
            <a:ext cx="3856520" cy="201329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7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E1F8BC7-B53B-4933-9C57-3C6A19C65C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47725" y="258641"/>
            <a:ext cx="1366957" cy="2013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7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C679A35-7240-4113-B584-DB32BB92AC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8944" y="5084762"/>
            <a:ext cx="3856520" cy="1248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1600" kern="1200" dirty="0">
                <a:solidFill>
                  <a:srgbClr val="1032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ПОДПИСИ В ОДНУ</a:t>
            </a:r>
            <a:br>
              <a:rPr lang="ru-RU" dirty="0"/>
            </a:br>
            <a:r>
              <a:rPr lang="ru-RU" dirty="0"/>
              <a:t>ИЛИ ДВЕ СТРОКИ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771F2995-8F07-47F3-8658-1475549C9B0A}"/>
              </a:ext>
            </a:extLst>
          </p:cNvPr>
          <p:cNvGrpSpPr/>
          <p:nvPr userDrawn="1"/>
        </p:nvGrpSpPr>
        <p:grpSpPr>
          <a:xfrm>
            <a:off x="276646" y="6340195"/>
            <a:ext cx="11651829" cy="0"/>
            <a:chOff x="299796" y="6201295"/>
            <a:chExt cx="11651829" cy="0"/>
          </a:xfrm>
        </p:grpSpPr>
        <p:cxnSp>
          <p:nvCxnSpPr>
            <p:cNvPr id="13" name="Straight Connector 7">
              <a:extLst>
                <a:ext uri="{FF2B5EF4-FFF2-40B4-BE49-F238E27FC236}">
                  <a16:creationId xmlns:a16="http://schemas.microsoft.com/office/drawing/2014/main" id="{49D1A023-275C-4937-BE6F-DCB769A1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94560" y="6201295"/>
              <a:ext cx="9757065" cy="0"/>
            </a:xfrm>
            <a:prstGeom prst="line">
              <a:avLst/>
            </a:prstGeom>
            <a:ln w="12700">
              <a:solidFill>
                <a:srgbClr val="1032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6E321BFD-541C-4028-AB6F-42FC48B62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9796" y="6201295"/>
              <a:ext cx="3982617" cy="0"/>
            </a:xfrm>
            <a:prstGeom prst="line">
              <a:avLst/>
            </a:prstGeom>
            <a:ln w="12700">
              <a:solidFill>
                <a:srgbClr val="80D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CF647897-49A3-473B-ADC2-1ACE08466310}"/>
              </a:ext>
            </a:extLst>
          </p:cNvPr>
          <p:cNvSpPr txBox="1">
            <a:spLocks/>
          </p:cNvSpPr>
          <p:nvPr userDrawn="1"/>
        </p:nvSpPr>
        <p:spPr>
          <a:xfrm>
            <a:off x="5882640" y="6395809"/>
            <a:ext cx="42672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83D33-2C4E-47C0-B358-17EFE2DBA196}" type="slidenum">
              <a:rPr lang="ru-RU" smtClean="0">
                <a:solidFill>
                  <a:srgbClr val="103240"/>
                </a:solidFill>
                <a:latin typeface="Arial" panose="020B0604020202020204" pitchFamily="34" charset="0"/>
              </a:rPr>
              <a:pPr/>
              <a:t>‹#›</a:t>
            </a:fld>
            <a:endParaRPr lang="ru-RU" dirty="0">
              <a:solidFill>
                <a:srgbClr val="10324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896E67-032C-49F8-955C-8BC31D8D3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ц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58DBD6-B2BD-48F7-B865-9FA4DF292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62496" r="62073" b="1"/>
          <a:stretch/>
        </p:blipFill>
        <p:spPr>
          <a:xfrm>
            <a:off x="5064406" y="0"/>
            <a:ext cx="7127594" cy="4764722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F7CDE9E-BC16-442B-AE9D-C2209A27B5FF}"/>
              </a:ext>
            </a:extLst>
          </p:cNvPr>
          <p:cNvSpPr txBox="1">
            <a:spLocks/>
          </p:cNvSpPr>
          <p:nvPr userDrawn="1"/>
        </p:nvSpPr>
        <p:spPr>
          <a:xfrm>
            <a:off x="964046" y="-207186"/>
            <a:ext cx="9104667" cy="24856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0" kern="1200">
                <a:solidFill>
                  <a:srgbClr val="FE6E2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RU" sz="20000" dirty="0">
              <a:solidFill>
                <a:schemeClr val="bg1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72D44E3-081E-418E-9D0B-486705F065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8944" y="258641"/>
            <a:ext cx="3856520" cy="201329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7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29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E1F8BC7-B53B-4933-9C57-3C6A19C65C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47725" y="258641"/>
            <a:ext cx="1366957" cy="2013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7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C679A35-7240-4113-B584-DB32BB92AC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8944" y="5084762"/>
            <a:ext cx="3856520" cy="1248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1600" kern="1200" dirty="0">
                <a:solidFill>
                  <a:srgbClr val="1032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ПОДПИСИ В ОДНУ</a:t>
            </a:r>
            <a:br>
              <a:rPr lang="ru-RU" dirty="0"/>
            </a:br>
            <a:r>
              <a:rPr lang="ru-RU" dirty="0"/>
              <a:t>ИЛИ ДВЕ СТРОКИ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771F2995-8F07-47F3-8658-1475549C9B0A}"/>
              </a:ext>
            </a:extLst>
          </p:cNvPr>
          <p:cNvGrpSpPr/>
          <p:nvPr userDrawn="1"/>
        </p:nvGrpSpPr>
        <p:grpSpPr>
          <a:xfrm>
            <a:off x="276646" y="6340195"/>
            <a:ext cx="11651829" cy="0"/>
            <a:chOff x="299796" y="6201295"/>
            <a:chExt cx="11651829" cy="0"/>
          </a:xfrm>
        </p:grpSpPr>
        <p:cxnSp>
          <p:nvCxnSpPr>
            <p:cNvPr id="13" name="Straight Connector 7">
              <a:extLst>
                <a:ext uri="{FF2B5EF4-FFF2-40B4-BE49-F238E27FC236}">
                  <a16:creationId xmlns:a16="http://schemas.microsoft.com/office/drawing/2014/main" id="{49D1A023-275C-4937-BE6F-DCB769A1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94560" y="6201295"/>
              <a:ext cx="9757065" cy="0"/>
            </a:xfrm>
            <a:prstGeom prst="line">
              <a:avLst/>
            </a:prstGeom>
            <a:ln w="12700">
              <a:solidFill>
                <a:srgbClr val="1032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6E321BFD-541C-4028-AB6F-42FC48B62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99796" y="6201295"/>
              <a:ext cx="3982617" cy="0"/>
            </a:xfrm>
            <a:prstGeom prst="line">
              <a:avLst/>
            </a:prstGeom>
            <a:ln w="12700">
              <a:solidFill>
                <a:srgbClr val="80D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CF647897-49A3-473B-ADC2-1ACE08466310}"/>
              </a:ext>
            </a:extLst>
          </p:cNvPr>
          <p:cNvSpPr txBox="1">
            <a:spLocks/>
          </p:cNvSpPr>
          <p:nvPr userDrawn="1"/>
        </p:nvSpPr>
        <p:spPr>
          <a:xfrm>
            <a:off x="5882640" y="6395809"/>
            <a:ext cx="42672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83D33-2C4E-47C0-B358-17EFE2DBA196}" type="slidenum">
              <a:rPr lang="ru-RU" smtClean="0">
                <a:solidFill>
                  <a:srgbClr val="103240"/>
                </a:solidFill>
                <a:latin typeface="Arial" panose="020B0604020202020204" pitchFamily="34" charset="0"/>
              </a:rPr>
              <a:pPr/>
              <a:t>‹#›</a:t>
            </a:fld>
            <a:endParaRPr lang="ru-RU" dirty="0">
              <a:solidFill>
                <a:srgbClr val="10324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896E67-032C-49F8-955C-8BC31D8D39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737DAA4D-2F06-45F0-A1FD-8BBCD9C33D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0463" y="258641"/>
            <a:ext cx="3856520" cy="201329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67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71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F39D723F-123F-4783-8A2F-36FE453E90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69244" y="258641"/>
            <a:ext cx="1366957" cy="2013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97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5D3B931-5560-4501-A896-7EB06399B2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2193" y="5084762"/>
            <a:ext cx="3856520" cy="1248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1600" kern="1200" dirty="0">
                <a:solidFill>
                  <a:srgbClr val="1032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ПОДПИСИ В ОДНУ</a:t>
            </a:r>
            <a:br>
              <a:rPr lang="ru-RU" dirty="0"/>
            </a:br>
            <a:r>
              <a:rPr lang="ru-RU" dirty="0"/>
              <a:t>ИЛИ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3716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582AC03-61F7-470B-A6A6-F522AD01D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93" y="260352"/>
            <a:ext cx="9648825" cy="6127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Слайд с несколькими</a:t>
            </a:r>
            <a:br>
              <a:rPr lang="ru-RU" dirty="0"/>
            </a:br>
            <a:r>
              <a:rPr lang="ru-RU" dirty="0"/>
              <a:t>ключевыми числами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371872BB-4FC0-4167-9645-EB342E3C6D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593" y="1826968"/>
            <a:ext cx="2068010" cy="8337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ru-RU" sz="80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№1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291D3ECD-F546-40F0-8D52-98746C6EBF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7592" y="2977660"/>
            <a:ext cx="3602894" cy="83375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27065C3-328C-403D-B2A9-59B9E53ED2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3331" y="1826968"/>
            <a:ext cx="2068010" cy="8337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ru-RU" sz="80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&gt;</a:t>
            </a:r>
            <a:r>
              <a:rPr lang="ru-RU" dirty="0"/>
              <a:t>10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D952A2C-D34B-4EED-9B23-25C3976DF1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330" y="2977660"/>
            <a:ext cx="3602894" cy="83375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0E03719C-E59B-4503-A1F7-A01999EF84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7593" y="4517217"/>
            <a:ext cx="2068010" cy="1641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ru-RU" sz="80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24</a:t>
            </a:r>
            <a:r>
              <a:rPr lang="ru-RU" dirty="0"/>
              <a:t>/7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E171CDD0-1DC0-48BD-AC37-92C6D7FA72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7592" y="5573486"/>
            <a:ext cx="3602894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D92E5331-45D9-4F1F-8745-79214EF771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03331" y="4517217"/>
            <a:ext cx="2068010" cy="1641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ru-RU" sz="80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20</a:t>
            </a:r>
            <a:r>
              <a:rPr lang="en-US" dirty="0"/>
              <a:t>+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AE778C5-8096-4949-ACA3-58C3F3A4B7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330" y="5573486"/>
            <a:ext cx="3602893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3B5C4420-4ABC-422D-912A-9534FFF116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81513" y="1826968"/>
            <a:ext cx="2068010" cy="8337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ru-RU" sz="80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567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39242EE2-D3C3-4C85-AF1D-32165C19B6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81512" y="2977660"/>
            <a:ext cx="3602894" cy="83375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C5E77F2E-AED7-4CC2-A35A-5FDDEB8D2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81513" y="4517217"/>
            <a:ext cx="2381694" cy="164125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ru-RU" sz="80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  <a:r>
              <a:rPr lang="en-US" dirty="0"/>
              <a:t>00+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342675BA-5148-487B-A4C7-F0028BC723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81513" y="5573486"/>
            <a:ext cx="3602894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43FE8DC3-6CDC-4272-BA79-3F9BD09016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48463" y="4506112"/>
            <a:ext cx="736536" cy="3243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ru-RU" sz="2000" kern="1200" dirty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МЛРД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9133767-A7D0-40A9-8E66-E823F40002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89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E8CFCE-3BF7-4FCA-A049-05C1FC4AC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980"/>
          <a:stretch/>
        </p:blipFill>
        <p:spPr>
          <a:xfrm>
            <a:off x="480135" y="276392"/>
            <a:ext cx="4544678" cy="6274507"/>
          </a:xfrm>
          <a:prstGeom prst="rect">
            <a:avLst/>
          </a:prstGeom>
        </p:spPr>
      </p:pic>
      <p:sp>
        <p:nvSpPr>
          <p:cNvPr id="8" name="Рисунок 2">
            <a:extLst>
              <a:ext uri="{FF2B5EF4-FFF2-40B4-BE49-F238E27FC236}">
                <a16:creationId xmlns:a16="http://schemas.microsoft.com/office/drawing/2014/main" id="{9D567F5B-AA40-40A9-B72C-7C1E3D53D0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0135" y="276392"/>
            <a:ext cx="4544678" cy="62847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5CE9B69-CB81-48BF-8D25-9C67FF2A6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538" y="260351"/>
            <a:ext cx="4553433" cy="100806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Слайд с изображением</a:t>
            </a:r>
            <a:br>
              <a:rPr lang="ru-RU" dirty="0"/>
            </a:br>
            <a:r>
              <a:rPr lang="ru-RU" dirty="0"/>
              <a:t>и заголовком в две </a:t>
            </a:r>
            <a:br>
              <a:rPr lang="ru-RU" dirty="0"/>
            </a:br>
            <a:r>
              <a:rPr lang="ru-RU" dirty="0"/>
              <a:t>или в три строки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F90D623D-713D-4F27-A829-7CF886936F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51539" y="1648988"/>
            <a:ext cx="5688012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64CCFFB9-D2FF-4A61-BC10-852D0EA7BB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51538" y="3728190"/>
            <a:ext cx="2562106" cy="63690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Поле для размещения текста</a:t>
            </a:r>
            <a:br>
              <a:rPr lang="ru-RU" dirty="0"/>
            </a:br>
            <a:r>
              <a:rPr lang="ru-RU" dirty="0"/>
              <a:t>Поле для размещения текста</a:t>
            </a:r>
            <a:br>
              <a:rPr lang="ru-RU" dirty="0"/>
            </a:br>
            <a:r>
              <a:rPr lang="ru-RU" dirty="0"/>
              <a:t>Поле для размещения текста</a:t>
            </a:r>
            <a:br>
              <a:rPr lang="ru-RU" dirty="0"/>
            </a:br>
            <a:r>
              <a:rPr lang="ru-RU" dirty="0"/>
              <a:t>Поле для размещения текста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ED1D74A5-4CC0-4321-BD73-7C00525265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51538" y="3264226"/>
            <a:ext cx="2141444" cy="32954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38F5A06C-C2C8-4FF2-A34E-4F7BDED0B7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26743" y="3728190"/>
            <a:ext cx="2596796" cy="63690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Поле для размещения текста</a:t>
            </a:r>
            <a:br>
              <a:rPr lang="ru-RU" dirty="0"/>
            </a:br>
            <a:r>
              <a:rPr lang="ru-RU" dirty="0"/>
              <a:t>Поле для размещения текста</a:t>
            </a:r>
            <a:br>
              <a:rPr lang="ru-RU" dirty="0"/>
            </a:br>
            <a:r>
              <a:rPr lang="ru-RU" dirty="0"/>
              <a:t>Поле для размещения текста</a:t>
            </a:r>
            <a:br>
              <a:rPr lang="ru-RU" dirty="0"/>
            </a:br>
            <a:r>
              <a:rPr lang="ru-RU" dirty="0"/>
              <a:t>Поле для размещения текста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992B9365-F1F7-4B54-86E2-FF75B943DF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26743" y="3264226"/>
            <a:ext cx="2311853" cy="32954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DC0AD4D2-D3B3-4BB4-AA79-1899D8233C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51538" y="6016164"/>
            <a:ext cx="2845221" cy="4870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размещения текста</a:t>
            </a:r>
            <a:br>
              <a:rPr lang="en-US" dirty="0"/>
            </a:br>
            <a:r>
              <a:rPr lang="ru-RU" dirty="0"/>
              <a:t>Поле для размещения текста</a:t>
            </a:r>
            <a:br>
              <a:rPr lang="en-US" dirty="0"/>
            </a:br>
            <a:r>
              <a:rPr lang="ru-RU" dirty="0"/>
              <a:t>Поле для размещения текста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7FD5757-B571-45F6-A2A0-CC832279EBB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51538" y="5143096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7A2EF80-2D58-4A7C-8BDA-CE771A1131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27696" y="6016164"/>
            <a:ext cx="2595727" cy="4870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размещения текста</a:t>
            </a:r>
            <a:br>
              <a:rPr lang="en-US" dirty="0"/>
            </a:br>
            <a:r>
              <a:rPr lang="ru-RU" dirty="0"/>
              <a:t>Поле для размещения текста</a:t>
            </a:r>
            <a:br>
              <a:rPr lang="en-US" dirty="0"/>
            </a:br>
            <a:r>
              <a:rPr lang="ru-RU" dirty="0"/>
              <a:t>Поле для размещения текста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D4302322-84AB-4A61-A7AF-D671C2D4D4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26743" y="5143096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7857FD-BA4B-4360-97BE-E4C7408A78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46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2">
            <a:extLst>
              <a:ext uri="{FF2B5EF4-FFF2-40B4-BE49-F238E27FC236}">
                <a16:creationId xmlns:a16="http://schemas.microsoft.com/office/drawing/2014/main" id="{2B6D9DCC-FBC8-43B3-B198-989B7534E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7752" y="3159642"/>
            <a:ext cx="3532888" cy="7415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376B4E80-3D41-47A9-8028-B739D39DA3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330" y="3159642"/>
            <a:ext cx="3629407" cy="7415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85EA8C1A-6515-4C97-8541-3F247AE679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81512" y="3159642"/>
            <a:ext cx="3629407" cy="7415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00FFAD5F-7D0E-4CC1-AC80-2A7F657C1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93" y="260352"/>
            <a:ext cx="9648825" cy="6127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Слайд с текстовыми</a:t>
            </a:r>
            <a:br>
              <a:rPr lang="ru-RU" dirty="0"/>
            </a:br>
            <a:r>
              <a:rPr lang="ru-RU" dirty="0"/>
              <a:t>блоками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AFD02DDD-7F11-4CDF-83AB-A7D66B795E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7593" y="1268413"/>
            <a:ext cx="11664950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F74B3731-F6E3-4BA1-8B1F-2AD27A397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7593" y="2283660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FE90C35-C230-41BA-8B54-953E8C4011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03331" y="2283660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97113537-441C-4F2D-8A47-E29B747337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81513" y="2283660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F00AC459-E989-40FD-BFF1-F2F5B47BDD1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7593" y="4738739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A04D4173-A597-4591-9F7B-D0694ECDEC3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03331" y="4738739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A75100A6-9D6F-4305-95C4-D1488EE3C8C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81513" y="4738739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38B51E7-5833-48D2-9B52-F4F8D7E7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  <p:sp>
        <p:nvSpPr>
          <p:cNvPr id="33" name="Текст 2">
            <a:extLst>
              <a:ext uri="{FF2B5EF4-FFF2-40B4-BE49-F238E27FC236}">
                <a16:creationId xmlns:a16="http://schemas.microsoft.com/office/drawing/2014/main" id="{764BCE8C-3761-4F59-9B5C-75B68D0BD7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7592" y="5573486"/>
            <a:ext cx="3602894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75DE9C86-CE04-4A7C-86CF-D81DB82073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330" y="5573486"/>
            <a:ext cx="3602893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EC87EB0B-90B2-4F98-9526-F81BFF0FF5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81513" y="5573486"/>
            <a:ext cx="3602894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6342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 с заголовком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82630A5-593E-480A-830A-45D5BB6F6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93" y="260352"/>
            <a:ext cx="9648825" cy="6127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Слайд с текстовыми</a:t>
            </a:r>
            <a:br>
              <a:rPr lang="ru-RU" dirty="0"/>
            </a:br>
            <a:r>
              <a:rPr lang="ru-RU" dirty="0"/>
              <a:t>блоками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82AFDD-BC52-4C14-AB99-D1E95CB88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E9FFA588-9F9E-497C-9E87-2B3FFD6D7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7752" y="3159642"/>
            <a:ext cx="3532888" cy="9007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D262F1E0-770B-443C-A6E0-8D4394F556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330" y="3159642"/>
            <a:ext cx="3629407" cy="9007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A1E6840-DF5F-482F-AF42-3A06C068F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81512" y="3159642"/>
            <a:ext cx="3629407" cy="90072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F4B43E3-70D6-44C5-B3C6-8F522B066F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7593" y="1268413"/>
            <a:ext cx="11664950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30CF2746-9B17-48E2-AA36-74F14E65D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7593" y="2283660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3E69B98-964E-4123-AADD-3B1FC88AD8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03331" y="2283660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3D3183CE-1905-4A9B-8F6D-F99FA94F44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81513" y="2283660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63107180-0B70-46CD-8CAA-DBD487E2B91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7593" y="4738739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A06C40BD-1ADE-4286-9FCE-2808CEC44D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03331" y="4738739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A9396A6D-DCF1-4AA9-BA50-3007D001B7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81513" y="4738739"/>
            <a:ext cx="2141444" cy="74156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0629F737-EA75-4AC1-841E-925EF35040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7592" y="5573486"/>
            <a:ext cx="3602894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41051086-4D59-44B5-BB66-5551F73E6A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3330" y="5573486"/>
            <a:ext cx="3602893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DF646F4F-2AE5-4103-822E-980A48FF72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81513" y="5573486"/>
            <a:ext cx="3602894" cy="98765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Масштабируемое поле для вставки текста</a:t>
            </a:r>
            <a:br>
              <a:rPr lang="ru-RU" dirty="0"/>
            </a:br>
            <a:r>
              <a:rPr lang="ru-RU" dirty="0"/>
              <a:t>Масштабируемое поле для вставки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499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_Бежевый_Одна строк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7FFB8D-2BC9-47B1-B980-F4558E5C0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03" t="10964" r="7664" b="34680"/>
          <a:stretch/>
        </p:blipFill>
        <p:spPr>
          <a:xfrm flipH="1">
            <a:off x="2551426" y="-1"/>
            <a:ext cx="9640573" cy="6858001"/>
          </a:xfrm>
          <a:prstGeom prst="rect">
            <a:avLst/>
          </a:prstGeom>
        </p:spPr>
      </p:pic>
      <p:sp>
        <p:nvSpPr>
          <p:cNvPr id="10" name="Текст 23">
            <a:extLst>
              <a:ext uri="{FF2B5EF4-FFF2-40B4-BE49-F238E27FC236}">
                <a16:creationId xmlns:a16="http://schemas.microsoft.com/office/drawing/2014/main" id="{2D8298DE-8A93-425D-975E-91692563A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9687" y="6238875"/>
            <a:ext cx="1728787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МОСКВА 202</a:t>
            </a:r>
            <a:r>
              <a:rPr lang="en-US" dirty="0"/>
              <a:t>4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E88A1-1B9A-4C08-8B0C-C9274D6B8F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5084763"/>
            <a:ext cx="5976938" cy="151288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ПОЛЕ ДЛЯ РАЗМЕЩЕНИЯ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0FB1EF-0BB2-432D-84D8-B16458DBA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686" y="273998"/>
            <a:ext cx="1418222" cy="921682"/>
          </a:xfrm>
          <a:prstGeom prst="rect">
            <a:avLst/>
          </a:prstGeom>
        </p:spPr>
      </p:pic>
      <p:sp>
        <p:nvSpPr>
          <p:cNvPr id="14" name="Текст 16">
            <a:extLst>
              <a:ext uri="{FF2B5EF4-FFF2-40B4-BE49-F238E27FC236}">
                <a16:creationId xmlns:a16="http://schemas.microsoft.com/office/drawing/2014/main" id="{8EEE1D3E-AB3A-4614-964D-E6478AAAF6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3090441"/>
            <a:ext cx="9936163" cy="6771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63524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854BB0B-9854-4B13-8767-86B6746C6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676" y="260352"/>
            <a:ext cx="9648825" cy="6127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Слайд с самостоятельным</a:t>
            </a:r>
            <a:br>
              <a:rPr lang="ru-RU" dirty="0"/>
            </a:br>
            <a:r>
              <a:rPr lang="ru-RU" dirty="0"/>
              <a:t>графиком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DFCBC6F4-68D9-4760-81DB-18F8F20C91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718" y="1268413"/>
            <a:ext cx="11664950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en-US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F12284-1E94-4125-96F2-208601BA39B6}"/>
              </a:ext>
            </a:extLst>
          </p:cNvPr>
          <p:cNvSpPr txBox="1">
            <a:spLocks/>
          </p:cNvSpPr>
          <p:nvPr userDrawn="1"/>
        </p:nvSpPr>
        <p:spPr>
          <a:xfrm>
            <a:off x="5882640" y="6395809"/>
            <a:ext cx="42672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83D33-2C4E-47C0-B358-17EFE2DBA196}" type="slidenum">
              <a:rPr lang="ru-RU" smtClean="0">
                <a:solidFill>
                  <a:srgbClr val="103240"/>
                </a:solidFill>
                <a:latin typeface="Arial" panose="020B0604020202020204" pitchFamily="34" charset="0"/>
              </a:rPr>
              <a:pPr/>
              <a:t>‹#›</a:t>
            </a:fld>
            <a:endParaRPr lang="ru-RU" dirty="0">
              <a:solidFill>
                <a:srgbClr val="10324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43C8B2-1FF7-499D-A871-1B5C4B443F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B0F929-FF1F-4196-B84A-FA8C9EAF3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A21DFAE-1E05-45EE-92D8-AD18F586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17" y="264508"/>
            <a:ext cx="10515600" cy="6831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78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E96DD25-9FD5-4682-85AD-2199AF7A23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81" y="260352"/>
            <a:ext cx="10515600" cy="3558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Слайд с этапами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4051C292-806D-433E-87F2-D601D361E6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3281" y="811213"/>
            <a:ext cx="11664950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en-US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EAE373E5-D97A-4499-BF7A-26BEC4D3B595}"/>
              </a:ext>
            </a:extLst>
          </p:cNvPr>
          <p:cNvSpPr txBox="1">
            <a:spLocks/>
          </p:cNvSpPr>
          <p:nvPr userDrawn="1"/>
        </p:nvSpPr>
        <p:spPr>
          <a:xfrm>
            <a:off x="5882640" y="6395809"/>
            <a:ext cx="42672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A83D33-2C4E-47C0-B358-17EFE2DBA196}" type="slidenum">
              <a:rPr lang="ru-RU" smtClean="0">
                <a:latin typeface="Arial" panose="020B0604020202020204" pitchFamily="34" charset="0"/>
              </a:rPr>
              <a:pPr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1CFFB1-A5F0-4565-B68C-862F0CB42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7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ей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3CE5E3C2-E971-4115-96A2-CE7D1FFF6575}"/>
              </a:ext>
            </a:extLst>
          </p:cNvPr>
          <p:cNvSpPr/>
          <p:nvPr userDrawn="1"/>
        </p:nvSpPr>
        <p:spPr>
          <a:xfrm>
            <a:off x="4253817" y="-1"/>
            <a:ext cx="7938183" cy="6858001"/>
          </a:xfrm>
          <a:prstGeom prst="rect">
            <a:avLst/>
          </a:prstGeom>
          <a:solidFill>
            <a:srgbClr val="2B3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>
              <a:latin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F9A489-E655-430F-830A-7C0C53971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9671146" y="0"/>
            <a:ext cx="2399774" cy="2029809"/>
          </a:xfrm>
          <a:prstGeom prst="rect">
            <a:avLst/>
          </a:prstGeom>
        </p:spPr>
      </p:pic>
      <p:sp>
        <p:nvSpPr>
          <p:cNvPr id="38" name="Текст 2">
            <a:extLst>
              <a:ext uri="{FF2B5EF4-FFF2-40B4-BE49-F238E27FC236}">
                <a16:creationId xmlns:a16="http://schemas.microsoft.com/office/drawing/2014/main" id="{4B3517A9-7A47-4446-8BB3-8FE3520BC8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4594" y="5790328"/>
            <a:ext cx="2442937" cy="312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D6FF"/>
              </a:buClr>
              <a:buSzTx/>
              <a:buFont typeface="Arial" panose="020B0604020202020204" pitchFamily="34" charset="0"/>
              <a:buNone/>
              <a:tabLst/>
              <a:defRPr lang="ru-RU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РЕЗУЛЬТАТЫ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A18C8A16-B178-4082-9EDA-852616736F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7968" y="2513729"/>
            <a:ext cx="2442937" cy="312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D6FF"/>
              </a:buClr>
              <a:buSzTx/>
              <a:buFont typeface="Arial" panose="020B0604020202020204" pitchFamily="34" charset="0"/>
              <a:buNone/>
              <a:tabLst/>
              <a:defRPr lang="ru-RU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ОТРАСЛЬ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19ACE95-919A-4E91-B440-C918ED93C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2640" y="6415087"/>
            <a:ext cx="42672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A83D33-2C4E-47C0-B358-17EFE2DBA1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CC42738-6453-45E8-9264-80A2600A28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550" y="260352"/>
            <a:ext cx="5545138" cy="61277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ОПЫТ С КЛИЕНТОМ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9EDC421-98B6-46E7-9524-FE7F032E71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4549" y="873125"/>
            <a:ext cx="7273925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12" name="Рисунок 6">
            <a:extLst>
              <a:ext uri="{FF2B5EF4-FFF2-40B4-BE49-F238E27FC236}">
                <a16:creationId xmlns:a16="http://schemas.microsoft.com/office/drawing/2014/main" id="{2D2677A0-B142-432D-B35B-D941821DF86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63525" y="244475"/>
            <a:ext cx="3708400" cy="628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Вставка лого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A867439-ED90-4FF7-BBF4-050AA0FB03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8245" y="3004059"/>
            <a:ext cx="3683679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E687A357-2405-42C0-86BD-A1A6845A60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8245" y="4430087"/>
            <a:ext cx="3683679" cy="4272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D0232203-EC26-4DED-95D7-069E90D999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8245" y="6170441"/>
            <a:ext cx="3683679" cy="42720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подзаголовка в одну 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2B57AC11-C426-4BEA-B65A-8C3206B345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54548" y="3004059"/>
            <a:ext cx="3292589" cy="1276517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Маркированный список</a:t>
            </a:r>
          </a:p>
          <a:p>
            <a:pPr lvl="0"/>
            <a:r>
              <a:rPr lang="ru-RU" dirty="0"/>
              <a:t>Маркированный список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86EF3AF-3E82-441D-B34F-970A008620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20440" y="3004059"/>
            <a:ext cx="3292589" cy="1276517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Маркированный список</a:t>
            </a:r>
          </a:p>
          <a:p>
            <a:pPr lvl="0"/>
            <a:r>
              <a:rPr lang="ru-RU" dirty="0"/>
              <a:t>Маркированный список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C7A11FCC-033F-4455-BFE5-A81538BBBD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54548" y="5306416"/>
            <a:ext cx="3292589" cy="984215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Маркированный список</a:t>
            </a:r>
          </a:p>
          <a:p>
            <a:pPr lvl="0"/>
            <a:r>
              <a:rPr lang="ru-RU" dirty="0"/>
              <a:t>Маркированный список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E08CD8A5-F836-437F-A70D-992639BEA4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20440" y="5306416"/>
            <a:ext cx="3292589" cy="984215"/>
          </a:xfrm>
          <a:prstGeom prst="rect">
            <a:avLst/>
          </a:prstGeom>
        </p:spPr>
        <p:txBody>
          <a:bodyPr lIns="0" tIns="0" rIns="0" bIns="0"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 lang="ru-RU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Маркированный список</a:t>
            </a:r>
          </a:p>
          <a:p>
            <a:pPr lvl="0"/>
            <a:r>
              <a:rPr lang="ru-RU" dirty="0"/>
              <a:t>Маркированный список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5EDE685E-56D5-4C16-A483-BA4ADB239A4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57862" y="2510416"/>
            <a:ext cx="2442937" cy="312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D6FF"/>
              </a:buClr>
              <a:buSzTx/>
              <a:buFont typeface="Arial" panose="020B0604020202020204" pitchFamily="34" charset="0"/>
              <a:buNone/>
              <a:tabLst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ЗАДАЧА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27C6326E-2DEA-48F4-9442-211A7CBE544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8096" y="2513729"/>
            <a:ext cx="2442937" cy="312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D6FF"/>
              </a:buClr>
              <a:buSzTx/>
              <a:buFont typeface="Arial" panose="020B0604020202020204" pitchFamily="34" charset="0"/>
              <a:buNone/>
              <a:tabLst/>
              <a:defRPr lang="ru-RU" sz="1600" kern="1200" dirty="0">
                <a:solidFill>
                  <a:srgbClr val="80D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РЕШЕНИЕ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1C448680-D3B1-47B9-B893-D3F7954AF5C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61176" y="4849421"/>
            <a:ext cx="2442937" cy="312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D6FF"/>
              </a:buClr>
              <a:buSzTx/>
              <a:buFont typeface="Arial" panose="020B0604020202020204" pitchFamily="34" charset="0"/>
              <a:buNone/>
              <a:tabLst/>
              <a:defRPr lang="ru-RU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ЗОНА ПОКРЫТИЯ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C96D8CD8-440B-4A0F-A757-B3237B1F1B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31410" y="4852734"/>
            <a:ext cx="2442937" cy="312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D6FF"/>
              </a:buClr>
              <a:buSzTx/>
              <a:buFont typeface="Arial" panose="020B0604020202020204" pitchFamily="34" charset="0"/>
              <a:buNone/>
              <a:tabLst/>
              <a:defRPr lang="ru-RU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ДЕТАЛИ ПРОЕКТА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687046CC-BD65-436D-B68B-F77B4EC9FD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1281" y="3978095"/>
            <a:ext cx="2442937" cy="3122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D6FF"/>
              </a:buClr>
              <a:buSzTx/>
              <a:buFont typeface="Arial" panose="020B0604020202020204" pitchFamily="34" charset="0"/>
              <a:buNone/>
              <a:tabLst/>
              <a:defRPr lang="ru-RU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ДАННЫЕ О ПРОЕКТЕ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0C6339F-EBB0-4233-B6D5-BCB5E40F52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3489" y="264508"/>
            <a:ext cx="726394" cy="4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76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38AEC5-6F8C-45AB-A14D-ECAEC6FF2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149366" y="-2"/>
            <a:ext cx="8107982" cy="68580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665CC5-E10D-41DC-908E-AD58EFC17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993" y="741229"/>
            <a:ext cx="4883794" cy="3173907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E3BC67D2-4999-42E3-917A-0C17CBB8DD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0075" y="5483883"/>
            <a:ext cx="3673475" cy="37560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80D6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+7 (499) 999-99-99</a:t>
            </a:r>
            <a:br>
              <a:rPr lang="en-US" dirty="0"/>
            </a:br>
            <a:r>
              <a:rPr lang="en-US" dirty="0">
                <a:effectLst/>
              </a:rPr>
              <a:t>email@mail.ru</a:t>
            </a:r>
            <a:endParaRPr lang="en-US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6C5DB569-A797-4DE3-AC08-FF7A1F1CDB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0075" y="6043186"/>
            <a:ext cx="3673475" cy="5179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80D6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Адрес вашей компании, </a:t>
            </a:r>
            <a:br>
              <a:rPr lang="ru-RU" dirty="0"/>
            </a:br>
            <a:r>
              <a:rPr lang="ru-RU" dirty="0"/>
              <a:t>Юридический или фактический</a:t>
            </a:r>
          </a:p>
        </p:txBody>
      </p:sp>
    </p:spTree>
    <p:extLst>
      <p:ext uri="{BB962C8B-B14F-4D97-AF65-F5344CB8AC3E}">
        <p14:creationId xmlns:p14="http://schemas.microsoft.com/office/powerpoint/2010/main" val="7259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с большим QR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>
            <a:extLst>
              <a:ext uri="{FF2B5EF4-FFF2-40B4-BE49-F238E27FC236}">
                <a16:creationId xmlns:a16="http://schemas.microsoft.com/office/drawing/2014/main" id="{FF2A90A2-6070-4D69-9770-E867B0395F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038" y="5976252"/>
            <a:ext cx="1981200" cy="58488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80D6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+7 (499) 999-99-99</a:t>
            </a:r>
            <a:br>
              <a:rPr lang="en-US" dirty="0"/>
            </a:br>
            <a:r>
              <a:rPr lang="en-US" dirty="0">
                <a:effectLst/>
              </a:rPr>
              <a:t>email@mail.ru</a:t>
            </a:r>
            <a:endParaRPr lang="en-US" dirty="0"/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291B5842-0609-40F8-9640-C2AE713F0D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0075" y="6043186"/>
            <a:ext cx="3673475" cy="5179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80D6F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Адрес вашей компании, </a:t>
            </a:r>
            <a:br>
              <a:rPr lang="ru-RU" dirty="0"/>
            </a:br>
            <a:r>
              <a:rPr lang="ru-RU" dirty="0" err="1"/>
              <a:t>Юридическийили</a:t>
            </a:r>
            <a:r>
              <a:rPr lang="ru-RU" dirty="0"/>
              <a:t> фактический</a:t>
            </a:r>
          </a:p>
        </p:txBody>
      </p:sp>
    </p:spTree>
    <p:extLst>
      <p:ext uri="{BB962C8B-B14F-4D97-AF65-F5344CB8AC3E}">
        <p14:creationId xmlns:p14="http://schemas.microsoft.com/office/powerpoint/2010/main" val="177971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_Бежевый_Одна строк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7FFB8D-2BC9-47B1-B980-F4558E5C0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03" t="10964" r="7664" b="34680"/>
          <a:stretch/>
        </p:blipFill>
        <p:spPr>
          <a:xfrm flipH="1">
            <a:off x="2551426" y="-1"/>
            <a:ext cx="9640573" cy="6858001"/>
          </a:xfrm>
          <a:prstGeom prst="rect">
            <a:avLst/>
          </a:prstGeom>
        </p:spPr>
      </p:pic>
      <p:sp>
        <p:nvSpPr>
          <p:cNvPr id="8" name="Текст 16">
            <a:extLst>
              <a:ext uri="{FF2B5EF4-FFF2-40B4-BE49-F238E27FC236}">
                <a16:creationId xmlns:a16="http://schemas.microsoft.com/office/drawing/2014/main" id="{020DC05D-E5B0-4C0D-9999-459BE4475D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2860369"/>
            <a:ext cx="11664949" cy="11372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Заголовок презентации</a:t>
            </a:r>
            <a:br>
              <a:rPr lang="en-US" dirty="0"/>
            </a:br>
            <a:r>
              <a:rPr lang="ru-RU" dirty="0"/>
              <a:t>в две строки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2D8298DE-8A93-425D-975E-91692563A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9687" y="6238875"/>
            <a:ext cx="1728787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МОСКВА 202</a:t>
            </a:r>
            <a:r>
              <a:rPr lang="en-US" dirty="0"/>
              <a:t>4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E88A1-1B9A-4C08-8B0C-C9274D6B8F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5084763"/>
            <a:ext cx="5976938" cy="151288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ПОЛЕ ДЛЯ РАЗМЕЩЕНИЯ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0FB1EF-0BB2-432D-84D8-B16458DBA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686" y="273998"/>
            <a:ext cx="1418222" cy="9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2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_Бежевый_Одна строк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C182B8-1E35-4C00-B32F-3B72F4E62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667" y="485"/>
            <a:ext cx="12186666" cy="685703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F34ABC1-24BE-46C2-B043-9EB713FDE7BD}"/>
              </a:ext>
            </a:extLst>
          </p:cNvPr>
          <p:cNvSpPr/>
          <p:nvPr userDrawn="1"/>
        </p:nvSpPr>
        <p:spPr>
          <a:xfrm>
            <a:off x="0" y="-485"/>
            <a:ext cx="12192000" cy="6857515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020DC05D-E5B0-4C0D-9999-459BE4475D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3153995"/>
            <a:ext cx="11664949" cy="55001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презентации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2D8298DE-8A93-425D-975E-91692563A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9687" y="6238875"/>
            <a:ext cx="1728787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МОСКВА 202</a:t>
            </a:r>
            <a:r>
              <a:rPr lang="en-US" dirty="0"/>
              <a:t>4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E88A1-1B9A-4C08-8B0C-C9274D6B8F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5084763"/>
            <a:ext cx="5976938" cy="151288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ПОЛЕ ДЛЯ РАЗМЕЩЕНИЯ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0FB1EF-0BB2-432D-84D8-B16458DBA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686" y="273998"/>
            <a:ext cx="1418222" cy="9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_Бежевый_Одна строк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C182B8-1E35-4C00-B32F-3B72F4E62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667" y="485"/>
            <a:ext cx="12186666" cy="685703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98C8A5-B73F-4DC8-9074-5CB157C72B87}"/>
              </a:ext>
            </a:extLst>
          </p:cNvPr>
          <p:cNvSpPr/>
          <p:nvPr userDrawn="1"/>
        </p:nvSpPr>
        <p:spPr>
          <a:xfrm>
            <a:off x="0" y="-485"/>
            <a:ext cx="12192000" cy="6857515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2D8298DE-8A93-425D-975E-91692563A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9687" y="6238875"/>
            <a:ext cx="1728787" cy="35877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МОСКВА 202</a:t>
            </a:r>
            <a:r>
              <a:rPr lang="en-US" dirty="0"/>
              <a:t>4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E88A1-1B9A-4C08-8B0C-C9274D6B8F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5084763"/>
            <a:ext cx="5976938" cy="1512888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ПОЛЕ ДЛЯ РАЗМЕЩЕНИЯ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0FB1EF-0BB2-432D-84D8-B16458DBA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686" y="273998"/>
            <a:ext cx="1418222" cy="921682"/>
          </a:xfrm>
          <a:prstGeom prst="rect">
            <a:avLst/>
          </a:prstGeom>
        </p:spPr>
      </p:pic>
      <p:sp>
        <p:nvSpPr>
          <p:cNvPr id="7" name="Текст 16">
            <a:extLst>
              <a:ext uri="{FF2B5EF4-FFF2-40B4-BE49-F238E27FC236}">
                <a16:creationId xmlns:a16="http://schemas.microsoft.com/office/drawing/2014/main" id="{0136AFA2-668A-4808-A20E-406620F4AA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2878990"/>
            <a:ext cx="11664949" cy="110002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презентации</a:t>
            </a:r>
            <a:br>
              <a:rPr lang="en-US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792821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1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 спикер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DB1CFB-48E7-43F8-A608-BE192289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288" y="734839"/>
            <a:ext cx="7697423" cy="4868779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A7538A57-80A4-47E0-8CD7-EFAD2D017B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038" y="6031832"/>
            <a:ext cx="3671887" cy="51276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20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ФИО СПИКЕРА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CEB7F02-2315-47D6-89FA-CE24F8934D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9011" y="6160168"/>
            <a:ext cx="2399464" cy="4009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Компания. которую представляет спикер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27140A-3604-4060-AEE7-90C57F7346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686" y="273998"/>
            <a:ext cx="1418222" cy="9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о спикера">
    <p:bg>
      <p:bgPr>
        <a:solidFill>
          <a:srgbClr val="2B32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DB1CFB-48E7-43F8-A608-BE192289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52" y="1645069"/>
            <a:ext cx="5184184" cy="327910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A7538A57-80A4-47E0-8CD7-EFAD2D017B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4500" y="5117182"/>
            <a:ext cx="3671887" cy="512760"/>
          </a:xfrm>
          <a:prstGeom prst="rect">
            <a:avLst/>
          </a:prstGeom>
        </p:spPr>
        <p:txBody>
          <a:bodyPr bIns="0" anchor="b"/>
          <a:lstStyle>
            <a:lvl1pPr marL="0" indent="0" algn="ctr">
              <a:buNone/>
              <a:defRPr sz="20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ФИО СПИКЕРА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CEB7F02-2315-47D6-89FA-CE24F8934D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4500" y="6013864"/>
            <a:ext cx="3671887" cy="4009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Компания. которую представляет спикер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27140A-3604-4060-AEE7-90C57F7346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686" y="273998"/>
            <a:ext cx="1418222" cy="9216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BD086B-5A6F-4414-971A-E94B11512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45069"/>
            <a:ext cx="5184184" cy="3279104"/>
          </a:xfrm>
          <a:prstGeom prst="rect">
            <a:avLst/>
          </a:prstGeom>
        </p:spPr>
      </p:pic>
      <p:sp>
        <p:nvSpPr>
          <p:cNvPr id="9" name="Текст 9">
            <a:extLst>
              <a:ext uri="{FF2B5EF4-FFF2-40B4-BE49-F238E27FC236}">
                <a16:creationId xmlns:a16="http://schemas.microsoft.com/office/drawing/2014/main" id="{C371E37E-8B08-4A82-88EC-273F68C5E1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2149" y="5117182"/>
            <a:ext cx="3671887" cy="512760"/>
          </a:xfrm>
          <a:prstGeom prst="rect">
            <a:avLst/>
          </a:prstGeom>
        </p:spPr>
        <p:txBody>
          <a:bodyPr bIns="0" anchor="b"/>
          <a:lstStyle>
            <a:lvl1pPr marL="0" indent="0" algn="ctr">
              <a:buNone/>
              <a:defRPr sz="20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ФИО СПИКЕРА</a:t>
            </a:r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1F3E36B2-528F-46F0-865A-6661725B00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2149" y="6013864"/>
            <a:ext cx="3671887" cy="4009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80D6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Компания. которую представляет спикер</a:t>
            </a:r>
          </a:p>
        </p:txBody>
      </p:sp>
    </p:spTree>
    <p:extLst>
      <p:ext uri="{BB962C8B-B14F-4D97-AF65-F5344CB8AC3E}">
        <p14:creationId xmlns:p14="http://schemas.microsoft.com/office/powerpoint/2010/main" val="3990442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ая мысль">
    <p:bg>
      <p:bgPr>
        <a:solidFill>
          <a:srgbClr val="80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3EF0D8-1633-4B48-A101-93E7D25F5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17" t="28253" r="11117" b="28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0D5651D8-5542-448A-939A-190037B06494}"/>
                  </a:ext>
                </a:extLst>
              </p14:cNvPr>
              <p14:cNvContentPartPr/>
              <p14:nvPr userDrawn="1"/>
            </p14:nvContentPartPr>
            <p14:xfrm>
              <a:off x="5152192" y="2973896"/>
              <a:ext cx="36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0D5651D8-5542-448A-939A-190037B064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1392" y="2963096"/>
                <a:ext cx="21600" cy="21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Текст 11">
            <a:extLst>
              <a:ext uri="{FF2B5EF4-FFF2-40B4-BE49-F238E27FC236}">
                <a16:creationId xmlns:a16="http://schemas.microsoft.com/office/drawing/2014/main" id="{3485B4BC-5BAB-4FCF-B474-2FE5E71440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3138" y="2841165"/>
            <a:ext cx="7669212" cy="1175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КЛЮЧЕВОЙ МЫСЛИ ИЛИ ТЕЗИСА</a:t>
            </a:r>
          </a:p>
        </p:txBody>
      </p:sp>
    </p:spTree>
    <p:extLst>
      <p:ext uri="{BB962C8B-B14F-4D97-AF65-F5344CB8AC3E}">
        <p14:creationId xmlns:p14="http://schemas.microsoft.com/office/powerpoint/2010/main" val="172156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лючевая мысль">
    <p:bg>
      <p:bgPr>
        <a:solidFill>
          <a:srgbClr val="F0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DD9B08-B170-4008-B80A-337AD114F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17" t="28253" r="11117" b="28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0D5651D8-5542-448A-939A-190037B06494}"/>
                  </a:ext>
                </a:extLst>
              </p14:cNvPr>
              <p14:cNvContentPartPr/>
              <p14:nvPr userDrawn="1"/>
            </p14:nvContentPartPr>
            <p14:xfrm>
              <a:off x="5152192" y="2973896"/>
              <a:ext cx="36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0D5651D8-5542-448A-939A-190037B064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1392" y="2963096"/>
                <a:ext cx="21600" cy="216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Текст 11">
            <a:extLst>
              <a:ext uri="{FF2B5EF4-FFF2-40B4-BE49-F238E27FC236}">
                <a16:creationId xmlns:a16="http://schemas.microsoft.com/office/drawing/2014/main" id="{3485B4BC-5BAB-4FCF-B474-2FE5E71440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3138" y="2841165"/>
            <a:ext cx="7669212" cy="1175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ПОЛЕ ДЛЯ КЛЮЧЕВОЙ МЫСЛИ ИЛИ ТЕЗИСА</a:t>
            </a:r>
          </a:p>
        </p:txBody>
      </p:sp>
    </p:spTree>
    <p:extLst>
      <p:ext uri="{BB962C8B-B14F-4D97-AF65-F5344CB8AC3E}">
        <p14:creationId xmlns:p14="http://schemas.microsoft.com/office/powerpoint/2010/main" val="370584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9" r:id="rId3"/>
    <p:sldLayoutId id="2147483918" r:id="rId4"/>
    <p:sldLayoutId id="2147483920" r:id="rId5"/>
    <p:sldLayoutId id="2147483901" r:id="rId6"/>
    <p:sldLayoutId id="2147483910" r:id="rId7"/>
    <p:sldLayoutId id="2147483888" r:id="rId8"/>
    <p:sldLayoutId id="2147483912" r:id="rId9"/>
    <p:sldLayoutId id="2147483892" r:id="rId10"/>
    <p:sldLayoutId id="2147483893" r:id="rId11"/>
    <p:sldLayoutId id="2147483913" r:id="rId12"/>
    <p:sldLayoutId id="2147483914" r:id="rId13"/>
    <p:sldLayoutId id="2147483915" r:id="rId14"/>
    <p:sldLayoutId id="2147483895" r:id="rId15"/>
    <p:sldLayoutId id="2147483894" r:id="rId16"/>
    <p:sldLayoutId id="2147483896" r:id="rId17"/>
    <p:sldLayoutId id="2147483903" r:id="rId18"/>
    <p:sldLayoutId id="2147483904" r:id="rId19"/>
    <p:sldLayoutId id="2147483902" r:id="rId20"/>
    <p:sldLayoutId id="2147483905" r:id="rId21"/>
    <p:sldLayoutId id="2147483906" r:id="rId22"/>
    <p:sldLayoutId id="2147483897" r:id="rId23"/>
    <p:sldLayoutId id="2147483890" r:id="rId24"/>
    <p:sldLayoutId id="2147483891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orient="horz" pos="3181" userDrawn="1">
          <p15:clr>
            <a:srgbClr val="F26B43"/>
          </p15:clr>
        </p15:guide>
        <p15:guide id="3" orient="horz" pos="113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6" pos="189" userDrawn="1">
          <p15:clr>
            <a:srgbClr val="F26B43"/>
          </p15:clr>
        </p15:guide>
        <p15:guide id="7" pos="7514" userDrawn="1">
          <p15:clr>
            <a:srgbClr val="F26B43"/>
          </p15:clr>
        </p15:guide>
        <p15:guide id="8" pos="6425" userDrawn="1">
          <p15:clr>
            <a:srgbClr val="F26B43"/>
          </p15:clr>
        </p15:guide>
        <p15:guide id="9" pos="6244" userDrawn="1">
          <p15:clr>
            <a:srgbClr val="F26B43"/>
          </p15:clr>
        </p15:guide>
        <p15:guide id="10" pos="5178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3931" userDrawn="1">
          <p15:clr>
            <a:srgbClr val="F26B43"/>
          </p15:clr>
        </p15:guide>
        <p15:guide id="13" pos="3749" userDrawn="1">
          <p15:clr>
            <a:srgbClr val="F26B43"/>
          </p15:clr>
        </p15:guide>
        <p15:guide id="14" pos="2683" userDrawn="1">
          <p15:clr>
            <a:srgbClr val="F26B43"/>
          </p15:clr>
        </p15:guide>
        <p15:guide id="15" pos="2502" userDrawn="1">
          <p15:clr>
            <a:srgbClr val="F26B43"/>
          </p15:clr>
        </p15:guide>
        <p15:guide id="16" pos="1232" userDrawn="1">
          <p15:clr>
            <a:srgbClr val="F26B43"/>
          </p15:clr>
        </p15:guide>
        <p15:guide id="17" pos="14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comments" Target="../comments/commen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CC74AEE-81E3-4C97-821F-06247DD4A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525" y="2939950"/>
            <a:ext cx="7143115" cy="18758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Безопасная разработка и статический анализ по ГОСТ Р 71207-2024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65748-696A-4B88-BF51-08510BA11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МОСКВА 2024</a:t>
            </a:r>
          </a:p>
        </p:txBody>
      </p:sp>
    </p:spTree>
    <p:extLst>
      <p:ext uri="{BB962C8B-B14F-4D97-AF65-F5344CB8AC3E}">
        <p14:creationId xmlns:p14="http://schemas.microsoft.com/office/powerpoint/2010/main" val="129982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3" y="991889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200" dirty="0"/>
              <a:t>ГОСТ Р 71207— 2024 «Защита информации. Разработка безопасного программного обеспечения. Статический анализ программного обеспечения. Общие требования»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2918298"/>
            <a:ext cx="8998967" cy="3440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Вышел 1 апреля 2024 года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Посвящён статическому анализа кода при РБПО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Вводит требования как для пользователей статических анализаторов, так и непосредственно для инструментов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77328-88E9-4EFF-893A-E538167C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7" y="2447837"/>
            <a:ext cx="5125892" cy="4418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AAA0F-5D8E-4F6C-A553-121CB8BAFE0D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919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3" y="991889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200" dirty="0"/>
              <a:t>ГОСТ Р 71207— 2024 «Защита информации. Разработка безопасного программного обеспечения. Статический анализ программного обеспечения. Общие требования»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2918298"/>
            <a:ext cx="8998967" cy="3440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Вышел 1 апреля 2024 года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Посвящён статическому анализа кода при РБПО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Вводит требования как для пользователей статических анализаторов, так и непосредственно для инструментов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Является дополнением </a:t>
            </a:r>
            <a:r>
              <a:rPr lang="ru-RU" sz="2700" dirty="0"/>
              <a:t>ГОСТ Р 56939-2016</a:t>
            </a:r>
            <a:r>
              <a:rPr lang="en-US" sz="2700" dirty="0"/>
              <a:t>. 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77328-88E9-4EFF-893A-E538167C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7" y="2447837"/>
            <a:ext cx="5125892" cy="4418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6D52A-99CB-4EE3-83A6-ABB07534A65F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36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FB1A86-6CAE-4653-AC19-7547BAA0E9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23A0E-74E5-43A0-B449-08E479470D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ru-RU" dirty="0"/>
              <a:t>Критические ошибки</a:t>
            </a:r>
          </a:p>
        </p:txBody>
      </p:sp>
    </p:spTree>
    <p:extLst>
      <p:ext uri="{BB962C8B-B14F-4D97-AF65-F5344CB8AC3E}">
        <p14:creationId xmlns:p14="http://schemas.microsoft.com/office/powerpoint/2010/main" val="2700151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Терминология: критическая ошибка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1409350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Критическая ошибка в программе: ошибка, которая может привести к нарушению безопасности обрабатываемой информации (п. </a:t>
            </a:r>
            <a:r>
              <a:rPr lang="ru-RU" dirty="0">
                <a:solidFill>
                  <a:srgbClr val="43C0FF"/>
                </a:solidFill>
              </a:rPr>
              <a:t>3.1.13).</a:t>
            </a:r>
            <a:endParaRPr lang="ru-RU" dirty="0">
              <a:solidFill>
                <a:srgbClr val="43C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AD0A9-2242-4431-BE32-DDDD0D38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093" y="3753469"/>
            <a:ext cx="3113314" cy="3113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00A85-1E65-41AF-81DD-83E90D4007E2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572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Терминология: критическая ошибка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1409350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Критическая ошибка в программе: ошибка, которая может привести к нарушению безопасности обрабатываемой информации (п. </a:t>
            </a:r>
            <a:r>
              <a:rPr lang="ru-RU" dirty="0">
                <a:solidFill>
                  <a:srgbClr val="43C0FF"/>
                </a:solidFill>
              </a:rPr>
              <a:t>3.1.13).</a:t>
            </a:r>
            <a:endParaRPr lang="ru-RU" dirty="0">
              <a:solidFill>
                <a:srgbClr val="43C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Стандарт не разграничивает ошибки в области последствий - важен сам факт существования и необходимости исправления подобных ошибок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72DA3-1D3A-4694-A763-4C68DC1AE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093" y="3753469"/>
            <a:ext cx="3113314" cy="3113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067B3-6E84-4606-9058-A62259C62B0B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06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Стандарт разделяет критические ошибки на типы в зависимости от языка программирования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п. 6.3).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0B4B9-78DC-4252-B0F1-CD0ACDF56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06" y="3327819"/>
            <a:ext cx="4316528" cy="4316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0E3E03-0DEB-4BC8-963E-16B90E57B141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593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Стандарт разделяет критические ошибки на типы в зависимости от языка программирования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п. 6.3).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Список критических ошибок для конкретного языка может дополняться (п. 6.5)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C9D19-E4A0-41F7-BF5B-6FD30FEE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06" y="3327819"/>
            <a:ext cx="4316528" cy="4316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2155EF-72CF-428E-989A-C4587AA3CA53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333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компилируемых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языков: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2A356-B6CB-4D99-9AF9-220516FE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49246" y="4275909"/>
            <a:ext cx="2582091" cy="2582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49476-F0A3-49F9-8040-336E4A86796F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115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компилируемых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языков: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непроверенного использования чувствительных данных;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A43E1-8EEE-4B94-BBB9-124F09B0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49246" y="4275909"/>
            <a:ext cx="2582091" cy="2582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182C70-ECB2-49D2-9550-4BD428547263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091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AAD23-E0D1-41A1-8759-687B1213082C}"/>
              </a:ext>
            </a:extLst>
          </p:cNvPr>
          <p:cNvSpPr txBox="1"/>
          <p:nvPr/>
        </p:nvSpPr>
        <p:spPr>
          <a:xfrm>
            <a:off x="307592" y="178218"/>
            <a:ext cx="11033790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....</a:t>
            </a:r>
          </a:p>
          <a:p>
            <a:r>
              <a:rPr lang="en-US" sz="3200" dirty="0">
                <a:solidFill>
                  <a:srgbClr val="AF00DB"/>
                </a:solidFill>
                <a:latin typeface="Consolas" panose="020B0609020204030204" pitchFamily="49" charset="0"/>
              </a:rPr>
              <a:t>if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(c &lt; </a:t>
            </a:r>
            <a:r>
              <a:rPr lang="en-US" sz="32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3200" dirty="0">
                <a:solidFill>
                  <a:srgbClr val="AF00DB"/>
                </a:solidFill>
                <a:latin typeface="Consolas" panose="020B0609020204030204" pitchFamily="49" charset="0"/>
              </a:rPr>
              <a:t>if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3200" dirty="0" err="1">
                <a:solidFill>
                  <a:srgbClr val="795E26"/>
                </a:solidFill>
                <a:latin typeface="Consolas" panose="020B0609020204030204" pitchFamily="49" charset="0"/>
              </a:rPr>
              <a:t>fgets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    </a:t>
            </a:r>
            <a:r>
              <a:rPr lang="en-US" sz="32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sizeof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 - </a:t>
            </a:r>
            <a:r>
              <a:rPr lang="en-US" sz="32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    stdin) 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!= 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  </a:t>
            </a:r>
            <a:r>
              <a:rPr lang="en-US" sz="3200" dirty="0">
                <a:solidFill>
                  <a:srgbClr val="AF00DB"/>
                </a:solidFill>
                <a:latin typeface="Consolas" panose="020B0609020204030204" pitchFamily="49" charset="0"/>
              </a:rPr>
              <a:t>break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}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3200" dirty="0" err="1">
                <a:solidFill>
                  <a:srgbClr val="795E26"/>
                </a:solidFill>
                <a:latin typeface="Consolas" panose="020B0609020204030204" pitchFamily="49" charset="0"/>
              </a:rPr>
              <a:t>strlen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)-</a:t>
            </a:r>
            <a:r>
              <a:rPr lang="en-US" sz="32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3200" dirty="0">
                <a:solidFill>
                  <a:srgbClr val="92D050"/>
                </a:solidFill>
                <a:latin typeface="Consolas" panose="020B0609020204030204" pitchFamily="49" charset="0"/>
              </a:rPr>
              <a:t>'\0'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    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3200" dirty="0">
                <a:solidFill>
                  <a:srgbClr val="AF00DB"/>
                </a:solidFill>
                <a:latin typeface="Consolas" panose="020B0609020204030204" pitchFamily="49" charset="0"/>
              </a:rPr>
              <a:t>break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79672"/>
            <a:ext cx="4644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FreeSwitch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F410B-DF7C-41EB-90B3-72F8B60A7E6A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55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F7FDB4-22E7-4A38-8573-C18BA9635C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038" y="6031832"/>
            <a:ext cx="4288740" cy="512760"/>
          </a:xfrm>
        </p:spPr>
        <p:txBody>
          <a:bodyPr/>
          <a:lstStyle/>
          <a:p>
            <a:r>
              <a:rPr lang="ru-RU" sz="3200" dirty="0"/>
              <a:t>Валерий Филатов</a:t>
            </a:r>
            <a:endParaRPr lang="en-US" sz="3200" dirty="0"/>
          </a:p>
          <a:p>
            <a:r>
              <a:rPr lang="en-US" sz="2400" dirty="0"/>
              <a:t>Developer Advocate, DevOps</a:t>
            </a:r>
            <a:endParaRPr lang="ru-R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696DC-3F11-42E9-8760-89F8416F3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9" t="6770" r="22086" b="12062"/>
          <a:stretch/>
        </p:blipFill>
        <p:spPr>
          <a:xfrm>
            <a:off x="3956632" y="1219200"/>
            <a:ext cx="4007328" cy="3983421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BBFFD-5FB9-45FB-8796-DD776565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994" y="79325"/>
            <a:ext cx="2101005" cy="13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0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644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FreeSwitch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10A0F-9E4B-41CB-984C-C28D8EE7FA60}"/>
              </a:ext>
            </a:extLst>
          </p:cNvPr>
          <p:cNvSpPr txBox="1"/>
          <p:nvPr/>
        </p:nvSpPr>
        <p:spPr>
          <a:xfrm>
            <a:off x="307592" y="178218"/>
            <a:ext cx="11033790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....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if (c &lt; 0) {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if 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795E26"/>
                </a:solidFill>
                <a:latin typeface="Consolas" panose="020B0609020204030204" pitchFamily="49" charset="0"/>
              </a:rPr>
              <a:t>fgets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    </a:t>
            </a:r>
            <a:r>
              <a:rPr lang="en-US" sz="32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sizeof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) - </a:t>
            </a:r>
            <a:r>
              <a:rPr lang="en-US" sz="32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    stdin) 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!=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  break;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}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[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strlen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)-1] = '\0';    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break;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02413-200E-484F-A080-680DE6792E70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58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644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FreeSwitch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F2DC2-EB22-4883-9B5F-9A8824ABCE6C}"/>
              </a:ext>
            </a:extLst>
          </p:cNvPr>
          <p:cNvSpPr txBox="1"/>
          <p:nvPr/>
        </p:nvSpPr>
        <p:spPr>
          <a:xfrm>
            <a:off x="307592" y="5757016"/>
            <a:ext cx="11521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V1010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Unchecked tainted data is used in index: '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strlen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command_buf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)'.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10A0F-9E4B-41CB-984C-C28D8EE7FA60}"/>
              </a:ext>
            </a:extLst>
          </p:cNvPr>
          <p:cNvSpPr txBox="1"/>
          <p:nvPr/>
        </p:nvSpPr>
        <p:spPr>
          <a:xfrm>
            <a:off x="307592" y="178218"/>
            <a:ext cx="1221199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nsolas" panose="020B0609020204030204" pitchFamily="49" charset="0"/>
              </a:rPr>
              <a:t>....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if (c &lt; 0) {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if 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fgets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, 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       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sizeof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) - 1, 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        stdin) 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!= </a:t>
            </a:r>
            <a:r>
              <a:rPr lang="en-US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  break;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  }</a:t>
            </a:r>
          </a:p>
          <a:p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3200" dirty="0" err="1">
                <a:solidFill>
                  <a:srgbClr val="001080"/>
                </a:solidFill>
                <a:latin typeface="Consolas" panose="020B0609020204030204" pitchFamily="49" charset="0"/>
              </a:rPr>
              <a:t>command_buf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4000" dirty="0" err="1">
                <a:solidFill>
                  <a:srgbClr val="FF0000"/>
                </a:solidFill>
                <a:latin typeface="Consolas" panose="020B0609020204030204" pitchFamily="49" charset="0"/>
              </a:rPr>
              <a:t>strlen</a:t>
            </a:r>
            <a:r>
              <a:rPr lang="en-US" sz="4000" dirty="0">
                <a:solidFill>
                  <a:srgbClr val="FF0000"/>
                </a:solidFill>
                <a:latin typeface="Consolas" panose="020B0609020204030204" pitchFamily="49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Consolas" panose="020B0609020204030204" pitchFamily="49" charset="0"/>
              </a:rPr>
              <a:t>command_buf</a:t>
            </a:r>
            <a:r>
              <a:rPr lang="en-US" sz="4000" dirty="0">
                <a:solidFill>
                  <a:srgbClr val="FF0000"/>
                </a:solidFill>
                <a:latin typeface="Consolas" panose="020B0609020204030204" pitchFamily="49" charset="0"/>
              </a:rPr>
              <a:t>)-1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3200" dirty="0">
                <a:solidFill>
                  <a:srgbClr val="92D050"/>
                </a:solidFill>
                <a:latin typeface="Consolas" panose="020B0609020204030204" pitchFamily="49" charset="0"/>
              </a:rPr>
              <a:t>'\0'</a:t>
            </a:r>
            <a:r>
              <a:rPr lang="en-US" sz="3200" dirty="0">
                <a:solidFill>
                  <a:srgbClr val="000000"/>
                </a:solidFill>
                <a:latin typeface="Consolas" panose="020B0609020204030204" pitchFamily="49" charset="0"/>
              </a:rPr>
              <a:t>;    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  break;</a:t>
            </a:r>
          </a:p>
          <a:p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AC650-F773-4E31-B303-CAB343611641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80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компилируемых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языков: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непроверенного использования чувствительных данных;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целочисленного переполнения и некорректного совместного использования знаковых и беззнаковых чисел;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81C1A-BFA0-402C-9C09-BFBB6C0FB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49246" y="4275909"/>
            <a:ext cx="2582091" cy="2582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352B6F-2427-4695-B852-33E68E59C05C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736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AAD23-E0D1-41A1-8759-687B1213082C}"/>
              </a:ext>
            </a:extLst>
          </p:cNvPr>
          <p:cNvSpPr txBox="1"/>
          <p:nvPr/>
        </p:nvSpPr>
        <p:spPr>
          <a:xfrm>
            <a:off x="307592" y="507535"/>
            <a:ext cx="1170544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onsolas" panose="020B0609020204030204" pitchFamily="49" charset="0"/>
              </a:rPr>
              <a:t>NumElts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Mask</a:t>
            </a:r>
            <a:r>
              <a:rPr lang="en-US" sz="4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4000" dirty="0" err="1">
                <a:solidFill>
                  <a:srgbClr val="795E26"/>
                </a:solidFill>
                <a:latin typeface="Consolas" panose="020B0609020204030204" pitchFamily="49" charset="0"/>
              </a:rPr>
              <a:t>size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ScaledMask</a:t>
            </a:r>
            <a:r>
              <a:rPr lang="en-US" sz="4000" dirty="0" err="1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4000" dirty="0" err="1">
                <a:solidFill>
                  <a:srgbClr val="795E26"/>
                </a:solidFill>
                <a:latin typeface="Consolas" panose="020B0609020204030204" pitchFamily="49" charset="0"/>
              </a:rPr>
              <a:t>assign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4000" dirty="0" err="1">
                <a:solidFill>
                  <a:srgbClr val="0000FF"/>
                </a:solidFill>
                <a:latin typeface="Consolas" panose="020B0609020204030204" pitchFamily="49" charset="0"/>
              </a:rPr>
              <a:t>static_cast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4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&gt;(</a:t>
            </a:r>
            <a:r>
              <a:rPr lang="en-US" sz="4000" dirty="0" err="1">
                <a:solidFill>
                  <a:srgbClr val="000000"/>
                </a:solidFill>
                <a:latin typeface="Consolas" panose="020B0609020204030204" pitchFamily="49" charset="0"/>
              </a:rPr>
              <a:t>NumElts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 *Scale), 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  -</a:t>
            </a:r>
            <a:r>
              <a:rPr lang="en-US" sz="4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endParaRPr lang="en-US" sz="4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);   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011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LLVM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227FC-AEAC-465B-B161-FC83630E95DB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40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011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LLVM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321D3-F7A1-4941-93A1-0391AF671918}"/>
              </a:ext>
            </a:extLst>
          </p:cNvPr>
          <p:cNvSpPr txBox="1"/>
          <p:nvPr/>
        </p:nvSpPr>
        <p:spPr>
          <a:xfrm>
            <a:off x="307592" y="5278912"/>
            <a:ext cx="1157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V1028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Possible overflow. Consider casting operands of the '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NumElts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* Scale' operator to the '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size_t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' type, not the result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D0305-48F4-4B4C-84AB-F9CADF91429D}"/>
              </a:ext>
            </a:extLst>
          </p:cNvPr>
          <p:cNvSpPr txBox="1"/>
          <p:nvPr/>
        </p:nvSpPr>
        <p:spPr>
          <a:xfrm>
            <a:off x="307592" y="507535"/>
            <a:ext cx="1170544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int </a:t>
            </a:r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NumElts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 = </a:t>
            </a:r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Mask.size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ScaledMask.assign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4000" dirty="0" err="1">
                <a:solidFill>
                  <a:srgbClr val="0000FF"/>
                </a:solidFill>
                <a:latin typeface="Consolas" panose="020B0609020204030204" pitchFamily="49" charset="0"/>
              </a:rPr>
              <a:t>static_cast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4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&gt;(</a:t>
            </a:r>
            <a:r>
              <a:rPr lang="en-US" sz="4400" dirty="0" err="1">
                <a:solidFill>
                  <a:srgbClr val="FF0000"/>
                </a:solidFill>
                <a:latin typeface="Consolas" panose="020B0609020204030204" pitchFamily="49" charset="0"/>
              </a:rPr>
              <a:t>NumElts</a:t>
            </a:r>
            <a:r>
              <a:rPr lang="en-US" sz="4400" dirty="0">
                <a:solidFill>
                  <a:srgbClr val="FF0000"/>
                </a:solidFill>
                <a:latin typeface="Consolas" panose="020B0609020204030204" pitchFamily="49" charset="0"/>
              </a:rPr>
              <a:t> *Scale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), </a:t>
            </a:r>
          </a:p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-1</a:t>
            </a:r>
          </a:p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); 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208E5-9E1D-4187-A034-D105C75F2FE8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043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компилируемых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языков: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непроверенного использования чувствительных данных;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целочисленного переполнения и некорректного совместного использования знаковых и беззнаковых чисел;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переполнения буфера;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1098C-9F3C-4BBB-B23D-6EBE56080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49246" y="4275909"/>
            <a:ext cx="2582091" cy="2582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336A4-F107-4084-AB93-9EE91C2519FC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608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AAD23-E0D1-41A1-8759-687B1213082C}"/>
              </a:ext>
            </a:extLst>
          </p:cNvPr>
          <p:cNvSpPr txBox="1"/>
          <p:nvPr/>
        </p:nvSpPr>
        <p:spPr>
          <a:xfrm>
            <a:off x="307592" y="507535"/>
            <a:ext cx="11705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nsolas" panose="020B0609020204030204" pitchFamily="49" charset="0"/>
                <a:cs typeface="Cascadia Code" panose="020B0609020000020004" pitchFamily="49" charset="0"/>
              </a:rPr>
              <a:t>....</a:t>
            </a:r>
            <a:endParaRPr lang="ru-RU" sz="4000" dirty="0">
              <a:latin typeface="Consolas" panose="020B0609020204030204" pitchFamily="49" charset="0"/>
              <a:cs typeface="Cascadia Code" panose="020B0609020000020004" pitchFamily="49" charset="0"/>
            </a:endParaRPr>
          </a:p>
          <a:p>
            <a:r>
              <a:rPr lang="en-US" sz="4000" dirty="0" err="1">
                <a:solidFill>
                  <a:srgbClr val="795E26"/>
                </a:solidFill>
                <a:latin typeface="Consolas" panose="020B0609020204030204" pitchFamily="49" charset="0"/>
              </a:rPr>
              <a:t>wcsncpy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psci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wszTitle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ColumnInfoTable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4000" dirty="0" err="1">
                <a:solidFill>
                  <a:srgbClr val="000000"/>
                </a:solidFill>
                <a:latin typeface="Consolas" panose="020B0609020204030204" pitchFamily="49" charset="0"/>
              </a:rPr>
              <a:t>dwIndex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].</a:t>
            </a:r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wszTitle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  (</a:t>
            </a:r>
            <a:r>
              <a:rPr lang="en-US" sz="4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sizeof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psci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-&gt;</a:t>
            </a:r>
            <a:r>
              <a:rPr lang="en-US" sz="4000" dirty="0" err="1">
                <a:solidFill>
                  <a:srgbClr val="001080"/>
                </a:solidFill>
                <a:latin typeface="Consolas" panose="020B0609020204030204" pitchFamily="49" charset="0"/>
              </a:rPr>
              <a:t>wszTitle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 - </a:t>
            </a:r>
            <a:r>
              <a:rPr lang="en-US" sz="4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4000" dirty="0">
                <a:solidFill>
                  <a:srgbClr val="AF00DB"/>
                </a:solidFill>
                <a:latin typeface="Consolas" panose="020B0609020204030204" pitchFamily="49" charset="0"/>
              </a:rPr>
              <a:t>return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 S_OK;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595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LibreOffice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E79E2-D400-48AF-9A2A-DDF2672F494D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031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595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LibreOffice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B2049-464B-4514-8DD7-8742A5456A36}"/>
              </a:ext>
            </a:extLst>
          </p:cNvPr>
          <p:cNvSpPr txBox="1"/>
          <p:nvPr/>
        </p:nvSpPr>
        <p:spPr>
          <a:xfrm>
            <a:off x="307592" y="5457039"/>
            <a:ext cx="1157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V512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call of the '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wcsncpy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' function will lead to overflow of the buffer '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psci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wszTitle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'.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C61E1-0C53-4387-927F-846C92159ECC}"/>
              </a:ext>
            </a:extLst>
          </p:cNvPr>
          <p:cNvSpPr txBox="1"/>
          <p:nvPr/>
        </p:nvSpPr>
        <p:spPr>
          <a:xfrm>
            <a:off x="307592" y="507535"/>
            <a:ext cx="117054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....</a:t>
            </a:r>
            <a:endParaRPr lang="ru-RU" sz="4000" dirty="0">
              <a:solidFill>
                <a:schemeClr val="tx2">
                  <a:lumMod val="25000"/>
                  <a:lumOff val="75000"/>
                </a:schemeClr>
              </a:solidFill>
              <a:latin typeface="Consolas" panose="020B0609020204030204" pitchFamily="49" charset="0"/>
              <a:cs typeface="Cascadia Code" panose="020B0609020000020004" pitchFamily="49" charset="0"/>
            </a:endParaRPr>
          </a:p>
          <a:p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wcsncpy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  </a:t>
            </a:r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psci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-&gt;</a:t>
            </a:r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wszTitle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</a:t>
            </a:r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ColumnInfoTable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[</a:t>
            </a:r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dwIndex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].</a:t>
            </a:r>
            <a:r>
              <a:rPr lang="en-US" sz="40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wszTitle</a:t>
            </a:r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  (</a:t>
            </a:r>
            <a:r>
              <a:rPr lang="en-US" sz="4800" dirty="0" err="1">
                <a:solidFill>
                  <a:srgbClr val="FF0000"/>
                </a:solidFill>
                <a:latin typeface="Consolas" panose="020B0609020204030204" pitchFamily="49" charset="0"/>
              </a:rPr>
              <a:t>sizeof</a:t>
            </a:r>
            <a:r>
              <a:rPr lang="en-US" sz="4800" dirty="0">
                <a:solidFill>
                  <a:srgbClr val="FF0000"/>
                </a:solidFill>
                <a:latin typeface="Consolas" panose="020B0609020204030204" pitchFamily="49" charset="0"/>
              </a:rPr>
              <a:t>(</a:t>
            </a:r>
            <a:r>
              <a:rPr lang="en-US" sz="4800" dirty="0" err="1">
                <a:solidFill>
                  <a:srgbClr val="FF0000"/>
                </a:solidFill>
                <a:latin typeface="Consolas" panose="020B0609020204030204" pitchFamily="49" charset="0"/>
              </a:rPr>
              <a:t>psci</a:t>
            </a:r>
            <a:r>
              <a:rPr lang="en-US" sz="4800" dirty="0">
                <a:solidFill>
                  <a:srgbClr val="FF0000"/>
                </a:solidFill>
                <a:latin typeface="Consolas" panose="020B0609020204030204" pitchFamily="49" charset="0"/>
              </a:rPr>
              <a:t>-&gt;</a:t>
            </a:r>
            <a:r>
              <a:rPr lang="en-US" sz="4800" dirty="0" err="1">
                <a:solidFill>
                  <a:srgbClr val="FF0000"/>
                </a:solidFill>
                <a:latin typeface="Consolas" panose="020B0609020204030204" pitchFamily="49" charset="0"/>
              </a:rPr>
              <a:t>wszTitle</a:t>
            </a:r>
            <a:r>
              <a:rPr lang="en-US" sz="4800" dirty="0">
                <a:solidFill>
                  <a:srgbClr val="FF0000"/>
                </a:solidFill>
                <a:latin typeface="Consolas" panose="020B0609020204030204" pitchFamily="49" charset="0"/>
              </a:rPr>
              <a:t>) - 1</a:t>
            </a:r>
            <a:r>
              <a:rPr lang="en-US" sz="4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40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return S_OK;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26520-2FC5-4B08-8718-93B371B4FD15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251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компилируемых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языков: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непроверенного использования чувствительных данных;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целочисленного переполнения и некорректного совместного использования знаковых и беззнаковых чисел;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переполнения буфера;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некорректного использования системных процедур и интерфейсов, связанных с обеспечением информационной безопасности;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0A295-2E5A-4EFD-A625-5B361330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49246" y="4275909"/>
            <a:ext cx="2582091" cy="2582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D0E0A-E3B1-4810-8FDF-10B834CA69A2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952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AAD23-E0D1-41A1-8759-687B1213082C}"/>
              </a:ext>
            </a:extLst>
          </p:cNvPr>
          <p:cNvSpPr txBox="1"/>
          <p:nvPr/>
        </p:nvSpPr>
        <p:spPr>
          <a:xfrm>
            <a:off x="307592" y="264254"/>
            <a:ext cx="1170544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....</a:t>
            </a:r>
          </a:p>
          <a:p>
            <a:r>
              <a:rPr lang="en-US" sz="3600" dirty="0">
                <a:solidFill>
                  <a:srgbClr val="AF00DB"/>
                </a:solidFill>
                <a:latin typeface="Consolas" panose="020B0609020204030204" pitchFamily="49" charset="0"/>
              </a:rPr>
              <a:t>if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(!</a:t>
            </a:r>
            <a:r>
              <a:rPr lang="en-US" sz="3600" dirty="0" err="1">
                <a:solidFill>
                  <a:srgbClr val="795E26"/>
                </a:solidFill>
                <a:latin typeface="Consolas" panose="020B0609020204030204" pitchFamily="49" charset="0"/>
              </a:rPr>
              <a:t>CryptAcquireContext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    &amp;</a:t>
            </a:r>
            <a:r>
              <a:rPr lang="en-US" sz="3600" dirty="0" err="1">
                <a:solidFill>
                  <a:srgbClr val="000000"/>
                </a:solidFill>
                <a:latin typeface="Consolas" panose="020B0609020204030204" pitchFamily="49" charset="0"/>
              </a:rPr>
              <a:t>m_hProvider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3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3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    PROV_RSA_FULL,</a:t>
            </a:r>
          </a:p>
          <a:p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    CRYPT_VERIFYCONTEXT)</a:t>
            </a:r>
          </a:p>
          <a:p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  ) </a:t>
            </a:r>
          </a:p>
          <a:p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  </a:t>
            </a:r>
            <a:r>
              <a:rPr lang="en-US" sz="3600" dirty="0">
                <a:solidFill>
                  <a:srgbClr val="AF00DB"/>
                </a:solidFill>
                <a:latin typeface="Consolas" panose="020B0609020204030204" pitchFamily="49" charset="0"/>
              </a:rPr>
              <a:t>throw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795E26"/>
                </a:solidFill>
                <a:latin typeface="Consolas" panose="020B0609020204030204" pitchFamily="49" charset="0"/>
              </a:rPr>
              <a:t>OS_RNG_Err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36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3600" dirty="0" err="1">
                <a:solidFill>
                  <a:srgbClr val="A31515"/>
                </a:solidFill>
                <a:latin typeface="Consolas" panose="020B0609020204030204" pitchFamily="49" charset="0"/>
              </a:rPr>
              <a:t>CryptAcquireContext</a:t>
            </a:r>
            <a:r>
              <a:rPr lang="en-US" sz="36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ru-RU" sz="24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67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 C++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F8638-0497-458C-9636-A1BC06E80A69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20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0E951D-6EA3-46DE-9FB6-4F89F56A5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84D43-281C-49B3-B0DD-40F45F8443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ru-RU" dirty="0"/>
              <a:t>Предыстория</a:t>
            </a:r>
          </a:p>
        </p:txBody>
      </p:sp>
    </p:spTree>
    <p:extLst>
      <p:ext uri="{BB962C8B-B14F-4D97-AF65-F5344CB8AC3E}">
        <p14:creationId xmlns:p14="http://schemas.microsoft.com/office/powerpoint/2010/main" val="3974382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67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Crypto C++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959D4-7CC7-4F5A-9F2B-FF1E6F22089A}"/>
              </a:ext>
            </a:extLst>
          </p:cNvPr>
          <p:cNvSpPr txBox="1"/>
          <p:nvPr/>
        </p:nvSpPr>
        <p:spPr>
          <a:xfrm>
            <a:off x="307592" y="5402022"/>
            <a:ext cx="1157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V1109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'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CryptAcquireContextA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' function is deprecated. Consider switching to an equivalent newer function.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B2D6B-48DD-43B1-85F0-D27B961AC93B}"/>
              </a:ext>
            </a:extLst>
          </p:cNvPr>
          <p:cNvSpPr txBox="1"/>
          <p:nvPr/>
        </p:nvSpPr>
        <p:spPr>
          <a:xfrm>
            <a:off x="307592" y="264254"/>
            <a:ext cx="11705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....</a:t>
            </a:r>
          </a:p>
          <a:p>
            <a:r>
              <a:rPr lang="en-US" sz="3600" dirty="0">
                <a:solidFill>
                  <a:srgbClr val="AF00DB"/>
                </a:solidFill>
                <a:latin typeface="Consolas" panose="020B0609020204030204" pitchFamily="49" charset="0"/>
              </a:rPr>
              <a:t>if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(!</a:t>
            </a:r>
            <a:r>
              <a:rPr lang="en-US" sz="4000" dirty="0" err="1">
                <a:solidFill>
                  <a:srgbClr val="FF0000"/>
                </a:solidFill>
                <a:latin typeface="Consolas" panose="020B0609020204030204" pitchFamily="49" charset="0"/>
              </a:rPr>
              <a:t>CryptAcquireContext</a:t>
            </a:r>
            <a:r>
              <a:rPr lang="en-US" sz="3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&amp;</a:t>
            </a:r>
            <a:r>
              <a:rPr lang="en-US" sz="36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m_hProvider</a:t>
            </a:r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, 0, 0,</a:t>
            </a:r>
          </a:p>
          <a:p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PROV_RSA_FULL,</a:t>
            </a:r>
          </a:p>
          <a:p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CRYPT_VERIFYCONTEXT)</a:t>
            </a:r>
          </a:p>
          <a:p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) </a:t>
            </a:r>
          </a:p>
          <a:p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throw </a:t>
            </a:r>
            <a:r>
              <a:rPr lang="en-US" sz="36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OS_RNG_Err</a:t>
            </a:r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36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CryptAcquireContext</a:t>
            </a:r>
            <a:r>
              <a:rPr lang="en-US" sz="36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");</a:t>
            </a:r>
          </a:p>
          <a:p>
            <a:endParaRPr lang="ru-RU" sz="24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B2C77-8846-4113-86DD-2F839AFFDE33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717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компилируемых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языков: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непроверенного использования чувствительных данных;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целочисленного переполнения и некорректного совместного использования знаковых и беззнаковых чисел;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переполнения буфера;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некорректного использования системных процедур и интерфейсов, связанных с обеспечением информационной безопасности;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при работе с многопоточными примитивами.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2EAE6-AAE3-4795-B528-E2D8E2D6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49246" y="4275909"/>
            <a:ext cx="2582091" cy="2582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32901E-FA1E-4CEC-82B8-0E55D54E9AB0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800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359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DBeaver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CCD25-219B-456A-B905-8A26EA9E5CD9}"/>
              </a:ext>
            </a:extLst>
          </p:cNvPr>
          <p:cNvSpPr txBox="1"/>
          <p:nvPr/>
        </p:nvSpPr>
        <p:spPr>
          <a:xfrm>
            <a:off x="307592" y="264254"/>
            <a:ext cx="117054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private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67F99"/>
                </a:solidFill>
                <a:latin typeface="Consolas" panose="020B0609020204030204" pitchFamily="49" charset="0"/>
              </a:rPr>
              <a:t>List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267F99"/>
                </a:solidFill>
                <a:latin typeface="Consolas" panose="020B0609020204030204" pitchFamily="49" charset="0"/>
              </a:rPr>
              <a:t>DBTTaskRun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r>
              <a:rPr lang="en-US" sz="2400" dirty="0">
                <a:solidFill>
                  <a:srgbClr val="001080"/>
                </a:solidFill>
                <a:latin typeface="Consolas" panose="020B0609020204030204" pitchFamily="49" charset="0"/>
              </a:rPr>
              <a:t>runs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....</a:t>
            </a:r>
          </a:p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private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67F99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95E26"/>
                </a:solidFill>
                <a:latin typeface="Consolas" panose="020B0609020204030204" pitchFamily="49" charset="0"/>
              </a:rPr>
              <a:t>loadRunsIfNeeded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2400" dirty="0">
                <a:solidFill>
                  <a:srgbClr val="AF00DB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(runs ==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synchronized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    </a:t>
            </a:r>
            <a:r>
              <a:rPr lang="en-US" sz="2400" dirty="0">
                <a:solidFill>
                  <a:srgbClr val="AF00DB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(runs ==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        runs = </a:t>
            </a:r>
            <a:r>
              <a:rPr lang="en-US" sz="2400" dirty="0">
                <a:solidFill>
                  <a:srgbClr val="AF00DB"/>
                </a:solidFill>
                <a:latin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267F99"/>
                </a:solidFill>
                <a:latin typeface="Consolas" panose="020B0609020204030204" pitchFamily="49" charset="0"/>
              </a:rPr>
              <a:t>ArrayList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&lt;&gt;(</a:t>
            </a:r>
            <a:r>
              <a:rPr lang="en-US" sz="2400" dirty="0" err="1">
                <a:solidFill>
                  <a:srgbClr val="795E26"/>
                </a:solidFill>
                <a:latin typeface="Consolas" panose="020B0609020204030204" pitchFamily="49" charset="0"/>
              </a:rPr>
              <a:t>loadRunStatistics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    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    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9ADD0-529E-4498-89C0-0E6552188569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446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AAD23-E0D1-41A1-8759-687B1213082C}"/>
              </a:ext>
            </a:extLst>
          </p:cNvPr>
          <p:cNvSpPr txBox="1"/>
          <p:nvPr/>
        </p:nvSpPr>
        <p:spPr>
          <a:xfrm>
            <a:off x="307592" y="264254"/>
            <a:ext cx="1170544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private </a:t>
            </a:r>
            <a:r>
              <a:rPr lang="en-US" sz="3200" dirty="0">
                <a:solidFill>
                  <a:srgbClr val="FF0000"/>
                </a:solidFill>
                <a:latin typeface="Consolas" panose="020B0609020204030204" pitchFamily="49" charset="0"/>
              </a:rPr>
              <a:t>volatile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267F99"/>
                </a:solidFill>
                <a:latin typeface="Consolas" panose="020B0609020204030204" pitchFamily="49" charset="0"/>
              </a:rPr>
              <a:t>List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2400" dirty="0" err="1">
                <a:solidFill>
                  <a:srgbClr val="267F99"/>
                </a:solidFill>
                <a:latin typeface="Consolas" panose="020B0609020204030204" pitchFamily="49" charset="0"/>
              </a:rPr>
              <a:t>DBTTaskRun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r>
              <a:rPr lang="en-US" sz="2400" dirty="0">
                <a:solidFill>
                  <a:srgbClr val="001080"/>
                </a:solidFill>
                <a:latin typeface="Consolas" panose="020B0609020204030204" pitchFamily="49" charset="0"/>
              </a:rPr>
              <a:t>runs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....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private void </a:t>
            </a:r>
            <a:r>
              <a:rPr lang="en-US" sz="24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loadRunsIfNeeded</a:t>
            </a:r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if (runs == null) {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    synchronized (this) {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        if (runs == null) {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            runs = new </a:t>
            </a:r>
            <a:r>
              <a:rPr lang="en-US" sz="24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ArrayList</a:t>
            </a:r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&lt;&gt;(</a:t>
            </a:r>
            <a:r>
              <a:rPr lang="en-US" sz="2400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loadRunStatistics</a:t>
            </a:r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        }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    }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    }</a:t>
            </a:r>
          </a:p>
          <a:p>
            <a:r>
              <a:rPr lang="en-US" sz="2400" dirty="0">
                <a:solidFill>
                  <a:schemeClr val="tx2">
                    <a:lumMod val="25000"/>
                    <a:lumOff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5FF09-988F-4591-862F-202D6FC3464B}"/>
              </a:ext>
            </a:extLst>
          </p:cNvPr>
          <p:cNvSpPr txBox="1"/>
          <p:nvPr/>
        </p:nvSpPr>
        <p:spPr>
          <a:xfrm>
            <a:off x="307592" y="6233019"/>
            <a:ext cx="4359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Фрагмент кода из проекта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DBeaver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78273-2968-483C-A8AD-64CF9F513B45}"/>
              </a:ext>
            </a:extLst>
          </p:cNvPr>
          <p:cNvSpPr txBox="1"/>
          <p:nvPr/>
        </p:nvSpPr>
        <p:spPr>
          <a:xfrm>
            <a:off x="307592" y="5326686"/>
            <a:ext cx="1157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V6082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Unsafe double-checked locking. The field should be declared as volatile.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6440-3D23-4DFA-B211-F402461EF2C5}"/>
              </a:ext>
            </a:extLst>
          </p:cNvPr>
          <p:cNvSpPr txBox="1"/>
          <p:nvPr/>
        </p:nvSpPr>
        <p:spPr>
          <a:xfrm>
            <a:off x="11501483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673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для </a:t>
            </a:r>
            <a:r>
              <a:rPr lang="en-US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С++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4EF1D-F23A-4E15-8BA3-D1F1B8C6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263" y="4335518"/>
            <a:ext cx="2926080" cy="2522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2DD67E-ABF0-4279-938A-9FE23EE84967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02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для </a:t>
            </a:r>
            <a:r>
              <a:rPr lang="en-US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С++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разыменования нулевого указателя;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4EF1D-F23A-4E15-8BA3-D1F1B8C6F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4335518"/>
            <a:ext cx="2926080" cy="2522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550787-1EAA-44A9-B989-D836759B7E9B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466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для </a:t>
            </a:r>
            <a:r>
              <a:rPr lang="en-US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С++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разыменования нулевого указателя;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деления на ноль;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3FFB7-E7E6-4EB4-8AB2-712DE795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4335518"/>
            <a:ext cx="2926080" cy="2522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C42CA-E303-419A-87CB-0456D8EFC098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441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для </a:t>
            </a:r>
            <a:r>
              <a:rPr lang="en-US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С++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разыменования нулевого указателя;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деления на ноль;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управления динамической памятью;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2B156-5CB3-484E-AC9A-121796763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4335518"/>
            <a:ext cx="2926080" cy="2522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437C8-72FD-4D2D-BEA0-CA3E23C959C2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783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для </a:t>
            </a:r>
            <a:r>
              <a:rPr lang="en-US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С++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разыменования нулевого указателя;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деления на ноль;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управления динамической памятью;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использования форматной строки;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7C6E6-D8FE-4D4C-B77E-7E1369A66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4335518"/>
            <a:ext cx="2926080" cy="2522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B83FB-2AC0-491F-B6ED-8FE1CF0B30CD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35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для </a:t>
            </a:r>
            <a:r>
              <a:rPr lang="en-US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С++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разыменования нулевого указателя;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деления на ноль;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управления динамической памятью;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использования форматной строки;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использования неинициализированных переменных;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24833-5AD3-4933-88D0-23A20E8CD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4335518"/>
            <a:ext cx="2926080" cy="2522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D0FAAB-E225-4BDB-A0BE-B01D0C8F7800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6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2046846"/>
            <a:ext cx="10849766" cy="6894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Посвящён разработке безопасного программного обеспечения.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7BD9B-7509-42DC-BA13-081B86957204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57CF26-F165-4F63-A460-4934B5DB858C}"/>
              </a:ext>
            </a:extLst>
          </p:cNvPr>
          <p:cNvSpPr txBox="1">
            <a:spLocks/>
          </p:cNvSpPr>
          <p:nvPr/>
        </p:nvSpPr>
        <p:spPr>
          <a:xfrm>
            <a:off x="307592" y="756278"/>
            <a:ext cx="9648825" cy="61277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600" dirty="0"/>
              <a:t>ГОСТ Р 56939-2016</a:t>
            </a:r>
            <a:r>
              <a:rPr lang="en-US" sz="3600" dirty="0"/>
              <a:t> </a:t>
            </a:r>
            <a:r>
              <a:rPr lang="ru-RU" sz="3600" dirty="0"/>
              <a:t>«Защита информации. Разработка безопасного программного обеспечения. Общие требования»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771C4D-EC87-4C41-95BD-A99E74EFF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04068" y="2884468"/>
            <a:ext cx="4609297" cy="397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6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Классификация критических ошибок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для </a:t>
            </a:r>
            <a:r>
              <a:rPr lang="en-US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С++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разыменования нулевого указателя;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деления на ноль;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управления динамической памятью;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использования форматной строки;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использования неинициализированных переменных;</a:t>
            </a:r>
          </a:p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ошибки утечек памяти, незакрытых файловых дескрипторов и дескрипторов сетевых соединений.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07A20-33BC-46BA-B400-FB054EEEB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63" y="4335518"/>
            <a:ext cx="2926080" cy="2522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AA243C-2330-4BE0-A8BA-9CF42BAA9608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379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CE7ED2-4BBA-415E-B764-AFA1E7C97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02005-D3D8-4457-87F2-F9647FE900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Внедрение </a:t>
            </a:r>
          </a:p>
          <a:p>
            <a:r>
              <a:rPr lang="ru-RU" dirty="0"/>
              <a:t>статического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229439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Подготовительный этап (п. 5.2-5.3)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выбрать анализатор.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7DF69-D03B-45D3-AF5F-B34770F9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243" y="3030582"/>
            <a:ext cx="4630894" cy="3992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FDF778-F930-49E3-B5E3-AA7A71C911EC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023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A3188B-39F8-479E-AFE2-2549FC52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243" y="3030582"/>
            <a:ext cx="4630894" cy="39921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Подготовительный этап (п. 5.2-5.3)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выбрать анализатор.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Критерии:</a:t>
            </a:r>
          </a:p>
          <a:p>
            <a:pPr lvl="1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Поддержка современных стандартов языков программирования;</a:t>
            </a:r>
          </a:p>
          <a:p>
            <a:pPr lvl="1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Поддержка используемых в проекте систем сборки;</a:t>
            </a:r>
          </a:p>
          <a:p>
            <a:pPr lvl="1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Исчерпывающая документация.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BA146-7465-4112-B448-B0BE0CDAB07E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373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2F8C4F8D-359F-4CC7-B6CF-E3D486CDD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68" y="148046"/>
            <a:ext cx="3758035" cy="6418217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F895A24-AFBC-49B5-AD6F-EFDB7DEBF996}"/>
              </a:ext>
            </a:extLst>
          </p:cNvPr>
          <p:cNvSpPr txBox="1">
            <a:spLocks/>
          </p:cNvSpPr>
          <p:nvPr/>
        </p:nvSpPr>
        <p:spPr>
          <a:xfrm>
            <a:off x="6038926" y="1228734"/>
            <a:ext cx="3906416" cy="701999"/>
          </a:xfrm>
          <a:prstGeom prst="rect">
            <a:avLst/>
          </a:prstGeom>
          <a:solidFill>
            <a:schemeClr val="bg1"/>
          </a:solidFill>
          <a:ln w="28575">
            <a:solidFill>
              <a:srgbClr val="43C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Описание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17B573B-35B5-4ECD-8AA6-623238149237}"/>
              </a:ext>
            </a:extLst>
          </p:cNvPr>
          <p:cNvSpPr txBox="1">
            <a:spLocks/>
          </p:cNvSpPr>
          <p:nvPr/>
        </p:nvSpPr>
        <p:spPr>
          <a:xfrm>
            <a:off x="6041156" y="2282511"/>
            <a:ext cx="3906416" cy="701999"/>
          </a:xfrm>
          <a:prstGeom prst="rect">
            <a:avLst/>
          </a:prstGeom>
          <a:solidFill>
            <a:schemeClr val="bg1"/>
          </a:solidFill>
          <a:ln w="28575">
            <a:solidFill>
              <a:srgbClr val="43C0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Пример ошибочного кода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63A5E10-A352-402F-B2A1-583CF195D42C}"/>
              </a:ext>
            </a:extLst>
          </p:cNvPr>
          <p:cNvSpPr txBox="1">
            <a:spLocks/>
          </p:cNvSpPr>
          <p:nvPr/>
        </p:nvSpPr>
        <p:spPr>
          <a:xfrm>
            <a:off x="6041156" y="4028309"/>
            <a:ext cx="3906416" cy="650681"/>
          </a:xfrm>
          <a:prstGeom prst="rect">
            <a:avLst/>
          </a:prstGeom>
          <a:solidFill>
            <a:schemeClr val="bg1"/>
          </a:solidFill>
          <a:ln w="28575">
            <a:solidFill>
              <a:srgbClr val="43C0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Примеры исправления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15923AD-A6F0-4B85-8E62-3CC1EB43EA4A}"/>
              </a:ext>
            </a:extLst>
          </p:cNvPr>
          <p:cNvSpPr txBox="1">
            <a:spLocks/>
          </p:cNvSpPr>
          <p:nvPr/>
        </p:nvSpPr>
        <p:spPr>
          <a:xfrm>
            <a:off x="5987359" y="5352090"/>
            <a:ext cx="4009552" cy="701999"/>
          </a:xfrm>
          <a:prstGeom prst="rect">
            <a:avLst/>
          </a:prstGeom>
          <a:solidFill>
            <a:schemeClr val="bg1"/>
          </a:solidFill>
          <a:ln w="28575">
            <a:solidFill>
              <a:srgbClr val="43C0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Сопоставление с 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CWE, SEI CERT, OWASP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1">
            <a:extLst>
              <a:ext uri="{FF2B5EF4-FFF2-40B4-BE49-F238E27FC236}">
                <a16:creationId xmlns:a16="http://schemas.microsoft.com/office/drawing/2014/main" id="{219E833D-886E-40CC-873B-891F8CDA75D7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4534128" y="876957"/>
            <a:ext cx="1504798" cy="702777"/>
          </a:xfrm>
          <a:prstGeom prst="straightConnector1">
            <a:avLst/>
          </a:prstGeom>
          <a:ln w="38100">
            <a:solidFill>
              <a:srgbClr val="43C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3">
            <a:extLst>
              <a:ext uri="{FF2B5EF4-FFF2-40B4-BE49-F238E27FC236}">
                <a16:creationId xmlns:a16="http://schemas.microsoft.com/office/drawing/2014/main" id="{031391CC-8BBF-4AF0-BD6A-3F06CE6645CB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4431491" y="2142358"/>
            <a:ext cx="1609665" cy="491153"/>
          </a:xfrm>
          <a:prstGeom prst="straightConnector1">
            <a:avLst/>
          </a:prstGeom>
          <a:ln w="38100">
            <a:solidFill>
              <a:srgbClr val="43C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5">
            <a:extLst>
              <a:ext uri="{FF2B5EF4-FFF2-40B4-BE49-F238E27FC236}">
                <a16:creationId xmlns:a16="http://schemas.microsoft.com/office/drawing/2014/main" id="{DB4146E3-3818-49E0-BA83-BB1A10A98F13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4431491" y="4353649"/>
            <a:ext cx="1609665" cy="1"/>
          </a:xfrm>
          <a:prstGeom prst="straightConnector1">
            <a:avLst/>
          </a:prstGeom>
          <a:ln w="38100">
            <a:solidFill>
              <a:srgbClr val="43C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7">
            <a:extLst>
              <a:ext uri="{FF2B5EF4-FFF2-40B4-BE49-F238E27FC236}">
                <a16:creationId xmlns:a16="http://schemas.microsoft.com/office/drawing/2014/main" id="{6C60959B-BE43-44C4-AC0C-2E662CC747CD}"/>
              </a:ext>
            </a:extLst>
          </p:cNvPr>
          <p:cNvCxnSpPr>
            <a:stCxn id="15" idx="1"/>
          </p:cNvCxnSpPr>
          <p:nvPr/>
        </p:nvCxnSpPr>
        <p:spPr>
          <a:xfrm flipH="1">
            <a:off x="4431491" y="4353650"/>
            <a:ext cx="1609665" cy="998440"/>
          </a:xfrm>
          <a:prstGeom prst="straightConnector1">
            <a:avLst/>
          </a:prstGeom>
          <a:ln w="38100">
            <a:solidFill>
              <a:srgbClr val="43C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19">
            <a:extLst>
              <a:ext uri="{FF2B5EF4-FFF2-40B4-BE49-F238E27FC236}">
                <a16:creationId xmlns:a16="http://schemas.microsoft.com/office/drawing/2014/main" id="{375818BA-7CA8-4110-AE53-6A87A2C8AEEF}"/>
              </a:ext>
            </a:extLst>
          </p:cNvPr>
          <p:cNvCxnSpPr>
            <a:stCxn id="16" idx="1"/>
          </p:cNvCxnSpPr>
          <p:nvPr/>
        </p:nvCxnSpPr>
        <p:spPr>
          <a:xfrm flipH="1">
            <a:off x="2192144" y="5703090"/>
            <a:ext cx="3795215" cy="647375"/>
          </a:xfrm>
          <a:prstGeom prst="straightConnector1">
            <a:avLst/>
          </a:prstGeom>
          <a:ln w="38100">
            <a:solidFill>
              <a:srgbClr val="43C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A7E1812-090C-46C3-A1BE-D5239D5DEB05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177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6BD3D4-9F8F-4C49-891C-16090CDB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243" y="3030582"/>
            <a:ext cx="4630894" cy="39921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Подготовительный этап (п. 5.2-5.3)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выбрать анализатор.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Критерии:</a:t>
            </a:r>
          </a:p>
          <a:p>
            <a:pPr lvl="1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Поддержка современных стандартов языков программирования;</a:t>
            </a:r>
          </a:p>
          <a:p>
            <a:pPr lvl="1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Поддержка используемых в проекте систем сборки;</a:t>
            </a:r>
          </a:p>
          <a:p>
            <a:pPr lvl="1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Исчерпывающая документация.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несколько анализаторов.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C676F-F513-41F8-A863-850A4CC8EF13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921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Подготовительный этап (п. 5.2-5.3)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настроить сборочную среду и среду анализа ПО.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9EC5C-A444-4B6E-B89E-D7151DDC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96356" y="3429000"/>
            <a:ext cx="3588051" cy="3093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795DE-894D-4DB7-B01C-4C3B9EAA00BC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630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Подготовительный этап (п. 5.2-5.3)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настроить сборочную среду и среду анализа ПО.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Анализ всего кода в выбранной среде должен проходить быстрее чем за двое суток.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128AA-A536-4598-9C0B-8DCBD3E1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96356" y="3429000"/>
            <a:ext cx="3588051" cy="3093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00FE2-210C-41DD-BB9B-771A9BB76AD2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154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Подготовительный этап (п. 5.2-5.3)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настроить сборочную среду и среду анализа ПО.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Анализ всего кода в выбранной среде должен проходить быстрее чем за двое суток.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Библиотеки – тоже ваш код.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F7234-93C8-4ECF-BA5E-E8050DF60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96356" y="3429000"/>
            <a:ext cx="3588051" cy="3093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2C711-934F-47BF-946B-AE3B085919C7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78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Начальный этап (п. 5.4-5.5)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настроить анализатор, выбрав предупреждения, соответствующие критическим ошибкам.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57C77-ADAA-4395-ADC7-840BF4A74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51" y="3429000"/>
            <a:ext cx="3742467" cy="322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3F9790-EBBF-484B-8253-0922528C3A51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172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2046846"/>
            <a:ext cx="10849766" cy="6894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Посвящён разработке безопасного программного обеспечения.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C3365-D5A3-4E2E-A704-D86A37D47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04068" y="2884468"/>
            <a:ext cx="4609297" cy="39735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B88DB5-9CD3-4D1D-9F36-F216F06490D6}"/>
              </a:ext>
            </a:extLst>
          </p:cNvPr>
          <p:cNvSpPr/>
          <p:nvPr/>
        </p:nvSpPr>
        <p:spPr>
          <a:xfrm>
            <a:off x="307593" y="2642979"/>
            <a:ext cx="108497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Безопасное программное обеспечение - программное обеспечение, разработанное с использованием совокупности мер, направленных на предотвращение появления и устранение уязвимостей программы.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7A619D-306E-4DD1-8C5C-B29039DBF27A}"/>
              </a:ext>
            </a:extLst>
          </p:cNvPr>
          <p:cNvSpPr txBox="1">
            <a:spLocks/>
          </p:cNvSpPr>
          <p:nvPr/>
        </p:nvSpPr>
        <p:spPr>
          <a:xfrm>
            <a:off x="307592" y="756278"/>
            <a:ext cx="9648825" cy="61277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600" dirty="0"/>
              <a:t>ГОСТ Р 56939-2016</a:t>
            </a:r>
            <a:r>
              <a:rPr lang="en-US" sz="3600" dirty="0"/>
              <a:t> </a:t>
            </a:r>
            <a:r>
              <a:rPr lang="ru-RU" sz="3600" dirty="0"/>
              <a:t>«Защита информации. Разработка безопасного программного обеспечения. Общие требования»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C3C5B-CD94-448E-AA1F-5CD60EFA1D6C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096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Начальный этап (п. 5.4-5.5)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настроить анализатор, выбрав предупреждения, соответствующие критическим ошибкам.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настройки проводится первичный анализ.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C730C-F148-4AB3-8264-2FA658B85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251" y="3429000"/>
            <a:ext cx="3742467" cy="322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761DA-947E-4F0B-8D9E-786458453EFD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376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Начальный этап (п. 5.4-5.5)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настроить анализатор, выбрав предупреждения, соответствующие критическим ошибкам.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настройки проводится первичный анализ.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Полученные предупреждения размечаются и составляют начальную базу предупреждений.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63DEE-E5CE-46AA-8828-2AC4D4B4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251" y="3429000"/>
            <a:ext cx="3742467" cy="322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CC6FB4-ECF6-4250-8648-142E87CB57A5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179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Начальный этап (п. 5.4-5.5)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459992" y="15533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настроить анализатор, выбрав предупреждения, соответствующие критическим ошибкам.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настройки проводится первичный анализ.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Полученные предупреждения размечаются и составляют начальную базу предупреждений.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разметке предупреждения делятся на: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Истинные;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Ложные;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Истинные, но не требующие исправления.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63DEE-E5CE-46AA-8828-2AC4D4B4F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51" y="3429000"/>
            <a:ext cx="3742467" cy="322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DBA5D-26BD-4568-8877-BD3B1ED02183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426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Регулярный анализ (п. 5.6-5.13)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Накопление непроанализированных изменений приводит к: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67BA1-9582-405C-A56D-5A1201EB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75" y="3992880"/>
            <a:ext cx="2809919" cy="2809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5C945A-738F-47BF-8726-DB779494CE5C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505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Регулярный анализ (п. 5.6-5.13)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Накопление непроанализированных изменений приводит к: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ухудшению качества проводимой экспертизы результатов анализа;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67BA1-9582-405C-A56D-5A1201EB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75" y="3992880"/>
            <a:ext cx="2809919" cy="2809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07F3B-1E3F-4D6F-A58A-0C89472CE900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249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Регулярный анализ (п. 5.6-5.13)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Накопление непроанализированных изменений приводит к: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ухудшению качества проводимой экспертизы результатов анализа;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увеличению длительности проводимой экспертизы;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67BA1-9582-405C-A56D-5A1201EB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75" y="3992880"/>
            <a:ext cx="2809919" cy="2809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13811A-E8AA-43C1-8D43-9301945CE5E4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654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Регулярный анализ (п. 5.6-5.13)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Накопление непроанализированных изменений приводит к: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ухудшению качества проводимой экспертизы результатов анализа;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увеличению длительности проводимой экспертизы;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усложнению исправления ошибок.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67BA1-9582-405C-A56D-5A1201EB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75" y="3992880"/>
            <a:ext cx="2809919" cy="2809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B2461A-D1B1-4CD1-97DE-D1F67A88A682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1288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Регулярный анализ (п. 5.6-5.13)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Накопление непроанализированных изменений приводит к: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ухудшению качества проводимой экспертизы результатов анализа;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увеличению длительности проводимой экспертизы;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усложнению исправления ошибок.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упрощения проведения регулярного анализа можно автоматизировать процесс.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67BA1-9582-405C-A56D-5A1201EB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75" y="3992880"/>
            <a:ext cx="2809919" cy="2809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57A5A-6787-4694-97B2-95CF28A2011D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519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Регулярный анализ (п. 5.6-5.13)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A842D7C-4D4A-47B7-B500-933B931A9406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всего кода проводить анализ не реже, чем раз в 10 дней после внесения изменений.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нового кода проводить анализ сразу после внесения изменений.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91CA0-CB50-4C42-878C-5733A238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960" y="2792216"/>
            <a:ext cx="2915920" cy="2915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962495-D0BD-421A-832F-F1FB09B43742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261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Регулярный анализ (п. 5.6-5.13)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2" y="1400961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C68A22-080B-48F2-8BA3-B0781210467F}"/>
              </a:ext>
            </a:extLst>
          </p:cNvPr>
          <p:cNvSpPr/>
          <p:nvPr/>
        </p:nvSpPr>
        <p:spPr>
          <a:xfrm>
            <a:off x="510326" y="3408903"/>
            <a:ext cx="1084976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Просмотр и разметка предупреждений: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Для нового кода не позднее, чем через 3 дня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Для всего кода не позднее, чем через 10 дней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1EC47-6D21-4ECE-A3D0-376AD40A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60" y="4031736"/>
            <a:ext cx="2915920" cy="291592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C412EE2-3114-4129-A06E-A9A6DEF92397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всего кода проводить анализ не реже, чем раз в 10 дней после внесения изменений.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нового кода проводить анализ сразу после внесения изменений.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50CDF-48D3-4977-9E26-3477ECCFE539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148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Статический анализ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1409350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Пункт 3.10 этого стандарта посвящён статическому анализу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B138D-DF13-4128-81A8-C3659EFA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9473" y="3518263"/>
            <a:ext cx="3900125" cy="3362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2794D3-4E77-42B9-9260-A17A3E45BEAA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9670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Итоги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4DE2315-B0DE-49EA-A2EB-A93578C2AAEB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ГОСТ устанавливает список </a:t>
            </a:r>
            <a:r>
              <a:rPr lang="ru-RU" b="1" dirty="0"/>
              <a:t>критических ошибок</a:t>
            </a:r>
            <a:r>
              <a:rPr lang="ru-RU" dirty="0"/>
              <a:t>, на которые </a:t>
            </a:r>
            <a:r>
              <a:rPr lang="ru-RU" b="1" dirty="0"/>
              <a:t>необходимо обращать внимание в первую очередь</a:t>
            </a:r>
            <a:endParaRPr lang="ru-RU" dirty="0"/>
          </a:p>
          <a:p>
            <a:r>
              <a:rPr lang="ru-RU" dirty="0"/>
              <a:t>Используемый анализатор должен поддерживать последние стандарты языков программирования и используемые в проекте сборочные системы, обладать исчерпывающей документацией</a:t>
            </a:r>
          </a:p>
          <a:p>
            <a:r>
              <a:rPr lang="ru-RU" dirty="0"/>
              <a:t>Проводить статический анализ, обрабатывать результаты и исправлять ошибки нужно </a:t>
            </a:r>
            <a:r>
              <a:rPr lang="ru-RU" b="1" dirty="0"/>
              <a:t>регулярно</a:t>
            </a:r>
            <a:r>
              <a:rPr lang="ru-RU" dirty="0"/>
              <a:t>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88C6FF9-AAE2-4771-B299-50A0385B4BA2}"/>
              </a:ext>
            </a:extLst>
          </p:cNvPr>
          <p:cNvSpPr txBox="1">
            <a:spLocks/>
          </p:cNvSpPr>
          <p:nvPr/>
        </p:nvSpPr>
        <p:spPr>
          <a:xfrm>
            <a:off x="510326" y="1572643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ED690-1713-4B54-AAB2-5CB849ED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959" y="3796937"/>
            <a:ext cx="3550834" cy="3061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E6E0AD-226D-4614-9582-EE8DA060236A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440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D5545-1F2E-4ABB-957F-09FBAA50D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323339"/>
            <a:ext cx="4211320" cy="42113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67573E-C9C1-47E0-892E-51A4FC235D15}"/>
              </a:ext>
            </a:extLst>
          </p:cNvPr>
          <p:cNvSpPr/>
          <p:nvPr/>
        </p:nvSpPr>
        <p:spPr>
          <a:xfrm>
            <a:off x="5293360" y="3287890"/>
            <a:ext cx="6898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описание и актуальность.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Критические ошибки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анализа кода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C80ECB-5645-45FD-998C-04DC1ABBC2AB}"/>
              </a:ext>
            </a:extLst>
          </p:cNvPr>
          <p:cNvSpPr/>
          <p:nvPr/>
        </p:nvSpPr>
        <p:spPr>
          <a:xfrm>
            <a:off x="5293360" y="1841340"/>
            <a:ext cx="6111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вебинаров про </a:t>
            </a:r>
          </a:p>
          <a:p>
            <a:pPr algn="just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 Р 71207—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8BED7-EA04-4FC3-AB61-A9DD380CF040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5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E068236-2A38-45D2-9885-9C3DFC36A897}"/>
              </a:ext>
            </a:extLst>
          </p:cNvPr>
          <p:cNvSpPr txBox="1"/>
          <p:nvPr/>
        </p:nvSpPr>
        <p:spPr>
          <a:xfrm>
            <a:off x="265899" y="1801022"/>
            <a:ext cx="4129657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Q/A</a:t>
            </a:r>
            <a:endParaRPr lang="ru-RU" sz="17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EE5F50-286F-42CC-A687-021A3BEE0D03}"/>
              </a:ext>
            </a:extLst>
          </p:cNvPr>
          <p:cNvSpPr txBox="1"/>
          <p:nvPr/>
        </p:nvSpPr>
        <p:spPr>
          <a:xfrm>
            <a:off x="382758" y="5538395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pvs-studio.ru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A37FF-FAA0-4953-B57D-B284FA380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258" y="2026058"/>
            <a:ext cx="6225317" cy="5357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874FFD-A49A-4FC0-8D4F-A12DE75FA352}"/>
              </a:ext>
            </a:extLst>
          </p:cNvPr>
          <p:cNvSpPr txBox="1"/>
          <p:nvPr/>
        </p:nvSpPr>
        <p:spPr>
          <a:xfrm>
            <a:off x="382758" y="6000060"/>
            <a:ext cx="451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habr.com/companies/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-studio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7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2" y="335853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600" dirty="0"/>
              <a:t>Статический анализ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1409350"/>
            <a:ext cx="10849766" cy="4949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Пункт 3.10 этого стандарта посвящён статическому анализу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Статический анализ исходного кода программы:</a:t>
            </a:r>
            <a:r>
              <a:rPr lang="ru-RU" dirty="0">
                <a:solidFill>
                  <a:srgbClr val="43C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Вид работ по инструментальному исследованию программы, основанный на анализе исходного кода программы с использованием специализированных инструментальных средств (статических анализаторов) в режиме, не предусматривающем реального выполнения кода.</a:t>
            </a:r>
          </a:p>
          <a:p>
            <a:pPr marL="0" indent="0">
              <a:buNone/>
            </a:pPr>
            <a:endParaRPr lang="ru-RU" sz="2000" dirty="0">
              <a:solidFill>
                <a:srgbClr val="43C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43C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910A2-C59B-4624-A821-6A4860EC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9473" y="3518263"/>
            <a:ext cx="3900125" cy="336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222AA-E615-48E9-AF50-C8C8394F6A7F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88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3" y="991889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200" dirty="0"/>
              <a:t>ГОСТ Р 71207— 2024 «Защита информации. Разработка безопасного программного обеспечения. Статический анализ программного обеспечения. Общие требования»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2918298"/>
            <a:ext cx="8998967" cy="3440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Вышел 1 апреля 2024 года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77328-88E9-4EFF-893A-E538167C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7" y="2447837"/>
            <a:ext cx="5125892" cy="4418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23BD81-6F49-40C7-A05C-EA5F1D6EAAA9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822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D077D9-6E14-4A24-9603-F05E6FB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93" y="991889"/>
            <a:ext cx="9648825" cy="612774"/>
          </a:xfrm>
          <a:prstGeom prst="rect">
            <a:avLst/>
          </a:prstGeom>
        </p:spPr>
        <p:txBody>
          <a:bodyPr anchor="ctr"/>
          <a:lstStyle/>
          <a:p>
            <a:r>
              <a:rPr lang="ru-RU" sz="3200" dirty="0"/>
              <a:t>ГОСТ Р 71207— 2024 «Защита информации. Разработка безопасного программного обеспечения. Статический анализ программного обеспечения. Общие требования»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C4C7C12-A536-4EAB-9C1E-7CC7AC3F13AB}"/>
              </a:ext>
            </a:extLst>
          </p:cNvPr>
          <p:cNvSpPr txBox="1">
            <a:spLocks/>
          </p:cNvSpPr>
          <p:nvPr/>
        </p:nvSpPr>
        <p:spPr>
          <a:xfrm>
            <a:off x="307593" y="2918298"/>
            <a:ext cx="8998967" cy="3440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Вышел 1 апреля 2024 года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Посвящён статическому анализа кода при РБПО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77328-88E9-4EFF-893A-E538167C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67" y="2447837"/>
            <a:ext cx="5125892" cy="4418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E1D7A-C830-4D92-9898-396E8F2605B2}"/>
              </a:ext>
            </a:extLst>
          </p:cNvPr>
          <p:cNvSpPr txBox="1"/>
          <p:nvPr/>
        </p:nvSpPr>
        <p:spPr>
          <a:xfrm>
            <a:off x="307592" y="6350465"/>
            <a:ext cx="76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73666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Другая 14">
      <a:dk1>
        <a:srgbClr val="000000"/>
      </a:dk1>
      <a:lt1>
        <a:srgbClr val="FFFFFF"/>
      </a:lt1>
      <a:dk2>
        <a:srgbClr val="2B323A"/>
      </a:dk2>
      <a:lt2>
        <a:srgbClr val="F0F7FA"/>
      </a:lt2>
      <a:accent1>
        <a:srgbClr val="80D6FF"/>
      </a:accent1>
      <a:accent2>
        <a:srgbClr val="80FFC6"/>
      </a:accent2>
      <a:accent3>
        <a:srgbClr val="FFE699"/>
      </a:accent3>
      <a:accent4>
        <a:srgbClr val="59C9FF"/>
      </a:accent4>
      <a:accent5>
        <a:srgbClr val="16402E"/>
      </a:accent5>
      <a:accent6>
        <a:srgbClr val="41BCBC"/>
      </a:accent6>
      <a:hlink>
        <a:srgbClr val="59C9FF"/>
      </a:hlink>
      <a:folHlink>
        <a:srgbClr val="0563C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10446</TotalTime>
  <Words>2468</Words>
  <Application>Microsoft Office PowerPoint</Application>
  <PresentationFormat>Widescreen</PresentationFormat>
  <Paragraphs>424</Paragraphs>
  <Slides>62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Calibri Light</vt:lpstr>
      <vt:lpstr>Arial</vt:lpstr>
      <vt:lpstr>Consolas</vt:lpstr>
      <vt:lpstr>Calibri</vt:lpstr>
      <vt:lpstr>Cascadia Code</vt:lpstr>
      <vt:lpstr>Times New Roman</vt:lpstr>
      <vt:lpstr>Специальное оформление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Статический анализ</vt:lpstr>
      <vt:lpstr>Статический анализ</vt:lpstr>
      <vt:lpstr>ГОСТ Р 71207— 2024 «Защита информации. Разработка безопасного программного обеспечения. Статический анализ программного обеспечения. Общие требования» </vt:lpstr>
      <vt:lpstr>ГОСТ Р 71207— 2024 «Защита информации. Разработка безопасного программного обеспечения. Статический анализ программного обеспечения. Общие требования» </vt:lpstr>
      <vt:lpstr>ГОСТ Р 71207— 2024 «Защита информации. Разработка безопасного программного обеспечения. Статический анализ программного обеспечения. Общие требования» </vt:lpstr>
      <vt:lpstr>ГОСТ Р 71207— 2024 «Защита информации. Разработка безопасного программного обеспечения. Статический анализ программного обеспечения. Общие требования» </vt:lpstr>
      <vt:lpstr>PowerPoint Presentation</vt:lpstr>
      <vt:lpstr>Терминология: критическая ошибка</vt:lpstr>
      <vt:lpstr>Терминология: критическая ошибка</vt:lpstr>
      <vt:lpstr>Классификация критических ошибок</vt:lpstr>
      <vt:lpstr>Классификация критических ошибок</vt:lpstr>
      <vt:lpstr>Классификация критических ошибок</vt:lpstr>
      <vt:lpstr>Классификация критических ошибок</vt:lpstr>
      <vt:lpstr>PowerPoint Presentation</vt:lpstr>
      <vt:lpstr>PowerPoint Presentation</vt:lpstr>
      <vt:lpstr>PowerPoint Presentation</vt:lpstr>
      <vt:lpstr>Классификация критических ошибок</vt:lpstr>
      <vt:lpstr>PowerPoint Presentation</vt:lpstr>
      <vt:lpstr>PowerPoint Presentation</vt:lpstr>
      <vt:lpstr>Классификация критических ошибок</vt:lpstr>
      <vt:lpstr>PowerPoint Presentation</vt:lpstr>
      <vt:lpstr>PowerPoint Presentation</vt:lpstr>
      <vt:lpstr>Классификация критических ошибок</vt:lpstr>
      <vt:lpstr>PowerPoint Presentation</vt:lpstr>
      <vt:lpstr>PowerPoint Presentation</vt:lpstr>
      <vt:lpstr>Классификация критических ошибок</vt:lpstr>
      <vt:lpstr>PowerPoint Presentation</vt:lpstr>
      <vt:lpstr>PowerPoint Presentation</vt:lpstr>
      <vt:lpstr>Классификация критических ошибок</vt:lpstr>
      <vt:lpstr>Классификация критических ошибок</vt:lpstr>
      <vt:lpstr>Классификация критических ошибок</vt:lpstr>
      <vt:lpstr>Классификация критических ошибок</vt:lpstr>
      <vt:lpstr>Классификация критических ошибок</vt:lpstr>
      <vt:lpstr>Классификация критических ошибок</vt:lpstr>
      <vt:lpstr>Классификация критических ошибок</vt:lpstr>
      <vt:lpstr>PowerPoint Presentation</vt:lpstr>
      <vt:lpstr>Подготовительный этап (п. 5.2-5.3)</vt:lpstr>
      <vt:lpstr>Подготовительный этап (п. 5.2-5.3)</vt:lpstr>
      <vt:lpstr>PowerPoint Presentation</vt:lpstr>
      <vt:lpstr>Подготовительный этап (п. 5.2-5.3)</vt:lpstr>
      <vt:lpstr>Подготовительный этап (п. 5.2-5.3)</vt:lpstr>
      <vt:lpstr>Подготовительный этап (п. 5.2-5.3)</vt:lpstr>
      <vt:lpstr>Подготовительный этап (п. 5.2-5.3)</vt:lpstr>
      <vt:lpstr>Начальный этап (п. 5.4-5.5)</vt:lpstr>
      <vt:lpstr>Начальный этап (п. 5.4-5.5)</vt:lpstr>
      <vt:lpstr>Начальный этап (п. 5.4-5.5)</vt:lpstr>
      <vt:lpstr>Начальный этап (п. 5.4-5.5)</vt:lpstr>
      <vt:lpstr>Регулярный анализ (п. 5.6-5.13)</vt:lpstr>
      <vt:lpstr>Регулярный анализ (п. 5.6-5.13)</vt:lpstr>
      <vt:lpstr>Регулярный анализ (п. 5.6-5.13)</vt:lpstr>
      <vt:lpstr>Регулярный анализ (п. 5.6-5.13)</vt:lpstr>
      <vt:lpstr>Регулярный анализ (п. 5.6-5.13)</vt:lpstr>
      <vt:lpstr>Регулярный анализ (п. 5.6-5.13)</vt:lpstr>
      <vt:lpstr>Регулярный анализ (п. 5.6-5.13)</vt:lpstr>
      <vt:lpstr>Итоги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Valerii Filatov</cp:lastModifiedBy>
  <cp:revision>305</cp:revision>
  <dcterms:created xsi:type="dcterms:W3CDTF">2023-09-05T14:54:39Z</dcterms:created>
  <dcterms:modified xsi:type="dcterms:W3CDTF">2024-10-31T11:06:08Z</dcterms:modified>
</cp:coreProperties>
</file>