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6" r:id="rId7"/>
    <p:sldId id="265" r:id="rId8"/>
    <p:sldId id="264" r:id="rId9"/>
    <p:sldId id="267" r:id="rId10"/>
    <p:sldId id="268" r:id="rId11"/>
    <p:sldId id="269" r:id="rId12"/>
    <p:sldId id="271" r:id="rId13"/>
    <p:sldId id="273" r:id="rId14"/>
    <p:sldId id="272" r:id="rId15"/>
    <p:sldId id="275" r:id="rId16"/>
    <p:sldId id="274" r:id="rId17"/>
    <p:sldId id="276" r:id="rId18"/>
    <p:sldId id="258" r:id="rId19"/>
    <p:sldId id="277" r:id="rId20"/>
    <p:sldId id="261" r:id="rId21"/>
    <p:sldId id="270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Карпов" initials="АК" lastIdx="1" clrIdx="0">
    <p:extLst>
      <p:ext uri="{19B8F6BF-5375-455C-9EA6-DF929625EA0E}">
        <p15:presenceInfo xmlns:p15="http://schemas.microsoft.com/office/powerpoint/2012/main" userId="5194dd6943ec35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3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4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7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D0B33-28D3-4220-8FD6-426D5D6352B3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CF20-7DAE-49D5-9902-1D44FE667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9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vg@viva64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va64.com/" TargetMode="External"/><Relationship Id="rId5" Type="http://schemas.openxmlformats.org/officeDocument/2006/relationships/image" Target="../media/image2.jpg"/><Relationship Id="rId4" Type="http://schemas.openxmlformats.org/officeDocument/2006/relationships/hyperlink" Target="mailto:karpov@viva64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vg@viva64.com" TargetMode="External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twitter.com/Code_Analysis" TargetMode="External"/><Relationship Id="rId4" Type="http://schemas.openxmlformats.org/officeDocument/2006/relationships/hyperlink" Target="https://www.viva64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уязвимостей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использованием статического анализа кода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32999" y="4870149"/>
            <a:ext cx="2742832" cy="900952"/>
          </a:xfrm>
        </p:spPr>
        <p:txBody>
          <a:bodyPr>
            <a:noAutofit/>
          </a:bodyPr>
          <a:lstStyle/>
          <a:p>
            <a:pPr algn="l"/>
            <a:r>
              <a:rPr lang="ru-RU" sz="2700" dirty="0" smtClean="0"/>
              <a:t>Евгений Рыжков </a:t>
            </a:r>
            <a:r>
              <a:rPr lang="en-US" sz="2700" dirty="0" smtClean="0">
                <a:hlinkClick r:id="rId2"/>
              </a:rPr>
              <a:t>evg@viva64.com</a:t>
            </a:r>
            <a:endParaRPr lang="en-US" sz="2700" dirty="0" smtClean="0"/>
          </a:p>
          <a:p>
            <a:pPr algn="l"/>
            <a:endParaRPr lang="en-US" sz="2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4" y="4425051"/>
            <a:ext cx="1375734" cy="137573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99734" y="4870149"/>
            <a:ext cx="3165893" cy="90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 smtClean="0"/>
              <a:t>Андрей</a:t>
            </a:r>
            <a:r>
              <a:rPr lang="en-US" sz="3200" dirty="0" smtClean="0"/>
              <a:t> </a:t>
            </a:r>
            <a:r>
              <a:rPr lang="ru-RU" sz="3200" dirty="0" smtClean="0"/>
              <a:t>Карпов</a:t>
            </a:r>
            <a:br>
              <a:rPr lang="ru-RU" sz="3200" dirty="0" smtClean="0"/>
            </a:br>
            <a:r>
              <a:rPr lang="en-US" sz="3200" dirty="0" smtClean="0">
                <a:hlinkClick r:id="rId4"/>
              </a:rPr>
              <a:t>karpov@viva64.com</a:t>
            </a:r>
            <a:endParaRPr lang="en-US" sz="3200" dirty="0" smtClean="0"/>
          </a:p>
          <a:p>
            <a:pPr algn="l"/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25051"/>
            <a:ext cx="1375734" cy="1375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6351" y="6015050"/>
            <a:ext cx="3358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6"/>
              </a:rPr>
              <a:t>www.viva64.com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17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Ошибка (вполне себе кандидат на </a:t>
            </a:r>
            <a:r>
              <a:rPr lang="en-US" dirty="0" smtClean="0"/>
              <a:t>CVE)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38199" y="4868699"/>
            <a:ext cx="10436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PVS-Studio: V618 </a:t>
            </a:r>
            <a:r>
              <a:rPr lang="en-US" sz="2400" dirty="0"/>
              <a:t>It's dangerous to call the '</a:t>
            </a:r>
            <a:r>
              <a:rPr lang="en-US" sz="2400" dirty="0" err="1"/>
              <a:t>fprintf</a:t>
            </a:r>
            <a:r>
              <a:rPr lang="en-US" sz="2400" dirty="0"/>
              <a:t>' function in such a manner, as the line being passed could contain format specification. The example of the safe code: </a:t>
            </a:r>
            <a:r>
              <a:rPr lang="en-US" sz="2400" dirty="0" err="1"/>
              <a:t>printf</a:t>
            </a:r>
            <a:r>
              <a:rPr lang="en-US" sz="2400" dirty="0"/>
              <a:t>("%s", </a:t>
            </a:r>
            <a:r>
              <a:rPr lang="en-US" sz="2400" dirty="0" err="1"/>
              <a:t>str</a:t>
            </a:r>
            <a:r>
              <a:rPr lang="en-US" sz="2400" dirty="0"/>
              <a:t>); asyncsslsocketlayer.cpp 2247</a:t>
            </a:r>
            <a:endParaRPr lang="ru-RU" sz="2200" dirty="0"/>
          </a:p>
        </p:txBody>
      </p:sp>
      <p:sp>
        <p:nvSpPr>
          <p:cNvPr id="9" name="Rectangle 8"/>
          <p:cNvSpPr/>
          <p:nvPr/>
        </p:nvSpPr>
        <p:spPr>
          <a:xfrm>
            <a:off x="9970645" y="3244333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 </a:t>
            </a:r>
            <a:r>
              <a:rPr lang="en-US" dirty="0" err="1"/>
              <a:t>WinSCP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210452"/>
            <a:ext cx="10108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buffer[1001];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pBIO_read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(bio, buffer, 1000)) &gt; 0)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buffer[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(file, buffer);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59" y="2251493"/>
            <a:ext cx="1091241" cy="10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Уязвимость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80" y="4023396"/>
            <a:ext cx="10515600" cy="2748339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CVE-2013-4258</a:t>
            </a:r>
            <a:r>
              <a:rPr lang="en-US" sz="2200" dirty="0"/>
              <a:t>: Format string vulnerability in the </a:t>
            </a:r>
            <a:r>
              <a:rPr lang="en-US" sz="2200" dirty="0" err="1"/>
              <a:t>osLogMsg</a:t>
            </a:r>
            <a:r>
              <a:rPr lang="en-US" sz="2200" dirty="0"/>
              <a:t> function in server/</a:t>
            </a:r>
            <a:r>
              <a:rPr lang="en-US" sz="2200" dirty="0" err="1"/>
              <a:t>os</a:t>
            </a:r>
            <a:r>
              <a:rPr lang="en-US" sz="2200" dirty="0"/>
              <a:t>/</a:t>
            </a:r>
            <a:r>
              <a:rPr lang="en-US" sz="2200" dirty="0" err="1"/>
              <a:t>aulog.c</a:t>
            </a:r>
            <a:r>
              <a:rPr lang="en-US" sz="2200" dirty="0"/>
              <a:t> in Network Audio System (NAS) 1.9.3 allows remote attackers to cause a denial of service (crash) and possibly execute arbitrary code via format string specifiers in unspecified vectors, related to syslog.</a:t>
            </a:r>
            <a:endParaRPr lang="ru-RU" sz="2200" dirty="0" smtClean="0"/>
          </a:p>
          <a:p>
            <a:r>
              <a:rPr lang="en-US" sz="2200" dirty="0"/>
              <a:t>PVS-Studio: V618 It's dangerous to call the 'syslog' function in such a manner, as the line being passed could contain format specification. The example of the safe code: </a:t>
            </a:r>
            <a:r>
              <a:rPr lang="en-US" sz="2200" dirty="0" err="1"/>
              <a:t>printf</a:t>
            </a:r>
            <a:r>
              <a:rPr lang="en-US" sz="2200" dirty="0"/>
              <a:t>("%s", </a:t>
            </a:r>
            <a:r>
              <a:rPr lang="en-US" sz="2200" dirty="0" err="1"/>
              <a:t>str</a:t>
            </a:r>
            <a:r>
              <a:rPr lang="en-US" sz="2200" dirty="0"/>
              <a:t>);</a:t>
            </a:r>
            <a:endParaRPr lang="ru-RU" sz="2200" dirty="0"/>
          </a:p>
        </p:txBody>
      </p:sp>
      <p:sp>
        <p:nvSpPr>
          <p:cNvPr id="6" name="Rectangle 5"/>
          <p:cNvSpPr/>
          <p:nvPr/>
        </p:nvSpPr>
        <p:spPr>
          <a:xfrm>
            <a:off x="8496078" y="3024651"/>
            <a:ext cx="3362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проект </a:t>
            </a:r>
            <a:r>
              <a:rPr lang="en-US" sz="2000" dirty="0"/>
              <a:t>Network Audio System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199" y="1325563"/>
            <a:ext cx="10368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NasConfig.DoDaemon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/* daemons use syslog */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openlog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nas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LOG_PID, LOG_DAEMON);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syslog(LOG_DEBUG,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closelog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errfd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stderr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46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Это не баг, это </a:t>
            </a:r>
            <a:r>
              <a:rPr lang="ru-RU" dirty="0" err="1" smtClean="0"/>
              <a:t>фича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6997"/>
            <a:ext cx="10515600" cy="1949570"/>
          </a:xfrm>
        </p:spPr>
        <p:txBody>
          <a:bodyPr>
            <a:normAutofit/>
          </a:bodyPr>
          <a:lstStyle/>
          <a:p>
            <a:r>
              <a:rPr lang="en-US" sz="2400" dirty="0"/>
              <a:t>PVS-Studio: V575 The potential null pointer is passed into '</a:t>
            </a:r>
            <a:r>
              <a:rPr lang="en-US" sz="2400" dirty="0" err="1"/>
              <a:t>memcpy</a:t>
            </a:r>
            <a:r>
              <a:rPr lang="en-US" sz="2400" dirty="0"/>
              <a:t>' function. Inspect the first argument. </a:t>
            </a:r>
            <a:r>
              <a:rPr lang="en-US" sz="2400" dirty="0" err="1"/>
              <a:t>main.c</a:t>
            </a:r>
            <a:r>
              <a:rPr lang="en-US" sz="2400" dirty="0"/>
              <a:t> 112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en-US" sz="2400" dirty="0"/>
              <a:t>EFL Core </a:t>
            </a:r>
            <a:r>
              <a:rPr lang="en-US" sz="2400" dirty="0" smtClean="0"/>
              <a:t>Libraries</a:t>
            </a:r>
            <a:r>
              <a:rPr lang="ru-RU" sz="2400" dirty="0" smtClean="0"/>
              <a:t> я обнаружил около </a:t>
            </a:r>
            <a:r>
              <a:rPr lang="ru-RU" sz="2400" b="1" dirty="0" smtClean="0"/>
              <a:t>700</a:t>
            </a:r>
            <a:r>
              <a:rPr lang="ru-RU" sz="2400" dirty="0" smtClean="0"/>
              <a:t> таких "</a:t>
            </a:r>
            <a:r>
              <a:rPr lang="ru-RU" sz="2400" dirty="0" err="1" smtClean="0"/>
              <a:t>фич</a:t>
            </a:r>
            <a:r>
              <a:rPr lang="ru-RU" sz="2400" dirty="0" smtClean="0"/>
              <a:t>".</a:t>
            </a:r>
          </a:p>
          <a:p>
            <a:pPr marL="0" indent="0">
              <a:buNone/>
            </a:pPr>
            <a:r>
              <a:rPr lang="ru-RU" sz="2400" dirty="0" smtClean="0"/>
              <a:t>По мнению автора </a:t>
            </a:r>
            <a:r>
              <a:rPr lang="en-US" sz="2400" dirty="0"/>
              <a:t>Carsten </a:t>
            </a:r>
            <a:r>
              <a:rPr lang="en-US" sz="2400" dirty="0" err="1"/>
              <a:t>Haitzler</a:t>
            </a:r>
            <a:r>
              <a:rPr lang="ru-RU" sz="2400" dirty="0" smtClean="0"/>
              <a:t>, это нормально. Это не ошибки.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25563"/>
            <a:ext cx="843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malloc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+ 1);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memcpy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memcpy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dexts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96" y="1183641"/>
            <a:ext cx="1562880" cy="1175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76319" y="2501181"/>
            <a:ext cx="257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EFL </a:t>
            </a:r>
            <a:r>
              <a:rPr lang="en-US" dirty="0"/>
              <a:t>Core Libraries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3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Уязвимость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80" y="4023396"/>
            <a:ext cx="10515600" cy="180806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CVE-2017-6298</a:t>
            </a:r>
            <a:r>
              <a:rPr lang="en-US" sz="2400" dirty="0" smtClean="0"/>
              <a:t>: </a:t>
            </a:r>
            <a:r>
              <a:rPr lang="en-US" sz="2400" dirty="0"/>
              <a:t>An issue was discovered in </a:t>
            </a:r>
            <a:r>
              <a:rPr lang="en-US" sz="2400" dirty="0" err="1"/>
              <a:t>ytnef</a:t>
            </a:r>
            <a:r>
              <a:rPr lang="en-US" sz="2400" dirty="0"/>
              <a:t> before 1.9.1. This is related to a patch described as "1 of 9. Null Pointer </a:t>
            </a:r>
            <a:r>
              <a:rPr lang="en-US" sz="2400" dirty="0" err="1"/>
              <a:t>Deref</a:t>
            </a:r>
            <a:r>
              <a:rPr lang="en-US" sz="2400" dirty="0"/>
              <a:t> / </a:t>
            </a:r>
            <a:r>
              <a:rPr lang="en-US" sz="2400" dirty="0" err="1"/>
              <a:t>calloc</a:t>
            </a:r>
            <a:r>
              <a:rPr lang="en-US" sz="2400" dirty="0"/>
              <a:t> return value not checked</a:t>
            </a:r>
            <a:r>
              <a:rPr lang="en-US" sz="2400" dirty="0" smtClean="0"/>
              <a:t>."</a:t>
            </a:r>
            <a:endParaRPr lang="ru-RU" sz="2400" dirty="0" smtClean="0"/>
          </a:p>
          <a:p>
            <a:r>
              <a:rPr lang="en-US" sz="2400" dirty="0"/>
              <a:t>PVS-Studio: V575 The potential null pointer is passed into '</a:t>
            </a:r>
            <a:r>
              <a:rPr lang="en-US" sz="2400" dirty="0" err="1"/>
              <a:t>memcpy</a:t>
            </a:r>
            <a:r>
              <a:rPr lang="en-US" sz="2400" dirty="0"/>
              <a:t>' function. Inspect the first argument.</a:t>
            </a:r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8110976" y="2743271"/>
            <a:ext cx="4014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проект </a:t>
            </a:r>
            <a:r>
              <a:rPr lang="en-US" sz="2000" dirty="0" err="1" smtClean="0"/>
              <a:t>Yerase's</a:t>
            </a:r>
            <a:r>
              <a:rPr lang="en-US" sz="2000" dirty="0" smtClean="0"/>
              <a:t> </a:t>
            </a:r>
            <a:r>
              <a:rPr lang="en-US" sz="2000" dirty="0"/>
              <a:t>TNEF Stream </a:t>
            </a:r>
            <a:r>
              <a:rPr lang="en-US" sz="2000" dirty="0" smtClean="0"/>
              <a:t>Reader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25562"/>
            <a:ext cx="1010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-&gt;data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calloc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-&gt;size,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(WORD));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temp_word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SwapWord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((BYTE*)d,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(WORD));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memcpy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-&gt;data, 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temp_word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-&gt;size);</a:t>
            </a:r>
          </a:p>
        </p:txBody>
      </p:sp>
    </p:spTree>
    <p:extLst>
      <p:ext uri="{BB962C8B-B14F-4D97-AF65-F5344CB8AC3E}">
        <p14:creationId xmlns:p14="http://schemas.microsoft.com/office/powerpoint/2010/main" val="397770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30"/>
            <a:ext cx="10515600" cy="1325563"/>
          </a:xfrm>
        </p:spPr>
        <p:txBody>
          <a:bodyPr/>
          <a:lstStyle/>
          <a:p>
            <a:r>
              <a:rPr lang="ru-RU" dirty="0" smtClean="0"/>
              <a:t>Не ошибка, а ерунда какая-то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3155"/>
            <a:ext cx="10515600" cy="1423808"/>
          </a:xfrm>
        </p:spPr>
        <p:txBody>
          <a:bodyPr>
            <a:normAutofit/>
          </a:bodyPr>
          <a:lstStyle/>
          <a:p>
            <a:r>
              <a:rPr lang="en-US" sz="2400" dirty="0"/>
              <a:t>PVS-Studio: V642 Saving the '</a:t>
            </a:r>
            <a:r>
              <a:rPr lang="en-US" sz="2400" dirty="0" err="1"/>
              <a:t>memcmp</a:t>
            </a:r>
            <a:r>
              <a:rPr lang="en-US" sz="2400" dirty="0"/>
              <a:t>' function result inside the 'unsigned char' type variable is inappropriate. The significant bits could be lost breaking the program's logic. </a:t>
            </a:r>
            <a:r>
              <a:rPr lang="en-US" sz="2400" dirty="0" err="1"/>
              <a:t>host.c</a:t>
            </a:r>
            <a:r>
              <a:rPr lang="en-US" sz="2400" dirty="0"/>
              <a:t> 1789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341881"/>
            <a:ext cx="11187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u8 other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(requester-&gt;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frame_rcvd.iaf.sas_addr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iphy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frame_rcvd.iaf.sas_addr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(requester-&gt;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frame_rcvd.iaf.sas_addr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(other == 0) 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98014" y="3879534"/>
            <a:ext cx="1333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Linux </a:t>
            </a:r>
            <a:r>
              <a:rPr lang="en-US" dirty="0"/>
              <a:t>Kernel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5" y="2931369"/>
            <a:ext cx="930934" cy="10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Уязвимость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80" y="3663110"/>
            <a:ext cx="10790278" cy="310862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CVE-2012-2122</a:t>
            </a:r>
            <a:r>
              <a:rPr lang="en-US" sz="2400" dirty="0" smtClean="0"/>
              <a:t>: </a:t>
            </a:r>
            <a:r>
              <a:rPr lang="en-US" sz="2400" dirty="0"/>
              <a:t>sql/</a:t>
            </a:r>
            <a:r>
              <a:rPr lang="en-US" sz="2400" dirty="0" err="1"/>
              <a:t>password.c</a:t>
            </a:r>
            <a:r>
              <a:rPr lang="en-US" sz="2400" dirty="0"/>
              <a:t> in Oracle MySQL 5.1.x before </a:t>
            </a:r>
            <a:r>
              <a:rPr lang="en-US" sz="2400" dirty="0" smtClean="0"/>
              <a:t>5.1.63</a:t>
            </a:r>
            <a:r>
              <a:rPr lang="ru-RU" sz="2400" dirty="0" smtClean="0"/>
              <a:t>, ...... </a:t>
            </a:r>
            <a:r>
              <a:rPr lang="en-US" sz="2400" dirty="0" smtClean="0"/>
              <a:t>, </a:t>
            </a:r>
            <a:r>
              <a:rPr lang="en-US" sz="2400" dirty="0"/>
              <a:t>when running in certain environments with certain implementations of the </a:t>
            </a:r>
            <a:r>
              <a:rPr lang="en-US" sz="2400" dirty="0" err="1"/>
              <a:t>memcmp</a:t>
            </a:r>
            <a:r>
              <a:rPr lang="en-US" sz="2400" dirty="0"/>
              <a:t> function, allows remote attackers to bypass authentication by repeatedly authenticating with the same incorrect password, which eventually causes a token comparison to succeed due to an improperly-checked return value.</a:t>
            </a:r>
            <a:endParaRPr lang="ru-RU" sz="2400" dirty="0" smtClean="0"/>
          </a:p>
          <a:p>
            <a:r>
              <a:rPr lang="en-US" sz="2400" dirty="0"/>
              <a:t>PVS-Studio: V642 Saving the '</a:t>
            </a:r>
            <a:r>
              <a:rPr lang="en-US" sz="2400" dirty="0" err="1"/>
              <a:t>memcmp</a:t>
            </a:r>
            <a:r>
              <a:rPr lang="en-US" sz="2400" dirty="0"/>
              <a:t>' function result inside the 'char' type variable is inappropriate. The significant bits could be lost breaking the program's logic. </a:t>
            </a:r>
            <a:r>
              <a:rPr lang="en-US" sz="2400" dirty="0" err="1"/>
              <a:t>password.c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10103973" y="1549393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MySQL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672" y="1130956"/>
            <a:ext cx="11907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my_bool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my_bool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check_scramble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memcmp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(hash_stage2, hash_stage2_reassured, SHA1_HASH_SIZE);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8" y="901030"/>
            <a:ext cx="1181100" cy="6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5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726220"/>
            <a:ext cx="10515600" cy="1699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V779 Unreachable code detected. It is possible that an error is present. </a:t>
            </a:r>
            <a:r>
              <a:rPr lang="en-US" sz="2400" dirty="0" err="1" smtClean="0"/>
              <a:t>host_arm_isel.c</a:t>
            </a:r>
            <a:r>
              <a:rPr lang="en-US" sz="2400" dirty="0" smtClean="0"/>
              <a:t> 461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1325563"/>
            <a:ext cx="6778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no_match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ATC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cc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iselCondCode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env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guard );      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73830" y="215656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 </a:t>
            </a:r>
            <a:r>
              <a:rPr lang="en-US" dirty="0" err="1" smtClean="0"/>
              <a:t>Valgrind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62" y="1196681"/>
            <a:ext cx="1464605" cy="9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Уязвимость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66" y="4132052"/>
            <a:ext cx="11723298" cy="252753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CVE-2014-1266</a:t>
            </a:r>
            <a:r>
              <a:rPr lang="en-US" sz="2000" dirty="0"/>
              <a:t>: The </a:t>
            </a:r>
            <a:r>
              <a:rPr lang="en-US" sz="2000" dirty="0" err="1"/>
              <a:t>SSLVerifySignedServerKeyExchange</a:t>
            </a:r>
            <a:r>
              <a:rPr lang="en-US" sz="2000" dirty="0"/>
              <a:t> function in </a:t>
            </a:r>
            <a:r>
              <a:rPr lang="en-US" sz="2000" dirty="0" err="1"/>
              <a:t>libsecurity_ssl</a:t>
            </a:r>
            <a:r>
              <a:rPr lang="en-US" sz="2000" dirty="0"/>
              <a:t>/lib/</a:t>
            </a:r>
            <a:r>
              <a:rPr lang="en-US" sz="2000" dirty="0" err="1"/>
              <a:t>sslKeyExchange.c</a:t>
            </a:r>
            <a:r>
              <a:rPr lang="en-US" sz="2000" dirty="0"/>
              <a:t> in the Secure Transport feature in the Data Security component in Apple iOS 6.x </a:t>
            </a:r>
            <a:r>
              <a:rPr lang="ru-RU" sz="2000" dirty="0" smtClean="0"/>
              <a:t>............</a:t>
            </a:r>
            <a:r>
              <a:rPr lang="en-US" sz="2000" dirty="0" smtClean="0"/>
              <a:t> </a:t>
            </a:r>
            <a:r>
              <a:rPr lang="en-US" sz="2000" dirty="0"/>
              <a:t>does not check the signature in a TLS Server Key Exchange message, which allows man-in-the-middle attackers to spoof SSL servers by (1) using an arbitrary private key for the signing step or (2) omitting the signing step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en-US" sz="2000" dirty="0" smtClean="0"/>
              <a:t>V640 </a:t>
            </a:r>
            <a:r>
              <a:rPr lang="en-US" sz="2000" dirty="0"/>
              <a:t>The code's operational logic does not correspond with its formatting. The statement is indented to the right, but it is always executed. It is possible that curly brackets are missing. </a:t>
            </a:r>
          </a:p>
          <a:p>
            <a:r>
              <a:rPr lang="en-US" sz="2000" dirty="0"/>
              <a:t>V779 Unreachable code detected. It is possible that an error is present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29" y="2674188"/>
            <a:ext cx="1412418" cy="687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1090" y="3388852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iOS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143824"/>
            <a:ext cx="11135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((err = SSLHashSHA1.update(&amp;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serverRandom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((err = SSLHashSHA1.update(&amp;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signedParams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((err = SSLHashSHA1.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final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hashOut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417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69" y="2984740"/>
            <a:ext cx="6360547" cy="3056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8770" y="5997905"/>
            <a:ext cx="251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Ошибка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58" y="5997905"/>
            <a:ext cx="251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Уязвимость</a:t>
            </a:r>
            <a:endParaRPr lang="ru-RU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Как видят мир большие боссы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ru-RU" dirty="0"/>
              <a:t>С точки зрения </a:t>
            </a:r>
            <a:r>
              <a:rPr lang="ru-RU" dirty="0" smtClean="0"/>
              <a:t>программиста, </a:t>
            </a:r>
            <a:r>
              <a:rPr lang="ru-RU" dirty="0"/>
              <a:t>ошибки </a:t>
            </a:r>
            <a:r>
              <a:rPr lang="ru-RU" dirty="0" smtClean="0"/>
              <a:t>почти не отличаются </a:t>
            </a:r>
            <a:r>
              <a:rPr lang="ru-RU" dirty="0"/>
              <a:t>от потенциальных </a:t>
            </a:r>
            <a:r>
              <a:rPr lang="ru-RU" dirty="0" smtClean="0"/>
              <a:t>уязвимостей.</a:t>
            </a:r>
          </a:p>
          <a:p>
            <a:r>
              <a:rPr lang="ru-RU" dirty="0" smtClean="0"/>
              <a:t>Зато они отличаются восприятием у непрограммистов.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Зря паникуем?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1985"/>
            <a:ext cx="10515600" cy="4744978"/>
          </a:xfrm>
        </p:spPr>
        <p:txBody>
          <a:bodyPr/>
          <a:lstStyle/>
          <a:p>
            <a:r>
              <a:rPr lang="ru-RU" dirty="0" smtClean="0"/>
              <a:t>Нет.</a:t>
            </a:r>
          </a:p>
          <a:p>
            <a:r>
              <a:rPr lang="ru-RU" dirty="0" smtClean="0"/>
              <a:t>В этом есть смысл.</a:t>
            </a:r>
          </a:p>
          <a:p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6992693" y="6360368"/>
            <a:ext cx="519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NIST: National Institute of Standards and </a:t>
            </a:r>
            <a:r>
              <a:rPr lang="en-US" b="1" dirty="0" smtClean="0"/>
              <a:t>Technology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63" y="1095555"/>
            <a:ext cx="8091438" cy="5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4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А оно нам нужно?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566"/>
            <a:ext cx="10515600" cy="5012397"/>
          </a:xfrm>
        </p:spPr>
        <p:txBody>
          <a:bodyPr/>
          <a:lstStyle/>
          <a:p>
            <a:r>
              <a:rPr lang="ru-RU" dirty="0" smtClean="0"/>
              <a:t>Уязвимости</a:t>
            </a:r>
            <a:r>
              <a:rPr lang="en-US" dirty="0" smtClean="0"/>
              <a:t> - </a:t>
            </a:r>
            <a:r>
              <a:rPr lang="ru-RU" dirty="0" smtClean="0"/>
              <a:t>это те же самые обыкновенные ошибки.</a:t>
            </a:r>
          </a:p>
          <a:p>
            <a:r>
              <a:rPr lang="ru-RU" dirty="0" smtClean="0"/>
              <a:t>Зачем их выделять?</a:t>
            </a:r>
          </a:p>
          <a:p>
            <a:r>
              <a:rPr lang="ru-RU" dirty="0" smtClean="0"/>
              <a:t>Делайте это, если хотите заработать больше денег.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87" y="2829981"/>
            <a:ext cx="5565026" cy="40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33" y="2286000"/>
            <a:ext cx="3105065" cy="4390845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078302"/>
            <a:ext cx="8486955" cy="5598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Объясните, что если </a:t>
            </a:r>
            <a:r>
              <a:rPr lang="ru-RU" dirty="0" smtClean="0"/>
              <a:t>будут такие </a:t>
            </a:r>
            <a:r>
              <a:rPr lang="ru-RU" dirty="0"/>
              <a:t>ошибки, этим смогут воспользоваться так-то и </a:t>
            </a:r>
            <a:r>
              <a:rPr lang="ru-RU" dirty="0" smtClean="0"/>
              <a:t>так-то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Ненадёжные источники данных</a:t>
            </a:r>
          </a:p>
          <a:p>
            <a:pPr lvl="1"/>
            <a:r>
              <a:rPr lang="ru-RU" dirty="0" smtClean="0"/>
              <a:t>Отказ в обслуживании</a:t>
            </a:r>
            <a:endParaRPr lang="ru-RU" dirty="0"/>
          </a:p>
          <a:p>
            <a:pPr lvl="1"/>
            <a:r>
              <a:rPr lang="ru-RU" dirty="0" smtClean="0"/>
              <a:t>и т.д.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 общем, те же способы борьбы с ошибками, но используйте другие слова и термины.</a:t>
            </a:r>
          </a:p>
          <a:p>
            <a:endParaRPr lang="ru-RU" dirty="0" smtClean="0"/>
          </a:p>
          <a:p>
            <a:r>
              <a:rPr lang="ru-RU" dirty="0" smtClean="0"/>
              <a:t>Инструменты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статические анализаторы</a:t>
            </a:r>
          </a:p>
          <a:p>
            <a:pPr lvl="1"/>
            <a:r>
              <a:rPr lang="ru-RU" dirty="0" smtClean="0"/>
              <a:t>динамические анализаторы</a:t>
            </a:r>
          </a:p>
          <a:p>
            <a:pPr lvl="1"/>
            <a:r>
              <a:rPr lang="ru-RU" dirty="0" smtClean="0"/>
              <a:t>анализаторы бинарного кода</a:t>
            </a:r>
          </a:p>
          <a:p>
            <a:pPr lvl="1"/>
            <a:endParaRPr lang="ru-RU" dirty="0"/>
          </a:p>
          <a:p>
            <a:pPr lvl="1"/>
            <a:r>
              <a:rPr lang="ru-RU" b="1" dirty="0" smtClean="0">
                <a:solidFill>
                  <a:srgbClr val="00B050"/>
                </a:solidFill>
              </a:rPr>
              <a:t>Теперь с помощью </a:t>
            </a:r>
            <a:r>
              <a:rPr lang="en-US" b="1" dirty="0" err="1" smtClean="0">
                <a:solidFill>
                  <a:srgbClr val="00B050"/>
                </a:solidFill>
              </a:rPr>
              <a:t>Valgrind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вы ищете не утечку памяти,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а отказ в обслуживании!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025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52" y="4040517"/>
            <a:ext cx="3939367" cy="2346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Наши собственные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641461"/>
          </a:xfrm>
        </p:spPr>
        <p:txBody>
          <a:bodyPr/>
          <a:lstStyle/>
          <a:p>
            <a:r>
              <a:rPr lang="ru-RU" dirty="0"/>
              <a:t>Вам мы </a:t>
            </a:r>
            <a:r>
              <a:rPr lang="ru-RU" dirty="0" smtClean="0"/>
              <a:t>рассказали, </a:t>
            </a:r>
            <a:r>
              <a:rPr lang="ru-RU" dirty="0"/>
              <a:t>как больше денег </a:t>
            </a:r>
            <a:r>
              <a:rPr lang="ru-RU" dirty="0" smtClean="0"/>
              <a:t>заработать</a:t>
            </a:r>
          </a:p>
          <a:p>
            <a:r>
              <a:rPr lang="ru-RU" dirty="0" smtClean="0"/>
              <a:t>А мы сами?</a:t>
            </a:r>
          </a:p>
          <a:p>
            <a:r>
              <a:rPr lang="ru-RU" dirty="0" smtClean="0"/>
              <a:t>Мы введём в </a:t>
            </a:r>
            <a:r>
              <a:rPr lang="en-US" dirty="0" smtClean="0"/>
              <a:t>PVS-Studio </a:t>
            </a:r>
            <a:r>
              <a:rPr lang="ru-RU" dirty="0" smtClean="0"/>
              <a:t>классификацию ошибок по </a:t>
            </a:r>
            <a:r>
              <a:rPr lang="en-US" dirty="0" smtClean="0"/>
              <a:t>CWE</a:t>
            </a:r>
          </a:p>
          <a:p>
            <a:r>
              <a:rPr lang="ru-RU" dirty="0" smtClean="0"/>
              <a:t>Идеально ещё для рекламы пару уязвимостей найти</a:t>
            </a:r>
          </a:p>
          <a:p>
            <a:r>
              <a:rPr lang="ru-RU" dirty="0" smtClean="0"/>
              <a:t>Кто возьмется найти для нас уязвимость?</a:t>
            </a:r>
          </a:p>
          <a:p>
            <a:r>
              <a:rPr lang="ru-RU" dirty="0" smtClean="0"/>
              <a:t>Выдаем исследователям бесплатную лицензию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63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087" y="4770407"/>
            <a:ext cx="5861649" cy="1691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Андрей Карпов</a:t>
            </a:r>
            <a:r>
              <a:rPr lang="en-US" sz="2000" dirty="0" smtClean="0"/>
              <a:t> 	</a:t>
            </a:r>
            <a:r>
              <a:rPr lang="en-US" sz="2000" dirty="0" smtClean="0">
                <a:hlinkClick r:id="rId2"/>
              </a:rPr>
              <a:t>karpov@viva64.com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Евгений Рыжков</a:t>
            </a:r>
            <a:r>
              <a:rPr lang="en-US" sz="2000" dirty="0" smtClean="0"/>
              <a:t> 	</a:t>
            </a:r>
            <a:r>
              <a:rPr lang="en-US" sz="2000" dirty="0" smtClean="0">
                <a:hlinkClick r:id="rId3"/>
              </a:rPr>
              <a:t>evg@viva64.com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Сайт </a:t>
            </a:r>
            <a:r>
              <a:rPr lang="en-US" sz="2000" dirty="0" smtClean="0"/>
              <a:t>PVS-Studio 	</a:t>
            </a:r>
            <a:r>
              <a:rPr lang="en-US" sz="2000" dirty="0" smtClean="0">
                <a:hlinkClick r:id="rId4"/>
              </a:rPr>
              <a:t>https://www.viva64.com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Twitter 		</a:t>
            </a:r>
            <a:r>
              <a:rPr lang="en-US" sz="2000" dirty="0" smtClean="0">
                <a:hlinkClick r:id="rId5"/>
              </a:rPr>
              <a:t>@</a:t>
            </a:r>
            <a:r>
              <a:rPr lang="en-US" sz="2000" dirty="0" err="1" smtClean="0">
                <a:hlinkClick r:id="rId5"/>
              </a:rPr>
              <a:t>Code_Analysis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83" y="1325563"/>
            <a:ext cx="5693434" cy="27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Аналогия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3483634" cy="4351338"/>
          </a:xfrm>
        </p:spPr>
        <p:txBody>
          <a:bodyPr/>
          <a:lstStyle/>
          <a:p>
            <a:r>
              <a:rPr lang="ru-RU" dirty="0" smtClean="0"/>
              <a:t>Сервер</a:t>
            </a:r>
            <a:r>
              <a:rPr lang="ru-RU" dirty="0"/>
              <a:t>ы</a:t>
            </a:r>
            <a:endParaRPr lang="ru-RU" dirty="0" smtClean="0"/>
          </a:p>
          <a:p>
            <a:r>
              <a:rPr lang="ru-RU" dirty="0" smtClean="0"/>
              <a:t>Фермы</a:t>
            </a:r>
          </a:p>
          <a:p>
            <a:r>
              <a:rPr lang="ru-RU" dirty="0" smtClean="0"/>
              <a:t>Кластеры</a:t>
            </a:r>
          </a:p>
          <a:p>
            <a:r>
              <a:rPr lang="ru-RU" dirty="0" smtClean="0"/>
              <a:t>Хранилища</a:t>
            </a:r>
          </a:p>
          <a:p>
            <a:r>
              <a:rPr lang="ru-RU" dirty="0" smtClean="0"/>
              <a:t>Скукотища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6" y="948907"/>
            <a:ext cx="8125364" cy="54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Облака</a:t>
            </a:r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211" y="1325563"/>
            <a:ext cx="3795623" cy="4351338"/>
          </a:xfrm>
        </p:spPr>
        <p:txBody>
          <a:bodyPr/>
          <a:lstStyle/>
          <a:p>
            <a:r>
              <a:rPr lang="ru-RU" dirty="0" smtClean="0"/>
              <a:t>Модно</a:t>
            </a:r>
          </a:p>
          <a:p>
            <a:r>
              <a:rPr lang="ru-RU" dirty="0" err="1" smtClean="0"/>
              <a:t>Молодёжно</a:t>
            </a:r>
            <a:endParaRPr lang="ru-RU" dirty="0" smtClean="0"/>
          </a:p>
          <a:p>
            <a:r>
              <a:rPr lang="ru-RU" dirty="0" smtClean="0"/>
              <a:t>Престижно</a:t>
            </a:r>
          </a:p>
          <a:p>
            <a:endParaRPr lang="ru-RU" dirty="0"/>
          </a:p>
          <a:p>
            <a:r>
              <a:rPr lang="ru-RU" b="1" dirty="0" smtClean="0"/>
              <a:t>Больше</a:t>
            </a:r>
            <a:br>
              <a:rPr lang="ru-RU" b="1" dirty="0" smtClean="0"/>
            </a:br>
            <a:r>
              <a:rPr lang="ru-RU" b="1" dirty="0" smtClean="0"/>
              <a:t>платят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85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13" y="2415397"/>
            <a:ext cx="9372973" cy="4356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Это и стёб, и не стёб одновременно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5"/>
            <a:ext cx="10515600" cy="1564284"/>
          </a:xfrm>
        </p:spPr>
        <p:txBody>
          <a:bodyPr/>
          <a:lstStyle/>
          <a:p>
            <a:r>
              <a:rPr lang="ru-RU" dirty="0" smtClean="0"/>
              <a:t>Сейчас лучше быть, например, не админом, а</a:t>
            </a:r>
            <a:br>
              <a:rPr lang="ru-RU" dirty="0" smtClean="0"/>
            </a:br>
            <a:r>
              <a:rPr lang="en-US" dirty="0" smtClean="0"/>
              <a:t>DevOps-</a:t>
            </a:r>
            <a:r>
              <a:rPr lang="ru-RU" dirty="0" smtClean="0"/>
              <a:t>специалистом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Ещё лучше - </a:t>
            </a:r>
            <a:r>
              <a:rPr lang="en-US" dirty="0" err="1" smtClean="0"/>
              <a:t>SecDevOps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66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Поговорим, как стать более ценным</a:t>
            </a:r>
            <a:r>
              <a:rPr lang="en-US" dirty="0" smtClean="0"/>
              <a:t> </a:t>
            </a:r>
            <a:r>
              <a:rPr lang="ru-RU" strike="sngStrike" dirty="0" smtClean="0"/>
              <a:t>программистом</a:t>
            </a:r>
            <a:r>
              <a:rPr lang="en-US" dirty="0" smtClean="0"/>
              <a:t> </a:t>
            </a:r>
            <a:r>
              <a:rPr lang="ru-RU" dirty="0" smtClean="0"/>
              <a:t>экспертом </a:t>
            </a:r>
            <a:r>
              <a:rPr lang="ru-RU" dirty="0"/>
              <a:t>по </a:t>
            </a:r>
            <a:r>
              <a:rPr lang="ru-RU" dirty="0" smtClean="0"/>
              <a:t>безопасности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69" y="1620109"/>
            <a:ext cx="7420862" cy="5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Совсем без скучной терминологии обойтись не получится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06437"/>
            <a:ext cx="5148532" cy="4270525"/>
          </a:xfrm>
        </p:spPr>
        <p:txBody>
          <a:bodyPr/>
          <a:lstStyle/>
          <a:p>
            <a:r>
              <a:rPr lang="en-US" dirty="0"/>
              <a:t>CWE - Common Weakness Enumeration</a:t>
            </a:r>
            <a:endParaRPr lang="en-US" dirty="0" smtClean="0"/>
          </a:p>
          <a:p>
            <a:r>
              <a:rPr lang="en-US" dirty="0"/>
              <a:t>CVE - </a:t>
            </a:r>
            <a:r>
              <a:rPr lang="en-US" dirty="0" smtClean="0"/>
              <a:t>Common </a:t>
            </a:r>
            <a:r>
              <a:rPr lang="en-US" dirty="0"/>
              <a:t>Vulnerabilities and Exposures</a:t>
            </a:r>
            <a:endParaRPr lang="en-US" dirty="0" smtClean="0"/>
          </a:p>
          <a:p>
            <a:r>
              <a:rPr lang="ru-RU" dirty="0" smtClean="0"/>
              <a:t>Взаимосвязь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61" y="1431985"/>
            <a:ext cx="6060939" cy="4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Милая ошибка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38200" y="1325563"/>
            <a:ext cx="10436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*err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strchr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':'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)+2;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tor_assert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(err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99" y="2818192"/>
            <a:ext cx="1043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Проверка, которая ничего не проверяет.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PVS-Studio: V769 </a:t>
            </a:r>
            <a:r>
              <a:rPr lang="en-US" sz="2400" dirty="0"/>
              <a:t>The '</a:t>
            </a:r>
            <a:r>
              <a:rPr lang="en-US" sz="2400" dirty="0" err="1"/>
              <a:t>strchr</a:t>
            </a:r>
            <a:r>
              <a:rPr lang="en-US" sz="2400" dirty="0"/>
              <a:t>(</a:t>
            </a:r>
            <a:r>
              <a:rPr lang="en-US" sz="2400" dirty="0" err="1"/>
              <a:t>cp</a:t>
            </a:r>
            <a:r>
              <a:rPr lang="en-US" sz="2400" dirty="0"/>
              <a:t>, ':')' pointer in the '</a:t>
            </a:r>
            <a:r>
              <a:rPr lang="en-US" sz="2400" dirty="0" err="1"/>
              <a:t>strchr</a:t>
            </a:r>
            <a:r>
              <a:rPr lang="en-US" sz="2400" dirty="0"/>
              <a:t>(</a:t>
            </a:r>
            <a:r>
              <a:rPr lang="en-US" sz="2400" dirty="0" err="1"/>
              <a:t>cp</a:t>
            </a:r>
            <a:r>
              <a:rPr lang="en-US" sz="2400" dirty="0"/>
              <a:t>, ':') + 2' expression could be </a:t>
            </a:r>
            <a:r>
              <a:rPr lang="en-US" sz="2400" dirty="0" err="1"/>
              <a:t>nullptr</a:t>
            </a:r>
            <a:r>
              <a:rPr lang="en-US" sz="2400" dirty="0"/>
              <a:t>. In such case, resulting value will be senseless and it should not be used. </a:t>
            </a:r>
            <a:r>
              <a:rPr lang="en-US" sz="2400" dirty="0" err="1"/>
              <a:t>dns.c</a:t>
            </a:r>
            <a:r>
              <a:rPr lang="en-US" sz="2400" dirty="0"/>
              <a:t> 163</a:t>
            </a:r>
            <a:endParaRPr lang="ru-RU" sz="2400" dirty="0"/>
          </a:p>
        </p:txBody>
      </p:sp>
      <p:sp>
        <p:nvSpPr>
          <p:cNvPr id="9" name="Rectangle 8"/>
          <p:cNvSpPr/>
          <p:nvPr/>
        </p:nvSpPr>
        <p:spPr>
          <a:xfrm>
            <a:off x="10067021" y="2088394"/>
            <a:ext cx="120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en-US" dirty="0"/>
              <a:t>Tor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11" y="1267032"/>
            <a:ext cx="1293213" cy="7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Уязвимость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3646"/>
            <a:ext cx="10515600" cy="237226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CVE-2014-9491</a:t>
            </a:r>
            <a:r>
              <a:rPr lang="en-US" sz="2400" dirty="0"/>
              <a:t>: The </a:t>
            </a:r>
            <a:r>
              <a:rPr lang="en-US" sz="2400" dirty="0" err="1"/>
              <a:t>devzvol_readdir</a:t>
            </a:r>
            <a:r>
              <a:rPr lang="en-US" sz="2400" dirty="0"/>
              <a:t> function in </a:t>
            </a:r>
            <a:r>
              <a:rPr lang="en-US" sz="2400" dirty="0" err="1"/>
              <a:t>illumos</a:t>
            </a:r>
            <a:r>
              <a:rPr lang="en-US" sz="2400" dirty="0"/>
              <a:t> does not check the return value of a </a:t>
            </a:r>
            <a:r>
              <a:rPr lang="en-US" sz="2400" dirty="0" err="1"/>
              <a:t>strchr</a:t>
            </a:r>
            <a:r>
              <a:rPr lang="en-US" sz="2400" dirty="0"/>
              <a:t> call, which allows remote attackers to cause a denial of service (NULL pointer dereference and panic) via unspecified vectors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/>
              <a:t>PVS-Studio: </a:t>
            </a:r>
            <a:r>
              <a:rPr lang="en-US" sz="2400" dirty="0" smtClean="0"/>
              <a:t>V769 </a:t>
            </a:r>
            <a:r>
              <a:rPr lang="en-US" sz="2400" dirty="0"/>
              <a:t>The '</a:t>
            </a:r>
            <a:r>
              <a:rPr lang="en-US" sz="2400" dirty="0" err="1"/>
              <a:t>strchr</a:t>
            </a:r>
            <a:r>
              <a:rPr lang="en-US" sz="2400" dirty="0"/>
              <a:t>(</a:t>
            </a:r>
            <a:r>
              <a:rPr lang="en-US" sz="2400" dirty="0" err="1"/>
              <a:t>ptr</a:t>
            </a:r>
            <a:r>
              <a:rPr lang="en-US" sz="2400" dirty="0"/>
              <a:t> + 1, '/')' pointer in the '</a:t>
            </a:r>
            <a:r>
              <a:rPr lang="en-US" sz="2400" dirty="0" err="1"/>
              <a:t>strchr</a:t>
            </a:r>
            <a:r>
              <a:rPr lang="en-US" sz="2400" dirty="0"/>
              <a:t>(</a:t>
            </a:r>
            <a:r>
              <a:rPr lang="en-US" sz="2400" dirty="0" err="1"/>
              <a:t>ptr</a:t>
            </a:r>
            <a:r>
              <a:rPr lang="en-US" sz="2400" dirty="0"/>
              <a:t> + 1, '/') + 1' expression could be </a:t>
            </a:r>
            <a:r>
              <a:rPr lang="en-US" sz="2400" dirty="0" err="1"/>
              <a:t>nullptr</a:t>
            </a:r>
            <a:r>
              <a:rPr lang="en-US" sz="2400" dirty="0"/>
              <a:t>. In such case, resulting value will be senseless and it should not be used.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1238238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strchr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+ 1,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+ 1;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rw_exit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sdvp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sdev_contents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sdev_iter_datasets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dvp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ZFS_IOC_DATASET_LIST_NEXT,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27" y="772153"/>
            <a:ext cx="1770654" cy="1091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9709" y="1914698"/>
            <a:ext cx="206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en-US" dirty="0" err="1"/>
              <a:t>illumos</a:t>
            </a:r>
            <a:r>
              <a:rPr lang="en-US" dirty="0"/>
              <a:t>-gate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568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1186</Words>
  <Application>Microsoft Office PowerPoint</Application>
  <PresentationFormat>Широкоэкранный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Тема Office</vt:lpstr>
      <vt:lpstr>Поиск уязвимостей с использованием статического анализа кода</vt:lpstr>
      <vt:lpstr>А оно нам нужно?</vt:lpstr>
      <vt:lpstr>Аналогия</vt:lpstr>
      <vt:lpstr>Облака</vt:lpstr>
      <vt:lpstr>Это и стёб, и не стёб одновременно</vt:lpstr>
      <vt:lpstr>Поговорим, как стать более ценным программистом экспертом по безопасности</vt:lpstr>
      <vt:lpstr>Совсем без скучной терминологии обойтись не получится</vt:lpstr>
      <vt:lpstr>Милая ошибка</vt:lpstr>
      <vt:lpstr>Уязвимость</vt:lpstr>
      <vt:lpstr>Ошибка (вполне себе кандидат на CVE)</vt:lpstr>
      <vt:lpstr>Уязвимость</vt:lpstr>
      <vt:lpstr>Это не баг, это фича</vt:lpstr>
      <vt:lpstr>Уязвимость</vt:lpstr>
      <vt:lpstr>Не ошибка, а ерунда какая-то</vt:lpstr>
      <vt:lpstr>Уязвимость</vt:lpstr>
      <vt:lpstr>Ошибка</vt:lpstr>
      <vt:lpstr>Уязвимость</vt:lpstr>
      <vt:lpstr>Как видят мир большие боссы</vt:lpstr>
      <vt:lpstr>Зря паникуем?</vt:lpstr>
      <vt:lpstr>Что делать?</vt:lpstr>
      <vt:lpstr>Наши собственные планы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уязвимостей с использованием статического анализа кода.</dc:title>
  <dc:creator>Андрей Карпов</dc:creator>
  <cp:lastModifiedBy>Андрей Карпов</cp:lastModifiedBy>
  <cp:revision>36</cp:revision>
  <dcterms:created xsi:type="dcterms:W3CDTF">2017-10-03T14:35:28Z</dcterms:created>
  <dcterms:modified xsi:type="dcterms:W3CDTF">2017-10-16T09:24:02Z</dcterms:modified>
</cp:coreProperties>
</file>