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308" r:id="rId4"/>
    <p:sldId id="311" r:id="rId5"/>
    <p:sldId id="259" r:id="rId6"/>
    <p:sldId id="309" r:id="rId7"/>
    <p:sldId id="295" r:id="rId8"/>
    <p:sldId id="294" r:id="rId9"/>
    <p:sldId id="293" r:id="rId10"/>
    <p:sldId id="288" r:id="rId11"/>
    <p:sldId id="287" r:id="rId12"/>
    <p:sldId id="290" r:id="rId13"/>
    <p:sldId id="291" r:id="rId14"/>
    <p:sldId id="312" r:id="rId15"/>
    <p:sldId id="292" r:id="rId16"/>
    <p:sldId id="296" r:id="rId17"/>
    <p:sldId id="304" r:id="rId18"/>
    <p:sldId id="305" r:id="rId19"/>
    <p:sldId id="306" r:id="rId20"/>
    <p:sldId id="324" r:id="rId21"/>
    <p:sldId id="323" r:id="rId22"/>
    <p:sldId id="325" r:id="rId23"/>
    <p:sldId id="327" r:id="rId24"/>
    <p:sldId id="328" r:id="rId25"/>
    <p:sldId id="329" r:id="rId26"/>
    <p:sldId id="330" r:id="rId27"/>
    <p:sldId id="331" r:id="rId28"/>
    <p:sldId id="33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281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A3A-F410-49CF-9987-0D0F4E01EDCE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B080-3909-4630-9B4D-3AA50A8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8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A3A-F410-49CF-9987-0D0F4E01EDCE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B080-3909-4630-9B4D-3AA50A8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3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A3A-F410-49CF-9987-0D0F4E01EDCE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B080-3909-4630-9B4D-3AA50A8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8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A3A-F410-49CF-9987-0D0F4E01EDCE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B080-3909-4630-9B4D-3AA50A8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5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A3A-F410-49CF-9987-0D0F4E01EDCE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B080-3909-4630-9B4D-3AA50A8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2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A3A-F410-49CF-9987-0D0F4E01EDCE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B080-3909-4630-9B4D-3AA50A8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2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A3A-F410-49CF-9987-0D0F4E01EDCE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B080-3909-4630-9B4D-3AA50A8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31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A3A-F410-49CF-9987-0D0F4E01EDCE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B080-3909-4630-9B4D-3AA50A8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0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A3A-F410-49CF-9987-0D0F4E01EDCE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B080-3909-4630-9B4D-3AA50A8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1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A3A-F410-49CF-9987-0D0F4E01EDCE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B080-3909-4630-9B4D-3AA50A8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3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BA3A-F410-49CF-9987-0D0F4E01EDCE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B080-3909-4630-9B4D-3AA50A8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BA3A-F410-49CF-9987-0D0F4E01EDCE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B080-3909-4630-9B4D-3AA50A8F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2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rpov@viva64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rJWSSWYL83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viva64.com/ru/b/0533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tools_for_static_code_analys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istcc/distcc" TargetMode="External"/><Relationship Id="rId2" Type="http://schemas.openxmlformats.org/officeDocument/2006/relationships/hyperlink" Target="https://www.incredibuil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icecc/icecrea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cc1.sourceforge.net/" TargetMode="External"/><Relationship Id="rId2" Type="http://schemas.openxmlformats.org/officeDocument/2006/relationships/hyperlink" Target="https://ccache.samb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inorton/cclash" TargetMode="External"/><Relationship Id="rId4" Type="http://schemas.openxmlformats.org/officeDocument/2006/relationships/hyperlink" Target="https://github.com/frerich/clcache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va64.com/" TargetMode="External"/><Relationship Id="rId2" Type="http://schemas.openxmlformats.org/officeDocument/2006/relationships/hyperlink" Target="mailto:karpov@viva64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Code_Analysi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w/v552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Эффективный C++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68925" y="4691782"/>
            <a:ext cx="62541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Андрей Карпов</a:t>
            </a:r>
            <a:endParaRPr lang="en-US" dirty="0" smtClean="0"/>
          </a:p>
          <a:p>
            <a:r>
              <a:rPr lang="en-US" dirty="0" smtClean="0"/>
              <a:t>CTO, Microsoft MVP, </a:t>
            </a:r>
            <a:r>
              <a:rPr lang="ru-RU" dirty="0" smtClean="0"/>
              <a:t>к.ф.-м.н.,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karpov@viva64.com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5" y="4640026"/>
            <a:ext cx="1077469" cy="197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&amp;ncy;&amp;ocy;&amp;rcy;&amp;mcy;&amp;a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851221"/>
            <a:ext cx="4067175" cy="30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Свой класс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норма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67275" y="1851221"/>
            <a:ext cx="6972300" cy="4406704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Рано или поздно, в любом состоявшемся </a:t>
            </a:r>
            <a:r>
              <a:rPr lang="ru-RU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проекте 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появляется свой класс </a:t>
            </a:r>
            <a:r>
              <a:rPr lang="ru-RU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строки.</a:t>
            </a:r>
          </a:p>
          <a:p>
            <a:r>
              <a:rPr lang="ru-RU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ждал, появится ли он в </a:t>
            </a: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PVS-Studio</a:t>
            </a:r>
            <a:r>
              <a:rPr lang="ru-RU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появился, и это было обосновано.</a:t>
            </a:r>
          </a:p>
          <a:p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нормально. Не стесняйтесь это делать</a:t>
            </a:r>
            <a:r>
              <a:rPr lang="ru-RU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72373" y="5763247"/>
            <a:ext cx="1028506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i="1" dirty="0" smtClean="0">
                <a:solidFill>
                  <a:srgbClr val="00B050"/>
                </a:solidFill>
              </a:rPr>
              <a:t>Из моего доклада на C++</a:t>
            </a:r>
            <a:r>
              <a:rPr lang="en-US" sz="5000" i="1" dirty="0" smtClean="0">
                <a:solidFill>
                  <a:srgbClr val="00B050"/>
                </a:solidFill>
              </a:rPr>
              <a:t> </a:t>
            </a:r>
            <a:r>
              <a:rPr lang="ru-RU" sz="5000" i="1" dirty="0" err="1" smtClean="0">
                <a:solidFill>
                  <a:srgbClr val="00B050"/>
                </a:solidFill>
              </a:rPr>
              <a:t>Russia</a:t>
            </a:r>
            <a:r>
              <a:rPr lang="ru-RU" sz="5000" i="1" dirty="0" smtClean="0">
                <a:solidFill>
                  <a:srgbClr val="00B050"/>
                </a:solidFill>
              </a:rPr>
              <a:t> 2016</a:t>
            </a:r>
            <a:endParaRPr lang="ru-RU" sz="5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std::string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C</a:t>
            </a:r>
            <a:r>
              <a:rPr lang="ru-RU" sz="3200" dirty="0" smtClean="0"/>
              <a:t>++</a:t>
            </a:r>
            <a:r>
              <a:rPr lang="en-US" sz="3200" dirty="0" smtClean="0"/>
              <a:t> </a:t>
            </a:r>
            <a:r>
              <a:rPr lang="ru-RU" sz="3200" dirty="0" err="1" smtClean="0"/>
              <a:t>Russia</a:t>
            </a:r>
            <a:r>
              <a:rPr lang="ru-RU" sz="3200" dirty="0" smtClean="0"/>
              <a:t> </a:t>
            </a:r>
            <a:r>
              <a:rPr lang="ru-RU" sz="3200" dirty="0"/>
              <a:t>2017: Антон </a:t>
            </a:r>
            <a:r>
              <a:rPr lang="ru-RU" sz="3200" dirty="0" err="1"/>
              <a:t>Полухин</a:t>
            </a:r>
            <a:r>
              <a:rPr lang="ru-RU" sz="3200" dirty="0"/>
              <a:t>, Как делать не надо: C++ </a:t>
            </a:r>
            <a:r>
              <a:rPr lang="ru-RU" sz="3200" dirty="0" err="1"/>
              <a:t>велосипедостроение</a:t>
            </a:r>
            <a:r>
              <a:rPr lang="ru-RU" sz="3200" dirty="0"/>
              <a:t> для </a:t>
            </a:r>
            <a:r>
              <a:rPr lang="ru-RU" sz="3200" dirty="0" smtClean="0"/>
              <a:t>профессионалов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hlinkClick r:id="rId2"/>
              </a:rPr>
              <a:t>https://youtu.be/rJWSSWYL83U</a:t>
            </a:r>
            <a:endParaRPr lang="en-US" sz="3200" dirty="0"/>
          </a:p>
          <a:p>
            <a:r>
              <a:rPr lang="en-US" sz="3200" dirty="0" err="1" smtClean="0"/>
              <a:t>vstring</a:t>
            </a:r>
            <a:endParaRPr lang="en-US" sz="3200" dirty="0" smtClean="0"/>
          </a:p>
          <a:p>
            <a:r>
              <a:rPr lang="en-US" sz="3200" dirty="0" smtClean="0"/>
              <a:t>std::string</a:t>
            </a:r>
          </a:p>
          <a:p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499" y="3693905"/>
            <a:ext cx="6869502" cy="31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Constexpr</a:t>
            </a:r>
            <a:r>
              <a:rPr lang="en-US" dirty="0" smtClean="0"/>
              <a:t> </a:t>
            </a:r>
            <a:r>
              <a:rPr lang="en-US" dirty="0"/>
              <a:t>if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1656093"/>
            <a:ext cx="90821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T&gt;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GetValue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(T t)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(std::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is_pointer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&lt;T&gt;::value)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*t;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t;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3706" y="4308806"/>
            <a:ext cx="7495637" cy="230832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foo()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v = 10;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std::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GetValue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(v) &lt;&lt;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10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std::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GetValue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(&amp;v) &lt;&lt;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10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607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Инициализатор в </a:t>
            </a:r>
            <a:r>
              <a:rPr lang="ru-RU" sz="4800" dirty="0" err="1" smtClean="0"/>
              <a:t>if</a:t>
            </a:r>
            <a:r>
              <a:rPr lang="ru-RU" sz="4800" dirty="0" smtClean="0"/>
              <a:t> и </a:t>
            </a:r>
            <a:r>
              <a:rPr lang="ru-RU" sz="4800" dirty="0" err="1" smtClean="0"/>
              <a:t>switch</a:t>
            </a:r>
            <a:endParaRPr lang="ru-RU" sz="4800" dirty="0"/>
          </a:p>
        </p:txBody>
      </p:sp>
      <p:sp>
        <p:nvSpPr>
          <p:cNvPr id="3" name="Rectangle 2"/>
          <p:cNvSpPr/>
          <p:nvPr/>
        </p:nvSpPr>
        <p:spPr>
          <a:xfrm>
            <a:off x="838200" y="2443004"/>
            <a:ext cx="11247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input.find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"length="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,start)!=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::string::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npos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length=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atoi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(&amp;(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input.c_str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()[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len+strlen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"length="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)]));</a:t>
            </a:r>
            <a:endParaRPr lang="ru-RU" sz="2400" dirty="0"/>
          </a:p>
        </p:txBody>
      </p:sp>
      <p:sp>
        <p:nvSpPr>
          <p:cNvPr id="5" name="Rectangle 4"/>
          <p:cNvSpPr/>
          <p:nvPr/>
        </p:nvSpPr>
        <p:spPr>
          <a:xfrm>
            <a:off x="9549400" y="1716478"/>
            <a:ext cx="20810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err="1">
                <a:solidFill>
                  <a:srgbClr val="002060"/>
                </a:solidFill>
              </a:rPr>
              <a:t>SETI@home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Инициализатор в </a:t>
            </a:r>
            <a:r>
              <a:rPr lang="ru-RU" sz="4800" dirty="0" err="1" smtClean="0"/>
              <a:t>if</a:t>
            </a:r>
            <a:r>
              <a:rPr lang="ru-RU" sz="4800" dirty="0" smtClean="0"/>
              <a:t> и </a:t>
            </a:r>
            <a:r>
              <a:rPr lang="ru-RU" sz="4800" dirty="0" err="1" smtClean="0"/>
              <a:t>switch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0022" y="2061085"/>
            <a:ext cx="8528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it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m.find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(key); it !=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m.end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2865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__</a:t>
            </a:r>
            <a:r>
              <a:rPr lang="en-US" sz="4800" dirty="0" err="1"/>
              <a:t>has_include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859816"/>
            <a:ext cx="98413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has_include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(&lt;optional&gt;)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&lt;optional&gt;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have_optional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1</a:t>
            </a:r>
          </a:p>
          <a:p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elif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has_include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(&lt;experimental/optional&gt;)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&lt;experimental/optional&gt;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have_optional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1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experimental_optional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1</a:t>
            </a:r>
          </a:p>
          <a:p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#else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have_optional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0</a:t>
            </a:r>
          </a:p>
          <a:p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endif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61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С++17</a:t>
            </a:r>
            <a:r>
              <a:rPr lang="en-US" sz="4800" dirty="0" smtClean="0"/>
              <a:t>: </a:t>
            </a:r>
            <a:r>
              <a:rPr lang="ru-RU" sz="4800" dirty="0" smtClean="0"/>
              <a:t>и так далее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Рекомендую</a:t>
            </a:r>
            <a:r>
              <a:rPr lang="en-US" sz="3200" dirty="0" smtClean="0"/>
              <a:t> </a:t>
            </a:r>
            <a:r>
              <a:rPr lang="ru-RU" sz="3200" dirty="0" smtClean="0"/>
              <a:t>статью моего коллеги Егора Бредихина</a:t>
            </a:r>
            <a:r>
              <a:rPr lang="en-US" sz="3200" dirty="0" smtClean="0"/>
              <a:t> "C++17"</a:t>
            </a:r>
            <a:br>
              <a:rPr lang="en-US" sz="3200" dirty="0" smtClean="0"/>
            </a:br>
            <a:r>
              <a:rPr lang="en-US" sz="3200" dirty="0" smtClean="0">
                <a:hlinkClick r:id="rId2"/>
              </a:rPr>
              <a:t>https://www.viva64.com/ru/b/0533/</a:t>
            </a:r>
            <a:endParaRPr lang="en-US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71" y="3752491"/>
            <a:ext cx="4910657" cy="242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17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Зрелость </a:t>
            </a:r>
            <a:r>
              <a:rPr lang="ru-RU" sz="4800" dirty="0" smtClean="0"/>
              <a:t>инструментария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Компиляторы</a:t>
            </a:r>
          </a:p>
          <a:p>
            <a:r>
              <a:rPr lang="ru-RU" sz="3200" dirty="0" smtClean="0"/>
              <a:t>Среды для разработки</a:t>
            </a:r>
          </a:p>
          <a:p>
            <a:r>
              <a:rPr lang="ru-RU" sz="3200" dirty="0" smtClean="0"/>
              <a:t>Динамические анализаторы</a:t>
            </a:r>
          </a:p>
          <a:p>
            <a:r>
              <a:rPr lang="ru-RU" sz="3200" dirty="0" smtClean="0"/>
              <a:t>Статические анализаторы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674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Динамические </a:t>
            </a:r>
            <a:r>
              <a:rPr lang="ru-RU" sz="4800" dirty="0" smtClean="0"/>
              <a:t>анализаторы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Классика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err="1" smtClean="0"/>
              <a:t>Valgrind</a:t>
            </a:r>
            <a:endParaRPr lang="en-US" sz="2800" dirty="0" smtClean="0"/>
          </a:p>
          <a:p>
            <a:pPr lvl="1"/>
            <a:r>
              <a:rPr lang="en-US" sz="2800" dirty="0" err="1"/>
              <a:t>BoundsChecker</a:t>
            </a:r>
            <a:endParaRPr lang="en-US" sz="2800" dirty="0" smtClean="0"/>
          </a:p>
          <a:p>
            <a:pPr lvl="1"/>
            <a:r>
              <a:rPr lang="en-US" sz="2800" dirty="0" smtClean="0"/>
              <a:t>Intel </a:t>
            </a:r>
            <a:r>
              <a:rPr lang="en-US" sz="2800" dirty="0"/>
              <a:t>Parallel </a:t>
            </a:r>
            <a:r>
              <a:rPr lang="en-US" sz="2800" dirty="0" smtClean="0"/>
              <a:t>Inspector</a:t>
            </a:r>
          </a:p>
          <a:p>
            <a:r>
              <a:rPr lang="ru-RU" sz="3200" dirty="0" smtClean="0"/>
              <a:t>Новинки от </a:t>
            </a:r>
            <a:r>
              <a:rPr lang="en-US" sz="3200" dirty="0" smtClean="0"/>
              <a:t>Google:</a:t>
            </a:r>
          </a:p>
          <a:p>
            <a:pPr lvl="1"/>
            <a:r>
              <a:rPr lang="en-US" sz="2800" dirty="0" err="1" smtClean="0"/>
              <a:t>AddressSanitizer</a:t>
            </a:r>
            <a:endParaRPr lang="en-US" sz="2800" dirty="0" smtClean="0"/>
          </a:p>
          <a:p>
            <a:pPr lvl="1"/>
            <a:r>
              <a:rPr lang="en-US" sz="2800" dirty="0" err="1" smtClean="0"/>
              <a:t>ThreadSanitizer</a:t>
            </a:r>
            <a:endParaRPr lang="en-US" sz="2800" dirty="0" smtClean="0"/>
          </a:p>
          <a:p>
            <a:pPr lvl="1"/>
            <a:r>
              <a:rPr lang="en-US" sz="2800" dirty="0" err="1" smtClean="0"/>
              <a:t>MemorySanitizer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77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Статические анализаторы кода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Coverity</a:t>
            </a:r>
            <a:endParaRPr lang="en-US" sz="3200" dirty="0" smtClean="0"/>
          </a:p>
          <a:p>
            <a:r>
              <a:rPr lang="en-US" sz="3200" dirty="0" err="1" smtClean="0"/>
              <a:t>Klocwork</a:t>
            </a:r>
            <a:endParaRPr lang="en-US" sz="3200" dirty="0" smtClean="0"/>
          </a:p>
          <a:p>
            <a:r>
              <a:rPr lang="en-US" sz="3200" dirty="0" err="1" smtClean="0"/>
              <a:t>Parasoft</a:t>
            </a:r>
            <a:endParaRPr lang="en-US" sz="3200" dirty="0" smtClean="0"/>
          </a:p>
          <a:p>
            <a:r>
              <a:rPr lang="en-US" sz="3200" dirty="0" smtClean="0"/>
              <a:t>PVS-Studio</a:t>
            </a:r>
          </a:p>
          <a:p>
            <a:r>
              <a:rPr lang="en-US" sz="3200" dirty="0" err="1" smtClean="0"/>
              <a:t>SonarQube</a:t>
            </a:r>
            <a:endParaRPr lang="en-US" sz="3200" dirty="0" smtClean="0"/>
          </a:p>
          <a:p>
            <a:r>
              <a:rPr lang="ru-RU" sz="3200" dirty="0" smtClean="0"/>
              <a:t>"Имя им легион"</a:t>
            </a:r>
            <a:r>
              <a:rPr lang="en-US" sz="3200" dirty="0"/>
              <a:t>: List of tools for static code </a:t>
            </a:r>
            <a:r>
              <a:rPr lang="en-US" sz="3200" dirty="0" smtClean="0"/>
              <a:t>analysis</a:t>
            </a:r>
            <a:br>
              <a:rPr lang="en-US" sz="3200" dirty="0" smtClean="0"/>
            </a:br>
            <a:r>
              <a:rPr lang="en-US" sz="3200" dirty="0" smtClean="0">
                <a:hlinkClick r:id="rId2"/>
              </a:rPr>
              <a:t>https://en.wikipedia.org/wiki/List_of_tools_for_static_code_analysis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072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694" y="2061712"/>
            <a:ext cx="6892506" cy="4718645"/>
          </a:xfrm>
        </p:spPr>
        <p:txBody>
          <a:bodyPr>
            <a:normAutofit/>
          </a:bodyPr>
          <a:lstStyle/>
          <a:p>
            <a:r>
              <a:rPr lang="ru-RU" sz="3600" dirty="0"/>
              <a:t>IBM </a:t>
            </a:r>
            <a:r>
              <a:rPr lang="ru-RU" sz="3600" dirty="0" smtClean="0"/>
              <a:t>RPG </a:t>
            </a:r>
            <a:r>
              <a:rPr lang="ru-RU" sz="3600" dirty="0"/>
              <a:t>- язык программирования, синтаксис которого был изначально сходен с командным языком механических табуляторов компании </a:t>
            </a:r>
            <a:r>
              <a:rPr lang="ru-RU" sz="3600" dirty="0" smtClean="0"/>
              <a:t>IBM</a:t>
            </a:r>
            <a:endParaRPr lang="en-US" sz="3600" dirty="0" smtClean="0"/>
          </a:p>
          <a:p>
            <a:r>
              <a:rPr lang="ru-RU" sz="3600" dirty="0" smtClean="0"/>
              <a:t>Широко </a:t>
            </a:r>
            <a:r>
              <a:rPr lang="ru-RU" sz="3600" dirty="0"/>
              <a:t>использовался в 1960-х и 1970-х </a:t>
            </a:r>
            <a:r>
              <a:rPr lang="ru-RU" sz="3600" dirty="0" smtClean="0"/>
              <a:t>годах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87" y="2061712"/>
            <a:ext cx="4652513" cy="4796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93170" y="2061712"/>
            <a:ext cx="1897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IBM 1401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Жив</a:t>
            </a:r>
            <a:r>
              <a:rPr lang="ru-RU" dirty="0"/>
              <a:t> ли С и </a:t>
            </a:r>
            <a:r>
              <a:rPr lang="en-US" dirty="0"/>
              <a:t>C++?</a:t>
            </a:r>
            <a:r>
              <a:rPr lang="ru-RU" dirty="0"/>
              <a:t> Да что там, жив </a:t>
            </a:r>
            <a:r>
              <a:rPr lang="en-US" dirty="0"/>
              <a:t>IBM RPG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615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</a:t>
            </a:r>
            <a:r>
              <a:rPr lang="en-US" dirty="0" smtClean="0"/>
              <a:t>C++ </a:t>
            </a:r>
            <a:r>
              <a:rPr lang="ru-RU" dirty="0" smtClean="0"/>
              <a:t>не избавляет от необходимости статического анализа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9808590" y="1996883"/>
            <a:ext cx="19750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</a:rPr>
              <a:t>TDLib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2060"/>
                </a:solidFill>
              </a:rPr>
              <a:t>(</a:t>
            </a:r>
            <a:r>
              <a:rPr lang="en-US" sz="3000" b="1" dirty="0" smtClean="0">
                <a:solidFill>
                  <a:srgbClr val="FF0000"/>
                </a:solidFill>
              </a:rPr>
              <a:t>C++</a:t>
            </a:r>
            <a:r>
              <a:rPr lang="en-US" sz="3000" dirty="0" smtClean="0">
                <a:solidFill>
                  <a:srgbClr val="002060"/>
                </a:solidFill>
              </a:rPr>
              <a:t>)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199" y="1996883"/>
            <a:ext cx="109454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latin typeface="Consolas" panose="020B0609020204030204" pitchFamily="49" charset="0"/>
              </a:rPr>
              <a:t>FileGcWorker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run_gc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(...., std::vector&lt;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FullFileInfo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 files, ....)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std::sort(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files.begin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files.end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(),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[](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&amp;a,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&amp;b) 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.atime_nsec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.atime_nsec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});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782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Статический анализ, это не заплатка для </a:t>
            </a:r>
            <a:r>
              <a:rPr lang="en-US" dirty="0" smtClean="0"/>
              <a:t>C </a:t>
            </a:r>
            <a:r>
              <a:rPr lang="ru-RU" dirty="0" smtClean="0"/>
              <a:t>и </a:t>
            </a:r>
            <a:r>
              <a:rPr lang="en-US" dirty="0" smtClean="0"/>
              <a:t>C++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050550"/>
            <a:ext cx="10515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AreEqual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2B91AF"/>
                </a:solidFill>
                <a:latin typeface="Consolas" panose="020B0609020204030204" pitchFamily="49" charset="0"/>
              </a:rPr>
              <a:t>VisualStyleElement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value1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</a:t>
            </a:r>
            <a:r>
              <a:rPr lang="en-US" sz="2800" dirty="0" err="1">
                <a:solidFill>
                  <a:srgbClr val="2B91AF"/>
                </a:solidFill>
                <a:latin typeface="Consolas" panose="020B0609020204030204" pitchFamily="49" charset="0"/>
              </a:rPr>
              <a:t>VisualStyleElement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value2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value1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.ClassName == 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value1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.ClassName &amp;&amp;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value1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.Part ==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value2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.Part &amp;&amp;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value1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.State ==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value2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.State;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800" dirty="0"/>
          </a:p>
        </p:txBody>
      </p:sp>
      <p:sp>
        <p:nvSpPr>
          <p:cNvPr id="5" name="Rectangle 4"/>
          <p:cNvSpPr/>
          <p:nvPr/>
        </p:nvSpPr>
        <p:spPr>
          <a:xfrm>
            <a:off x="9316487" y="5216444"/>
            <a:ext cx="18405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</a:rPr>
              <a:t>Mono (</a:t>
            </a:r>
            <a:r>
              <a:rPr lang="en-US" sz="3000" b="1" dirty="0" smtClean="0">
                <a:solidFill>
                  <a:srgbClr val="FF0000"/>
                </a:solidFill>
              </a:rPr>
              <a:t>C#</a:t>
            </a:r>
            <a:r>
              <a:rPr lang="en-US" sz="3000" dirty="0" smtClean="0">
                <a:solidFill>
                  <a:srgbClr val="002060"/>
                </a:solidFill>
              </a:rPr>
              <a:t>)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9877204" y="5770442"/>
            <a:ext cx="1725324" cy="85401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99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PVS-Studio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Хочу </a:t>
            </a:r>
            <a:r>
              <a:rPr lang="ru-RU" dirty="0"/>
              <a:t>пригласить </a:t>
            </a:r>
            <a:r>
              <a:rPr lang="ru-RU" dirty="0" smtClean="0"/>
              <a:t>Михаила Матросова</a:t>
            </a:r>
            <a:endParaRPr lang="en-US" dirty="0" smtClean="0"/>
          </a:p>
          <a:p>
            <a:r>
              <a:rPr lang="ru-RU" dirty="0" smtClean="0"/>
              <a:t>Технический </a:t>
            </a:r>
            <a:r>
              <a:rPr lang="ru-RU" dirty="0"/>
              <a:t>менеджер в московском R&amp;D офисе компании </a:t>
            </a:r>
            <a:r>
              <a:rPr lang="ru-RU" dirty="0" err="1"/>
              <a:t>Align</a:t>
            </a:r>
            <a:r>
              <a:rPr lang="ru-RU" dirty="0"/>
              <a:t> </a:t>
            </a:r>
            <a:r>
              <a:rPr lang="ru-RU" dirty="0" err="1" smtClean="0"/>
              <a:t>Technology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92" y="3278036"/>
            <a:ext cx="3241615" cy="324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36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информация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 Technology R&amp;D</a:t>
            </a:r>
          </a:p>
          <a:p>
            <a:r>
              <a:rPr lang="en-US" dirty="0" smtClean="0"/>
              <a:t>1.5M LOC C++</a:t>
            </a:r>
            <a:endParaRPr lang="ru-RU" dirty="0" smtClean="0"/>
          </a:p>
          <a:p>
            <a:pPr lvl="1"/>
            <a:r>
              <a:rPr lang="ru-RU" dirty="0" smtClean="0"/>
              <a:t>Включая очень пыльный </a:t>
            </a:r>
            <a:r>
              <a:rPr lang="ru-RU" dirty="0" err="1" smtClean="0"/>
              <a:t>легаси</a:t>
            </a:r>
            <a:r>
              <a:rPr lang="ru-RU" dirty="0" smtClean="0"/>
              <a:t> :)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ru-RU" dirty="0" smtClean="0"/>
              <a:t>5</a:t>
            </a:r>
            <a:r>
              <a:rPr lang="en-US" dirty="0" smtClean="0"/>
              <a:t>0 </a:t>
            </a:r>
            <a:r>
              <a:rPr lang="ru-RU" dirty="0" err="1" smtClean="0"/>
              <a:t>коммитов</a:t>
            </a:r>
            <a:r>
              <a:rPr lang="ru-RU" dirty="0" smtClean="0"/>
              <a:t> в день</a:t>
            </a:r>
            <a:endParaRPr lang="en-US" dirty="0" smtClean="0"/>
          </a:p>
          <a:p>
            <a:r>
              <a:rPr lang="ru-RU" dirty="0" smtClean="0"/>
              <a:t>5 разработчиков в месяц :)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80742"/>
            <a:ext cx="662315" cy="6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6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Автоматизация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 </a:t>
            </a:r>
            <a:r>
              <a:rPr lang="ru-RU" dirty="0" smtClean="0"/>
              <a:t>сервер </a:t>
            </a:r>
            <a:r>
              <a:rPr lang="en-US" dirty="0" smtClean="0"/>
              <a:t>(Bamboo)</a:t>
            </a:r>
            <a:endParaRPr lang="ru-RU" dirty="0" smtClean="0"/>
          </a:p>
          <a:p>
            <a:pPr lvl="1"/>
            <a:r>
              <a:rPr lang="ru-RU" dirty="0" smtClean="0"/>
              <a:t>Дневной </a:t>
            </a:r>
            <a:r>
              <a:rPr lang="ru-RU" dirty="0" err="1" smtClean="0"/>
              <a:t>билд</a:t>
            </a:r>
            <a:r>
              <a:rPr lang="ru-RU" dirty="0" smtClean="0"/>
              <a:t> на инкрементальный анализ (около 15 минут)</a:t>
            </a:r>
          </a:p>
          <a:p>
            <a:pPr lvl="1"/>
            <a:r>
              <a:rPr lang="ru-RU" dirty="0" smtClean="0"/>
              <a:t>Ночной </a:t>
            </a:r>
            <a:r>
              <a:rPr lang="ru-RU" dirty="0" err="1" smtClean="0"/>
              <a:t>билд</a:t>
            </a:r>
            <a:r>
              <a:rPr lang="ru-RU" dirty="0" smtClean="0"/>
              <a:t> на полный анализ (около 6 часов)</a:t>
            </a:r>
          </a:p>
          <a:p>
            <a:pPr lvl="1"/>
            <a:r>
              <a:rPr lang="en-US" dirty="0" smtClean="0"/>
              <a:t>L3 </a:t>
            </a:r>
            <a:r>
              <a:rPr lang="ru-RU" dirty="0" smtClean="0"/>
              <a:t>не проверяются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80742"/>
            <a:ext cx="662315" cy="6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98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с точки зрения разработчика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Заливаю изменения в</a:t>
            </a:r>
            <a:r>
              <a:rPr lang="en-US" dirty="0" smtClean="0"/>
              <a:t> </a:t>
            </a:r>
            <a:r>
              <a:rPr lang="ru-RU" dirty="0" err="1" smtClean="0"/>
              <a:t>транк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en-US" dirty="0" smtClean="0"/>
              <a:t>CI </a:t>
            </a:r>
            <a:r>
              <a:rPr lang="ru-RU" dirty="0" smtClean="0"/>
              <a:t>сервере автоматически запускается </a:t>
            </a:r>
            <a:r>
              <a:rPr lang="ru-RU" dirty="0" err="1" smtClean="0"/>
              <a:t>билд</a:t>
            </a:r>
            <a:r>
              <a:rPr lang="ru-RU" dirty="0" smtClean="0"/>
              <a:t> с инкрементальным анализом</a:t>
            </a:r>
          </a:p>
          <a:p>
            <a:r>
              <a:rPr lang="ru-RU" dirty="0" smtClean="0"/>
              <a:t>Если анализ выявит нарушения </a:t>
            </a:r>
            <a:r>
              <a:rPr lang="en-US" dirty="0" smtClean="0"/>
              <a:t>PVS-Studio, </a:t>
            </a:r>
            <a:r>
              <a:rPr lang="ru-RU" dirty="0" smtClean="0"/>
              <a:t>я получаю уведомление</a:t>
            </a:r>
            <a:endParaRPr lang="en-US" dirty="0" smtClean="0"/>
          </a:p>
          <a:p>
            <a:r>
              <a:rPr lang="ru-RU" dirty="0" smtClean="0"/>
              <a:t>Исправляю нарушения. Могу проверить локально. Заливаю.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80742"/>
            <a:ext cx="662315" cy="6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55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с точки зрения </a:t>
            </a:r>
            <a:r>
              <a:rPr lang="ru-RU" dirty="0" err="1" smtClean="0"/>
              <a:t>внедряльщика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Каждое утро проверяю результаты полного анализа</a:t>
            </a:r>
          </a:p>
          <a:p>
            <a:r>
              <a:rPr lang="ru-RU" dirty="0" smtClean="0"/>
              <a:t>Если есть нарушения, значит либо</a:t>
            </a:r>
          </a:p>
          <a:p>
            <a:pPr lvl="1"/>
            <a:r>
              <a:rPr lang="ru-RU" dirty="0" smtClean="0"/>
              <a:t>кто-то из разработчиков пропустил уведомление, в этом случае пишу ему письмо с напоминанием</a:t>
            </a:r>
          </a:p>
          <a:p>
            <a:pPr lvl="1"/>
            <a:r>
              <a:rPr lang="ru-RU" dirty="0" smtClean="0"/>
              <a:t>что-то пошло не так в процессе анализа, либо уведомление не было послано, в этом случае разбираюсь</a:t>
            </a:r>
          </a:p>
          <a:p>
            <a:r>
              <a:rPr lang="ru-RU" dirty="0" smtClean="0"/>
              <a:t>Если какой-то разработчик часто пропускает уведомления, провожу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-просветительскую беседу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80742"/>
            <a:ext cx="662315" cy="6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28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Внедрение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Полный анализ исходников</a:t>
            </a:r>
          </a:p>
          <a:p>
            <a:r>
              <a:rPr lang="ru-RU" dirty="0" smtClean="0"/>
              <a:t>Анализ каждого правила – насколько оно применимо на нашей </a:t>
            </a:r>
            <a:r>
              <a:rPr lang="ru-RU" dirty="0" err="1" smtClean="0"/>
              <a:t>кодобазе</a:t>
            </a:r>
            <a:endParaRPr lang="ru-RU" dirty="0" smtClean="0"/>
          </a:p>
          <a:p>
            <a:pPr lvl="1"/>
            <a:r>
              <a:rPr lang="ru-RU" dirty="0" smtClean="0"/>
              <a:t>Если правило даёт слишком много ложноположительных срабатываний, оно убирается из анализа с помощью </a:t>
            </a:r>
            <a:r>
              <a:rPr lang="en-US" dirty="0" smtClean="0"/>
              <a:t>.</a:t>
            </a:r>
            <a:r>
              <a:rPr lang="en-US" dirty="0" err="1" smtClean="0"/>
              <a:t>pvsconfig</a:t>
            </a:r>
            <a:r>
              <a:rPr lang="ru-RU" dirty="0" smtClean="0"/>
              <a:t> файла</a:t>
            </a:r>
          </a:p>
          <a:p>
            <a:r>
              <a:rPr lang="ru-RU" dirty="0" smtClean="0"/>
              <a:t>Небольшое количество самых страшных нарушений исправить сразу</a:t>
            </a:r>
          </a:p>
          <a:p>
            <a:r>
              <a:rPr lang="ru-RU" dirty="0" smtClean="0"/>
              <a:t>Все остальные нарушения подавить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80742"/>
            <a:ext cx="662315" cy="6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впечатление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Инструмент достаточно прост во внедрении и конфигурации.</a:t>
            </a:r>
          </a:p>
          <a:p>
            <a:r>
              <a:rPr lang="ru-RU" dirty="0" smtClean="0"/>
              <a:t>Помог найти множество реальных проблем. Процесс налажен и работает достаточно хорошо.</a:t>
            </a:r>
          </a:p>
          <a:p>
            <a:r>
              <a:rPr lang="ru-RU" dirty="0" smtClean="0"/>
              <a:t>Авторы быстро отвечают, оперативно </a:t>
            </a:r>
            <a:r>
              <a:rPr lang="ru-RU" dirty="0" err="1" smtClean="0"/>
              <a:t>фиксят</a:t>
            </a:r>
            <a:r>
              <a:rPr lang="ru-RU" dirty="0" smtClean="0"/>
              <a:t> проблемы. Могут реализовать </a:t>
            </a:r>
            <a:r>
              <a:rPr lang="ru-RU" dirty="0" err="1" smtClean="0"/>
              <a:t>фичу</a:t>
            </a:r>
            <a:r>
              <a:rPr lang="ru-RU" dirty="0" smtClean="0"/>
              <a:t> по запросу.</a:t>
            </a:r>
          </a:p>
          <a:p>
            <a:r>
              <a:rPr lang="ru-RU" dirty="0" smtClean="0"/>
              <a:t>Анализатор частенько ошибается на сложном С++ коде. Сказывается отсутствие проверенного </a:t>
            </a:r>
            <a:r>
              <a:rPr lang="ru-RU" dirty="0" err="1" smtClean="0"/>
              <a:t>парсера</a:t>
            </a:r>
            <a:r>
              <a:rPr lang="ru-RU" dirty="0" smtClean="0"/>
              <a:t> (</a:t>
            </a:r>
            <a:r>
              <a:rPr lang="en-US" dirty="0" smtClean="0"/>
              <a:t>clang)</a:t>
            </a:r>
            <a:r>
              <a:rPr lang="ru-RU" dirty="0" smtClean="0"/>
              <a:t>. Нет ощущения, что в дальнейшем это будет улучшаться. Сейчас кажется, что подкладываются костыли по мере необходимости.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80742"/>
            <a:ext cx="662315" cy="6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00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Ускорение сборки</a:t>
            </a:r>
            <a:r>
              <a:rPr lang="en-US" sz="4800" dirty="0" smtClean="0"/>
              <a:t>: </a:t>
            </a:r>
            <a:r>
              <a:rPr lang="ru-RU" sz="4800" dirty="0" smtClean="0"/>
              <a:t>распределённая компиляция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IncrediBuild</a:t>
            </a:r>
            <a:r>
              <a:rPr lang="ru-RU" sz="3200" dirty="0" smtClean="0"/>
              <a:t> - </a:t>
            </a:r>
            <a:r>
              <a:rPr lang="en-US" sz="3200" dirty="0" smtClean="0">
                <a:hlinkClick r:id="rId2"/>
              </a:rPr>
              <a:t>https://www.incredibuild.com/</a:t>
            </a:r>
            <a:endParaRPr lang="ru-RU" sz="3200" dirty="0" smtClean="0"/>
          </a:p>
          <a:p>
            <a:r>
              <a:rPr lang="en-US" sz="3200" b="1" dirty="0" err="1" smtClean="0"/>
              <a:t>distcc</a:t>
            </a:r>
            <a:r>
              <a:rPr lang="ru-RU" sz="3200" dirty="0" smtClean="0"/>
              <a:t> - </a:t>
            </a:r>
            <a:r>
              <a:rPr lang="en-US" sz="3200" dirty="0" smtClean="0">
                <a:hlinkClick r:id="rId3"/>
              </a:rPr>
              <a:t>https://github.com/distcc/distcc</a:t>
            </a:r>
            <a:endParaRPr lang="ru-RU" sz="3200" dirty="0" smtClean="0"/>
          </a:p>
          <a:p>
            <a:r>
              <a:rPr lang="en-US" sz="3200" b="1" dirty="0" err="1" smtClean="0"/>
              <a:t>Icecream</a:t>
            </a:r>
            <a:r>
              <a:rPr lang="ru-RU" sz="3200" dirty="0" smtClean="0"/>
              <a:t> - </a:t>
            </a:r>
            <a:r>
              <a:rPr lang="en-US" sz="3200" dirty="0" smtClean="0">
                <a:hlinkClick r:id="rId4"/>
              </a:rPr>
              <a:t>https://github.com/icecc/icecream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3305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</a:t>
            </a:r>
            <a:r>
              <a:rPr lang="ru-RU" dirty="0" smtClean="0"/>
              <a:t>в </a:t>
            </a:r>
            <a:r>
              <a:rPr lang="en-US" dirty="0" smtClean="0"/>
              <a:t>switch</a:t>
            </a:r>
            <a:r>
              <a:rPr lang="en-US" dirty="0"/>
              <a:t>:</a:t>
            </a:r>
            <a:r>
              <a:rPr lang="ru-RU" dirty="0" smtClean="0"/>
              <a:t> проблема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1690688"/>
            <a:ext cx="107384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/>
          </a:p>
        </p:txBody>
      </p:sp>
      <p:sp>
        <p:nvSpPr>
          <p:cNvPr id="3" name="Rectangle 2"/>
          <p:cNvSpPr/>
          <p:nvPr/>
        </p:nvSpPr>
        <p:spPr>
          <a:xfrm>
            <a:off x="838198" y="1614939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  <a:endParaRPr lang="en-US" sz="24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ADDRESS_HOME_LINE3: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group = GROUP_ADDRESS_LINE_3;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ADDRESS_HOME_STREET_ADDRESS: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group = GROUP_STREET_ADDRESS;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ADDRESS_HOME_CITY: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group = GROUP_ADDRESS_CITY;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ADDRESS_HOME_STATE: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group = GROUP_ADDRESS_STATE;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7080" y="1690688"/>
            <a:ext cx="18295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Chromium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98" y="2158237"/>
            <a:ext cx="2244308" cy="38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Ускорение сборки: </a:t>
            </a:r>
            <a:r>
              <a:rPr lang="ru-RU" sz="4800" dirty="0" smtClean="0"/>
              <a:t>кэш </a:t>
            </a:r>
            <a:r>
              <a:rPr lang="ru-RU" sz="4800" dirty="0"/>
              <a:t>компилятора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 </a:t>
            </a:r>
            <a:r>
              <a:rPr lang="ru-RU" sz="3200" dirty="0"/>
              <a:t>компиляции </a:t>
            </a:r>
            <a:r>
              <a:rPr lang="ru-RU" sz="3200" dirty="0" err="1"/>
              <a:t>препроцессированного</a:t>
            </a:r>
            <a:r>
              <a:rPr lang="ru-RU" sz="3200" dirty="0"/>
              <a:t> файла на основе его содержимого, флагов компиляции, вывода </a:t>
            </a:r>
            <a:r>
              <a:rPr lang="ru-RU" sz="3200" dirty="0" smtClean="0"/>
              <a:t>компилятора, </a:t>
            </a:r>
            <a:r>
              <a:rPr lang="ru-RU" sz="3200" dirty="0"/>
              <a:t>вычисляется </a:t>
            </a:r>
            <a:r>
              <a:rPr lang="ru-RU" sz="3200" dirty="0" err="1" smtClean="0"/>
              <a:t>хэш</a:t>
            </a:r>
            <a:r>
              <a:rPr lang="ru-RU" sz="3200" dirty="0" smtClean="0"/>
              <a:t>-значение</a:t>
            </a:r>
          </a:p>
          <a:p>
            <a:r>
              <a:rPr lang="ru-RU" sz="3200" dirty="0"/>
              <a:t>При повторной компиляции с теми же флагами неизмененного </a:t>
            </a:r>
            <a:r>
              <a:rPr lang="ru-RU" sz="3200" dirty="0" smtClean="0"/>
              <a:t>файла, </a:t>
            </a:r>
            <a:r>
              <a:rPr lang="ru-RU" sz="3200" dirty="0"/>
              <a:t>из кэша будет взят уже готовый объектный файл и подан на вход </a:t>
            </a:r>
            <a:r>
              <a:rPr lang="ru-RU" sz="3200" dirty="0" smtClean="0"/>
              <a:t>компоновщика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8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Ускорение сборки: </a:t>
            </a:r>
            <a:r>
              <a:rPr lang="ru-RU" sz="4800" dirty="0" smtClean="0"/>
              <a:t>кэш </a:t>
            </a:r>
            <a:r>
              <a:rPr lang="ru-RU" sz="4800" dirty="0"/>
              <a:t>компилятора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54" y="1690688"/>
            <a:ext cx="5783091" cy="481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Ускорение сборки: </a:t>
            </a:r>
            <a:r>
              <a:rPr lang="ru-RU" sz="4800" dirty="0" smtClean="0"/>
              <a:t>кэш </a:t>
            </a:r>
            <a:r>
              <a:rPr lang="ru-RU" sz="4800" dirty="0"/>
              <a:t>компилятора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Для </a:t>
            </a:r>
            <a:r>
              <a:rPr lang="en-US" sz="4000" dirty="0"/>
              <a:t>Unix-</a:t>
            </a:r>
            <a:r>
              <a:rPr lang="ru-RU" sz="4000" dirty="0" smtClean="0"/>
              <a:t>подобных систем:</a:t>
            </a:r>
          </a:p>
          <a:p>
            <a:pPr lvl="1"/>
            <a:r>
              <a:rPr lang="en-US" sz="3200" b="1" dirty="0" smtClean="0"/>
              <a:t>ccache</a:t>
            </a:r>
            <a:r>
              <a:rPr lang="en-US" sz="3200" dirty="0" smtClean="0"/>
              <a:t> </a:t>
            </a:r>
            <a:r>
              <a:rPr lang="en-US" sz="3200" dirty="0"/>
              <a:t>(GCC, Clang</a:t>
            </a:r>
            <a:r>
              <a:rPr lang="en-US" sz="3200" dirty="0" smtClean="0"/>
              <a:t>)</a:t>
            </a:r>
            <a:r>
              <a:rPr lang="ru-RU" sz="3200" dirty="0" smtClean="0"/>
              <a:t> - </a:t>
            </a:r>
            <a:r>
              <a:rPr lang="en-US" sz="3200" dirty="0" smtClean="0">
                <a:hlinkClick r:id="rId2"/>
              </a:rPr>
              <a:t>https://ccache.samba.org/</a:t>
            </a:r>
            <a:endParaRPr lang="ru-RU" sz="3200" dirty="0" smtClean="0"/>
          </a:p>
          <a:p>
            <a:pPr lvl="1"/>
            <a:r>
              <a:rPr lang="en-US" sz="3200" b="1" dirty="0" smtClean="0"/>
              <a:t>cachecc1</a:t>
            </a:r>
            <a:r>
              <a:rPr lang="en-US" sz="3200" dirty="0" smtClean="0"/>
              <a:t> </a:t>
            </a:r>
            <a:r>
              <a:rPr lang="en-US" sz="3200" dirty="0"/>
              <a:t>(GCC</a:t>
            </a:r>
            <a:r>
              <a:rPr lang="en-US" sz="3200" dirty="0" smtClean="0"/>
              <a:t>)</a:t>
            </a:r>
            <a:r>
              <a:rPr lang="ru-RU" sz="3200" dirty="0" smtClean="0"/>
              <a:t> - </a:t>
            </a:r>
            <a:r>
              <a:rPr lang="en-US" sz="3200" dirty="0" smtClean="0">
                <a:hlinkClick r:id="rId3"/>
              </a:rPr>
              <a:t>http://cachecc1.sourceforge.net/</a:t>
            </a:r>
            <a:endParaRPr lang="en-US" sz="3200" dirty="0"/>
          </a:p>
          <a:p>
            <a:r>
              <a:rPr lang="ru-RU" sz="4000" dirty="0"/>
              <a:t>Для </a:t>
            </a:r>
            <a:r>
              <a:rPr lang="en-US" sz="4000" dirty="0" smtClean="0"/>
              <a:t>Windows:</a:t>
            </a:r>
            <a:endParaRPr lang="ru-RU" sz="4000" dirty="0" smtClean="0"/>
          </a:p>
          <a:p>
            <a:pPr lvl="1"/>
            <a:r>
              <a:rPr lang="en-US" sz="3200" b="1" dirty="0" smtClean="0"/>
              <a:t>clcache</a:t>
            </a:r>
            <a:r>
              <a:rPr lang="en-US" sz="3200" dirty="0" smtClean="0"/>
              <a:t> </a:t>
            </a:r>
            <a:r>
              <a:rPr lang="en-US" sz="3200" dirty="0"/>
              <a:t>(MSVC</a:t>
            </a:r>
            <a:r>
              <a:rPr lang="en-US" sz="3200" dirty="0" smtClean="0"/>
              <a:t>)</a:t>
            </a:r>
            <a:r>
              <a:rPr lang="ru-RU" sz="3200" dirty="0" smtClean="0"/>
              <a:t> - </a:t>
            </a:r>
            <a:r>
              <a:rPr lang="en-US" sz="3200" dirty="0" smtClean="0">
                <a:hlinkClick r:id="rId4"/>
              </a:rPr>
              <a:t>https://github.com/frerich/clcache</a:t>
            </a:r>
            <a:endParaRPr lang="ru-RU" sz="3200" dirty="0" smtClean="0"/>
          </a:p>
          <a:p>
            <a:pPr lvl="1"/>
            <a:r>
              <a:rPr lang="en-US" sz="3200" b="1" dirty="0" smtClean="0"/>
              <a:t>cclash</a:t>
            </a:r>
            <a:r>
              <a:rPr lang="en-US" sz="3200" dirty="0" smtClean="0"/>
              <a:t> </a:t>
            </a:r>
            <a:r>
              <a:rPr lang="en-US" sz="3200" dirty="0"/>
              <a:t>(MSVC</a:t>
            </a:r>
            <a:r>
              <a:rPr lang="en-US" sz="3200" dirty="0" smtClean="0"/>
              <a:t>)</a:t>
            </a:r>
            <a:r>
              <a:rPr lang="ru-RU" sz="3200" dirty="0" smtClean="0"/>
              <a:t> - </a:t>
            </a:r>
            <a:r>
              <a:rPr lang="en-US" sz="3200" dirty="0" smtClean="0">
                <a:hlinkClick r:id="rId5"/>
              </a:rPr>
              <a:t>https://github.com/inorton/cclash</a:t>
            </a:r>
            <a:endParaRPr lang="en-US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124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Ускорение сборки</a:t>
            </a:r>
            <a:r>
              <a:rPr lang="en-US" sz="4800" dirty="0" smtClean="0"/>
              <a:t>: </a:t>
            </a:r>
            <a:r>
              <a:rPr lang="ru-RU" sz="4800" dirty="0" smtClean="0"/>
              <a:t>замена </a:t>
            </a:r>
            <a:r>
              <a:rPr lang="ru-RU" sz="4800" dirty="0"/>
              <a:t>компонентов трансляции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Многократное ускорение перекомпиляции проектов</a:t>
            </a:r>
          </a:p>
          <a:p>
            <a:r>
              <a:rPr lang="en-US" sz="3200" dirty="0" err="1" smtClean="0"/>
              <a:t>Zapcc</a:t>
            </a:r>
            <a:r>
              <a:rPr lang="ru-RU" sz="3200" dirty="0" smtClean="0"/>
              <a:t> </a:t>
            </a:r>
            <a:r>
              <a:rPr lang="en-US" sz="3200" dirty="0" smtClean="0"/>
              <a:t>vs Clang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40" y="3036588"/>
            <a:ext cx="10041719" cy="35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Ускорение</a:t>
            </a:r>
            <a:r>
              <a:rPr lang="ru-RU" dirty="0"/>
              <a:t> сборки</a:t>
            </a:r>
            <a:r>
              <a:rPr lang="en-US" dirty="0" smtClean="0"/>
              <a:t>: </a:t>
            </a:r>
            <a:r>
              <a:rPr lang="ru-RU" dirty="0" smtClean="0"/>
              <a:t>модули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Ждём </a:t>
            </a:r>
            <a:r>
              <a:rPr lang="en-US" sz="3200" dirty="0" smtClean="0"/>
              <a:t>C++20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35" y="1932316"/>
            <a:ext cx="2865478" cy="481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Инструменты </a:t>
            </a:r>
            <a:r>
              <a:rPr lang="ru-RU" b="1" dirty="0" err="1" smtClean="0"/>
              <a:t>профайлинга</a:t>
            </a:r>
            <a:r>
              <a:rPr lang="ru-RU" b="1" dirty="0" smtClean="0"/>
              <a:t> </a:t>
            </a:r>
            <a:r>
              <a:rPr lang="ru-RU" b="1" dirty="0"/>
              <a:t>С++ </a:t>
            </a:r>
            <a:r>
              <a:rPr lang="ru-RU" b="1" dirty="0" smtClean="0"/>
              <a:t>кода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говорится «передам по ссылке» ваше внимание вот этому докладу</a:t>
            </a:r>
            <a:endParaRPr lang="en-US" dirty="0" smtClean="0"/>
          </a:p>
          <a:p>
            <a:r>
              <a:rPr lang="ru-RU" b="1" dirty="0"/>
              <a:t>Александр </a:t>
            </a:r>
            <a:r>
              <a:rPr lang="ru-RU" b="1" dirty="0" smtClean="0"/>
              <a:t>Зайцев</a:t>
            </a:r>
            <a:r>
              <a:rPr lang="en-US" b="1" dirty="0" smtClean="0"/>
              <a:t>. </a:t>
            </a:r>
            <a:r>
              <a:rPr lang="ru-RU" b="1" dirty="0"/>
              <a:t>Инструменты </a:t>
            </a:r>
            <a:r>
              <a:rPr lang="ru-RU" b="1" dirty="0" err="1"/>
              <a:t>профайлинга</a:t>
            </a:r>
            <a:r>
              <a:rPr lang="ru-RU" b="1" dirty="0"/>
              <a:t> С++ </a:t>
            </a:r>
            <a:r>
              <a:rPr lang="ru-RU" b="1" dirty="0" smtClean="0"/>
              <a:t>кода</a:t>
            </a:r>
            <a:r>
              <a:rPr lang="en-US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Минск, конференция </a:t>
            </a:r>
            <a:r>
              <a:rPr lang="en-US" dirty="0" smtClean="0"/>
              <a:t>C</a:t>
            </a:r>
            <a:r>
              <a:rPr lang="en-US" dirty="0"/>
              <a:t>++ </a:t>
            </a:r>
            <a:r>
              <a:rPr lang="en-US" dirty="0" err="1"/>
              <a:t>CoreHard</a:t>
            </a:r>
            <a:r>
              <a:rPr lang="en-US" dirty="0"/>
              <a:t> Spring </a:t>
            </a:r>
            <a:r>
              <a:rPr lang="en-US" dirty="0" smtClean="0"/>
              <a:t>2018</a:t>
            </a:r>
            <a:endParaRPr lang="ru-RU" dirty="0" smtClean="0"/>
          </a:p>
          <a:p>
            <a:r>
              <a:rPr lang="ru-RU" dirty="0"/>
              <a:t>Видео </a:t>
            </a:r>
            <a:r>
              <a:rPr lang="ru-RU" dirty="0" smtClean="0"/>
              <a:t>станет доступно на </a:t>
            </a:r>
            <a:r>
              <a:rPr lang="en-US" dirty="0" smtClean="0"/>
              <a:t>YouTube </a:t>
            </a:r>
            <a:r>
              <a:rPr lang="ru-RU" dirty="0" smtClean="0"/>
              <a:t>через 3 месяца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09" y="4265223"/>
            <a:ext cx="4609381" cy="2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так далее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Core </a:t>
            </a:r>
            <a:r>
              <a:rPr lang="en-US" dirty="0" smtClean="0"/>
              <a:t>Guidelines</a:t>
            </a:r>
            <a:endParaRPr lang="ru-RU" dirty="0" smtClean="0"/>
          </a:p>
          <a:p>
            <a:r>
              <a:rPr lang="ru-RU" dirty="0" err="1" smtClean="0"/>
              <a:t>Комьюнити</a:t>
            </a:r>
            <a:r>
              <a:rPr lang="ru-RU" dirty="0" smtClean="0"/>
              <a:t>, конференции</a:t>
            </a:r>
          </a:p>
          <a:p>
            <a:r>
              <a:rPr lang="ru-RU" dirty="0" smtClean="0"/>
              <a:t>Рынок труда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653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51" y="232332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Ответы на вопросы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10087" y="4770407"/>
            <a:ext cx="6836434" cy="1691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smtClean="0"/>
              <a:t>Андрей Карпов</a:t>
            </a:r>
            <a:r>
              <a:rPr lang="en-US" sz="2400" smtClean="0"/>
              <a:t> 	</a:t>
            </a:r>
            <a:r>
              <a:rPr lang="en-US" sz="2400" smtClean="0">
                <a:hlinkClick r:id="rId2"/>
              </a:rPr>
              <a:t>karpov@viva64.com</a:t>
            </a:r>
            <a:r>
              <a:rPr lang="en-US" sz="240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smtClean="0"/>
              <a:t>Сайт </a:t>
            </a:r>
            <a:r>
              <a:rPr lang="en-US" sz="2400" smtClean="0"/>
              <a:t>PVS-Studio 	</a:t>
            </a:r>
            <a:r>
              <a:rPr lang="en-US" sz="2400" smtClean="0">
                <a:hlinkClick r:id="rId3"/>
              </a:rPr>
              <a:t>https://www.viva64.com</a:t>
            </a:r>
            <a:endParaRPr lang="en-US" sz="24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/>
              <a:t>Twitter 		</a:t>
            </a:r>
            <a:r>
              <a:rPr lang="en-US" sz="2400" smtClean="0">
                <a:hlinkClick r:id="rId4"/>
              </a:rPr>
              <a:t>@Code_Analysis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00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</a:t>
            </a:r>
            <a:r>
              <a:rPr lang="ru-RU" dirty="0" smtClean="0"/>
              <a:t>в </a:t>
            </a:r>
            <a:r>
              <a:rPr lang="en-US" dirty="0" smtClean="0"/>
              <a:t>switch: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большая проблема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1690688"/>
            <a:ext cx="107384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Qt</a:t>
            </a:r>
            <a:endParaRPr lang="en-US" sz="3200" dirty="0" smtClean="0"/>
          </a:p>
          <a:p>
            <a:r>
              <a:rPr lang="en-US" sz="3200" dirty="0" smtClean="0"/>
              <a:t>GDB</a:t>
            </a:r>
          </a:p>
          <a:p>
            <a:r>
              <a:rPr lang="en-US" sz="3200" dirty="0" err="1" smtClean="0"/>
              <a:t>Redis</a:t>
            </a:r>
            <a:endParaRPr lang="en-US" sz="3200" dirty="0" smtClean="0"/>
          </a:p>
          <a:p>
            <a:r>
              <a:rPr lang="en-US" sz="3200" dirty="0"/>
              <a:t>EA </a:t>
            </a:r>
            <a:r>
              <a:rPr lang="en-US" sz="3200" dirty="0" err="1" smtClean="0"/>
              <a:t>WebKit</a:t>
            </a:r>
            <a:endParaRPr lang="en-US" sz="3200" dirty="0" smtClean="0"/>
          </a:p>
          <a:p>
            <a:r>
              <a:rPr lang="en-US" sz="3200" dirty="0" smtClean="0"/>
              <a:t>Unreal Engine 4</a:t>
            </a:r>
          </a:p>
          <a:p>
            <a:r>
              <a:rPr lang="en-US" sz="3200" dirty="0" smtClean="0"/>
              <a:t>Chromium</a:t>
            </a:r>
          </a:p>
          <a:p>
            <a:r>
              <a:rPr lang="en-US" sz="3200" dirty="0" smtClean="0"/>
              <a:t>....</a:t>
            </a:r>
            <a:endParaRPr lang="ru-RU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23" y="2256512"/>
            <a:ext cx="4076218" cy="28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</a:t>
            </a:r>
            <a:r>
              <a:rPr lang="ru-RU" dirty="0" smtClean="0"/>
              <a:t>в </a:t>
            </a:r>
            <a:r>
              <a:rPr lang="en-US" dirty="0" smtClean="0"/>
              <a:t>switch:</a:t>
            </a:r>
            <a:r>
              <a:rPr lang="ru-RU" dirty="0" smtClean="0"/>
              <a:t> промежуточные решения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MISRA</a:t>
            </a:r>
            <a:r>
              <a:rPr lang="ru-RU" sz="3200" dirty="0" smtClean="0"/>
              <a:t> С</a:t>
            </a:r>
            <a:r>
              <a:rPr lang="en-US" sz="3200" dirty="0" smtClean="0"/>
              <a:t>: </a:t>
            </a:r>
            <a:r>
              <a:rPr lang="ru-RU" sz="3200" dirty="0" smtClean="0"/>
              <a:t>непустой </a:t>
            </a:r>
            <a:r>
              <a:rPr lang="en-US" sz="3200" dirty="0" smtClean="0"/>
              <a:t>case </a:t>
            </a:r>
            <a:r>
              <a:rPr lang="ru-RU" sz="3200" dirty="0" smtClean="0"/>
              <a:t>надо всегда завершать оператором </a:t>
            </a:r>
            <a:r>
              <a:rPr lang="en-US" sz="3200" dirty="0" smtClean="0"/>
              <a:t>break</a:t>
            </a:r>
            <a:endParaRPr lang="ru-RU" sz="3200" dirty="0"/>
          </a:p>
          <a:p>
            <a:r>
              <a:rPr lang="en-US" sz="3200" dirty="0"/>
              <a:t>[[gnu::</a:t>
            </a:r>
            <a:r>
              <a:rPr lang="en-US" sz="3200" dirty="0" err="1"/>
              <a:t>fallthrough</a:t>
            </a:r>
            <a:r>
              <a:rPr lang="en-US" sz="3200" dirty="0" smtClean="0"/>
              <a:t>]]</a:t>
            </a:r>
            <a:endParaRPr lang="en-US" sz="3200" dirty="0"/>
          </a:p>
          <a:p>
            <a:r>
              <a:rPr lang="en-US" sz="3200" dirty="0"/>
              <a:t>[[clang::</a:t>
            </a:r>
            <a:r>
              <a:rPr lang="en-US" sz="3200" dirty="0" err="1"/>
              <a:t>fallthrough</a:t>
            </a:r>
            <a:r>
              <a:rPr lang="en-US" sz="3200" dirty="0" smtClean="0"/>
              <a:t>]]</a:t>
            </a:r>
            <a:endParaRPr lang="en-US" sz="3200" dirty="0"/>
          </a:p>
          <a:p>
            <a:r>
              <a:rPr lang="en-US" sz="3200" dirty="0"/>
              <a:t>__attribute__((</a:t>
            </a:r>
            <a:r>
              <a:rPr lang="en-US" sz="3200" dirty="0" err="1"/>
              <a:t>fallthrough</a:t>
            </a:r>
            <a:r>
              <a:rPr lang="en-US" sz="3200" dirty="0" smtClean="0"/>
              <a:t>))</a:t>
            </a:r>
            <a:endParaRPr lang="en-US" sz="3200" dirty="0"/>
          </a:p>
          <a:p>
            <a:r>
              <a:rPr lang="en-US" sz="3200" dirty="0" smtClean="0"/>
              <a:t>BOOST_FALLTHROUGH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454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</a:t>
            </a:r>
            <a:r>
              <a:rPr lang="ru-RU" dirty="0" smtClean="0"/>
              <a:t>в </a:t>
            </a:r>
            <a:r>
              <a:rPr lang="en-US" dirty="0" smtClean="0"/>
              <a:t>switch:</a:t>
            </a:r>
            <a:r>
              <a:rPr lang="ru-RU" dirty="0" smtClean="0"/>
              <a:t> </a:t>
            </a:r>
            <a:r>
              <a:rPr lang="en-US" dirty="0"/>
              <a:t>[[</a:t>
            </a:r>
            <a:r>
              <a:rPr lang="en-US" dirty="0" err="1"/>
              <a:t>fallthrough</a:t>
            </a:r>
            <a:r>
              <a:rPr lang="en-US" dirty="0"/>
              <a:t>]]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838200" y="1595021"/>
            <a:ext cx="103761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switch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10: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f1();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20: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f2();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30: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f3();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[[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fallthrough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]];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2400" dirty="0">
                <a:solidFill>
                  <a:srgbClr val="008000"/>
                </a:solidFill>
                <a:latin typeface="Consolas" panose="020B0609020204030204" pitchFamily="49" charset="0"/>
              </a:rPr>
              <a:t>Предупреждение будет подавлено</a:t>
            </a:r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40: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f4();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14204" y="1595021"/>
            <a:ext cx="61592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Clang,</a:t>
            </a:r>
            <a:r>
              <a:rPr kumimoji="0" lang="en-US" altLang="ru-RU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GCC: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-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Wimplicit-fallthrough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29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С++17</a:t>
            </a:r>
            <a:r>
              <a:rPr lang="en-US" sz="4800" dirty="0" smtClean="0"/>
              <a:t>: </a:t>
            </a:r>
            <a:r>
              <a:rPr lang="ru-RU" sz="4800" dirty="0" smtClean="0"/>
              <a:t>удаленные </a:t>
            </a:r>
            <a:r>
              <a:rPr lang="ru-RU" sz="4800" dirty="0"/>
              <a:t>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306464" cy="4351338"/>
          </a:xfrm>
        </p:spPr>
        <p:txBody>
          <a:bodyPr>
            <a:normAutofit/>
          </a:bodyPr>
          <a:lstStyle/>
          <a:p>
            <a:r>
              <a:rPr lang="ru-RU" sz="3200" dirty="0"/>
              <a:t>У</a:t>
            </a:r>
            <a:r>
              <a:rPr lang="ru-RU" sz="3200" dirty="0" smtClean="0"/>
              <a:t>далены </a:t>
            </a:r>
            <a:r>
              <a:rPr lang="ru-RU" sz="3200" dirty="0" err="1" smtClean="0"/>
              <a:t>триграфы</a:t>
            </a:r>
            <a:endParaRPr lang="ru-RU" sz="3200" dirty="0"/>
          </a:p>
          <a:p>
            <a:r>
              <a:rPr lang="ru-RU" sz="3200" dirty="0"/>
              <a:t>Ключевое слово </a:t>
            </a:r>
            <a:r>
              <a:rPr lang="ru-RU" sz="3200" dirty="0" err="1"/>
              <a:t>register</a:t>
            </a:r>
            <a:r>
              <a:rPr lang="ru-RU" sz="3200" dirty="0"/>
              <a:t> больше нельзя использовать как спецификатор </a:t>
            </a:r>
            <a:r>
              <a:rPr lang="ru-RU" sz="3200" dirty="0" smtClean="0"/>
              <a:t>переменной</a:t>
            </a:r>
            <a:endParaRPr lang="ru-RU" sz="3200" dirty="0"/>
          </a:p>
          <a:p>
            <a:r>
              <a:rPr lang="ru-RU" sz="3200" dirty="0" smtClean="0"/>
              <a:t>Удалены </a:t>
            </a:r>
            <a:r>
              <a:rPr lang="ru-RU" sz="3200" dirty="0"/>
              <a:t>префиксный и постфиксный инкременты для типа </a:t>
            </a:r>
            <a:r>
              <a:rPr lang="ru-RU" sz="3200" dirty="0" err="1" smtClean="0"/>
              <a:t>bool</a:t>
            </a:r>
            <a:endParaRPr lang="en-US" sz="3200" dirty="0" smtClean="0"/>
          </a:p>
          <a:p>
            <a:pPr lvl="1"/>
            <a:r>
              <a:rPr lang="ru-RU" dirty="0" smtClean="0"/>
              <a:t>Диагностика </a:t>
            </a:r>
            <a:r>
              <a:rPr lang="en-US" dirty="0" smtClean="0">
                <a:hlinkClick r:id="rId2"/>
              </a:rPr>
              <a:t>V552</a:t>
            </a:r>
            <a:r>
              <a:rPr lang="ru-RU" dirty="0" smtClean="0"/>
              <a:t> в анализаторе </a:t>
            </a:r>
            <a:r>
              <a:rPr lang="en-US" dirty="0" smtClean="0"/>
              <a:t>PVS-Studio </a:t>
            </a:r>
            <a:r>
              <a:rPr lang="ru-RU" dirty="0" smtClean="0"/>
              <a:t>станет неактуальной</a:t>
            </a:r>
          </a:p>
          <a:p>
            <a:r>
              <a:rPr lang="ru-RU" sz="3200" dirty="0" smtClean="0"/>
              <a:t>Удален </a:t>
            </a:r>
            <a:r>
              <a:rPr lang="ru-RU" sz="3200" dirty="0"/>
              <a:t>std::</a:t>
            </a:r>
            <a:r>
              <a:rPr lang="ru-RU" sz="3200" dirty="0" err="1" smtClean="0"/>
              <a:t>auto_ptr</a:t>
            </a:r>
            <a:r>
              <a:rPr lang="ru-RU" sz="3200" dirty="0" smtClean="0"/>
              <a:t>, вместо </a:t>
            </a:r>
            <a:r>
              <a:rPr lang="ru-RU" sz="3200" dirty="0"/>
              <a:t>него стоит использовать std::</a:t>
            </a:r>
            <a:r>
              <a:rPr lang="ru-RU" sz="3200" dirty="0" err="1" smtClean="0"/>
              <a:t>unique_ptr</a:t>
            </a:r>
            <a:endParaRPr lang="ru-RU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34185"/>
              </p:ext>
            </p:extLst>
          </p:nvPr>
        </p:nvGraphicFramePr>
        <p:xfrm>
          <a:off x="10709694" y="1825625"/>
          <a:ext cx="1288212" cy="3566160"/>
        </p:xfrm>
        <a:graphic>
          <a:graphicData uri="http://schemas.openxmlformats.org/drawingml/2006/table">
            <a:tbl>
              <a:tblPr/>
              <a:tblGrid>
                <a:gridCol w="644106"/>
                <a:gridCol w="644106"/>
              </a:tblGrid>
              <a:tr h="211483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7030A0"/>
                          </a:solidFill>
                        </a:rPr>
                        <a:t>??=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solidFill>
                            <a:srgbClr val="7030A0"/>
                          </a:solidFill>
                        </a:rPr>
                        <a:t>#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483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7030A0"/>
                          </a:solidFill>
                        </a:rPr>
                        <a:t>??/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solidFill>
                            <a:srgbClr val="7030A0"/>
                          </a:solidFill>
                        </a:rPr>
                        <a:t>\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483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7030A0"/>
                          </a:solidFill>
                        </a:rPr>
                        <a:t>??'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7030A0"/>
                          </a:solidFill>
                        </a:rPr>
                        <a:t>^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483">
                <a:tc>
                  <a:txBody>
                    <a:bodyPr/>
                    <a:lstStyle/>
                    <a:p>
                      <a:r>
                        <a:rPr lang="ru-RU" sz="2000" b="0">
                          <a:solidFill>
                            <a:srgbClr val="7030A0"/>
                          </a:solidFill>
                        </a:rPr>
                        <a:t>??(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7030A0"/>
                          </a:solidFill>
                        </a:rPr>
                        <a:t>[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483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7030A0"/>
                          </a:solidFill>
                        </a:rPr>
                        <a:t>??)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solidFill>
                            <a:srgbClr val="7030A0"/>
                          </a:solidFill>
                        </a:rPr>
                        <a:t>]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483">
                <a:tc>
                  <a:txBody>
                    <a:bodyPr/>
                    <a:lstStyle/>
                    <a:p>
                      <a:r>
                        <a:rPr lang="ru-RU" sz="2000" b="0">
                          <a:solidFill>
                            <a:srgbClr val="7030A0"/>
                          </a:solidFill>
                        </a:rPr>
                        <a:t>??!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solidFill>
                            <a:srgbClr val="7030A0"/>
                          </a:solidFill>
                        </a:rPr>
                        <a:t>|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483">
                <a:tc>
                  <a:txBody>
                    <a:bodyPr/>
                    <a:lstStyle/>
                    <a:p>
                      <a:r>
                        <a:rPr lang="ru-RU" sz="2000" b="0">
                          <a:solidFill>
                            <a:srgbClr val="7030A0"/>
                          </a:solidFill>
                        </a:rPr>
                        <a:t>??&lt;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solidFill>
                            <a:srgbClr val="7030A0"/>
                          </a:solidFill>
                        </a:rPr>
                        <a:t>{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483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7030A0"/>
                          </a:solidFill>
                        </a:rPr>
                        <a:t>??&gt;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>
                          <a:solidFill>
                            <a:srgbClr val="7030A0"/>
                          </a:solidFill>
                        </a:rPr>
                        <a:t>}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483">
                <a:tc>
                  <a:txBody>
                    <a:bodyPr/>
                    <a:lstStyle/>
                    <a:p>
                      <a:r>
                        <a:rPr lang="ru-RU" sz="2000" b="0">
                          <a:solidFill>
                            <a:srgbClr val="7030A0"/>
                          </a:solidFill>
                        </a:rPr>
                        <a:t>??-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7030A0"/>
                          </a:solidFill>
                        </a:rPr>
                        <a:t>~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9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08" y="4018764"/>
            <a:ext cx="2866981" cy="2649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Неконстантный</a:t>
            </a:r>
            <a:r>
              <a:rPr lang="ru-RU" sz="4800" dirty="0" smtClean="0"/>
              <a:t> </a:t>
            </a:r>
            <a:r>
              <a:rPr lang="en-US" sz="4800" dirty="0"/>
              <a:t>string::data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</a:t>
            </a:r>
            <a:r>
              <a:rPr lang="ru-RU" sz="3200" dirty="0"/>
              <a:t>C++17 у std::</a:t>
            </a:r>
            <a:r>
              <a:rPr lang="ru-RU" sz="3200" dirty="0" err="1"/>
              <a:t>string</a:t>
            </a:r>
            <a:r>
              <a:rPr lang="ru-RU" sz="3200" dirty="0"/>
              <a:t> появился метод </a:t>
            </a:r>
            <a:r>
              <a:rPr lang="ru-RU" sz="3200" dirty="0" err="1"/>
              <a:t>data</a:t>
            </a:r>
            <a:r>
              <a:rPr lang="ru-RU" sz="3200" dirty="0"/>
              <a:t>(), возвращающий </a:t>
            </a:r>
            <a:r>
              <a:rPr lang="ru-RU" sz="3200" dirty="0" err="1"/>
              <a:t>неконстантный</a:t>
            </a:r>
            <a:r>
              <a:rPr lang="ru-RU" sz="3200" dirty="0"/>
              <a:t> указатель на внутренние данные </a:t>
            </a:r>
            <a:r>
              <a:rPr lang="ru-RU" sz="3200" dirty="0" smtClean="0"/>
              <a:t>строки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r>
              <a:rPr lang="ru-RU" sz="3200" dirty="0" smtClean="0"/>
              <a:t>Теперь я верю, что о нас заботятся по настоящему. Решена ПРАКТИЧЕСКАЯ задача.</a:t>
            </a:r>
            <a:br>
              <a:rPr lang="ru-RU" sz="3200" dirty="0" smtClean="0"/>
            </a:br>
            <a:r>
              <a:rPr lang="ru-RU" sz="3200" dirty="0" smtClean="0"/>
              <a:t>Писать </a:t>
            </a:r>
            <a:r>
              <a:rPr lang="en-US" sz="3200" dirty="0">
                <a:solidFill>
                  <a:srgbClr val="0070C0"/>
                </a:solidFill>
              </a:rPr>
              <a:t>&amp;</a:t>
            </a:r>
            <a:r>
              <a:rPr lang="en-US" sz="3200" dirty="0" err="1">
                <a:solidFill>
                  <a:srgbClr val="0070C0"/>
                </a:solidFill>
              </a:rPr>
              <a:t>str.front</a:t>
            </a:r>
            <a:r>
              <a:rPr lang="en-US" sz="3200" dirty="0">
                <a:solidFill>
                  <a:srgbClr val="0070C0"/>
                </a:solidFill>
              </a:rPr>
              <a:t>()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70C0"/>
                </a:solidFill>
              </a:rPr>
              <a:t>&amp;</a:t>
            </a:r>
            <a:r>
              <a:rPr lang="en-US" sz="3200" dirty="0" err="1">
                <a:solidFill>
                  <a:srgbClr val="0070C0"/>
                </a:solidFill>
              </a:rPr>
              <a:t>str</a:t>
            </a:r>
            <a:r>
              <a:rPr lang="en-US" sz="3200" dirty="0">
                <a:solidFill>
                  <a:srgbClr val="0070C0"/>
                </a:solidFill>
              </a:rPr>
              <a:t>[0</a:t>
            </a:r>
            <a:r>
              <a:rPr lang="en-US" sz="3200" dirty="0" smtClean="0">
                <a:solidFill>
                  <a:srgbClr val="0070C0"/>
                </a:solidFill>
              </a:rPr>
              <a:t>]</a:t>
            </a:r>
            <a:r>
              <a:rPr lang="ru-RU" sz="3200" dirty="0" smtClean="0"/>
              <a:t> было некрасиво.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491234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::string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*p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str.data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p[0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'H'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'\n'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Hello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227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Новый атрибут </a:t>
            </a:r>
            <a:r>
              <a:rPr lang="en-US" sz="4800" dirty="0"/>
              <a:t>[[</a:t>
            </a:r>
            <a:r>
              <a:rPr lang="en-US" sz="4800" dirty="0" err="1"/>
              <a:t>nodiscard</a:t>
            </a:r>
            <a:r>
              <a:rPr lang="en-US" sz="4800" dirty="0"/>
              <a:t>]]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199" y="1690688"/>
            <a:ext cx="107384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[[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nodiscard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]]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Sum(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a,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b)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a + b;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Sum</a:t>
            </a:r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(5, 6); </a:t>
            </a:r>
            <a:r>
              <a:rPr lang="ru-RU" sz="2400" dirty="0">
                <a:solidFill>
                  <a:srgbClr val="008000"/>
                </a:solidFill>
                <a:latin typeface="Consolas" panose="020B0609020204030204" pitchFamily="49" charset="0"/>
              </a:rPr>
              <a:t>// Будет выдано </a:t>
            </a:r>
            <a:r>
              <a:rPr lang="ru-RU" sz="2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предупреждение</a:t>
            </a:r>
          </a:p>
          <a:p>
            <a:r>
              <a:rPr lang="ru-RU" sz="2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ru-RU" sz="2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// компилятора/анализатора</a:t>
            </a:r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935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1274</Words>
  <Application>Microsoft Office PowerPoint</Application>
  <PresentationFormat>Widescreen</PresentationFormat>
  <Paragraphs>258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Consolas</vt:lpstr>
      <vt:lpstr>Times New Roman</vt:lpstr>
      <vt:lpstr>Office Theme</vt:lpstr>
      <vt:lpstr>Эффективный C++</vt:lpstr>
      <vt:lpstr>PowerPoint Presentation</vt:lpstr>
      <vt:lpstr>break в switch: проблема</vt:lpstr>
      <vt:lpstr>break в switch: большая проблема</vt:lpstr>
      <vt:lpstr>break в switch: промежуточные решения</vt:lpstr>
      <vt:lpstr>break в switch: [[fallthrough]]</vt:lpstr>
      <vt:lpstr>С++17: удаленные возможности</vt:lpstr>
      <vt:lpstr>Неконстантный string::data</vt:lpstr>
      <vt:lpstr>Новый атрибут [[nodiscard]]</vt:lpstr>
      <vt:lpstr>Свой класс строки - это норма</vt:lpstr>
      <vt:lpstr>std::string</vt:lpstr>
      <vt:lpstr>Constexpr if</vt:lpstr>
      <vt:lpstr>Инициализатор в if и switch</vt:lpstr>
      <vt:lpstr>Инициализатор в if и switch</vt:lpstr>
      <vt:lpstr>__has_include</vt:lpstr>
      <vt:lpstr>С++17: и так далее</vt:lpstr>
      <vt:lpstr>Зрелость инструментария</vt:lpstr>
      <vt:lpstr>Динамические анализаторы</vt:lpstr>
      <vt:lpstr>Статические анализаторы кода</vt:lpstr>
      <vt:lpstr>Современный C++ не избавляет от необходимости статического анализа</vt:lpstr>
      <vt:lpstr>Статический анализ, это не заплатка для C и C++</vt:lpstr>
      <vt:lpstr>PVS-Studio</vt:lpstr>
      <vt:lpstr>Общая информация</vt:lpstr>
      <vt:lpstr>Автоматизация</vt:lpstr>
      <vt:lpstr>Процесс с точки зрения разработчика</vt:lpstr>
      <vt:lpstr>Процесс с точки зрения внедряльщика</vt:lpstr>
      <vt:lpstr>Внедрение</vt:lpstr>
      <vt:lpstr>Общее впечатление</vt:lpstr>
      <vt:lpstr>Ускорение сборки: распределённая компиляция</vt:lpstr>
      <vt:lpstr>Ускорение сборки: кэш компилятора</vt:lpstr>
      <vt:lpstr>Ускорение сборки: кэш компилятора</vt:lpstr>
      <vt:lpstr>Ускорение сборки: кэш компилятора</vt:lpstr>
      <vt:lpstr>Ускорение сборки: замена компонентов трансляции</vt:lpstr>
      <vt:lpstr>Ускорение сборки: модули</vt:lpstr>
      <vt:lpstr>Инструменты профайлинга С++ кода</vt:lpstr>
      <vt:lpstr>И так далее</vt:lpstr>
      <vt:lpstr>Ответы на вопросы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советы</dc:title>
  <dc:creator>Windows User</dc:creator>
  <cp:lastModifiedBy>Windows User</cp:lastModifiedBy>
  <cp:revision>48</cp:revision>
  <dcterms:created xsi:type="dcterms:W3CDTF">2018-04-01T20:39:42Z</dcterms:created>
  <dcterms:modified xsi:type="dcterms:W3CDTF">2018-04-17T18:48:20Z</dcterms:modified>
</cp:coreProperties>
</file>