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1" r:id="rId5"/>
    <p:sldId id="285" r:id="rId6"/>
    <p:sldId id="286" r:id="rId7"/>
    <p:sldId id="287" r:id="rId8"/>
    <p:sldId id="289" r:id="rId9"/>
    <p:sldId id="290" r:id="rId10"/>
    <p:sldId id="310" r:id="rId11"/>
    <p:sldId id="261" r:id="rId12"/>
    <p:sldId id="271" r:id="rId13"/>
    <p:sldId id="312" r:id="rId14"/>
    <p:sldId id="257" r:id="rId15"/>
    <p:sldId id="291" r:id="rId16"/>
    <p:sldId id="258" r:id="rId17"/>
    <p:sldId id="259" r:id="rId18"/>
    <p:sldId id="260" r:id="rId19"/>
    <p:sldId id="262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7" r:id="rId29"/>
    <p:sldId id="273" r:id="rId30"/>
    <p:sldId id="275" r:id="rId31"/>
    <p:sldId id="276" r:id="rId32"/>
    <p:sldId id="278" r:id="rId33"/>
    <p:sldId id="279" r:id="rId34"/>
    <p:sldId id="284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9" r:id="rId44"/>
    <p:sldId id="306" r:id="rId45"/>
    <p:sldId id="301" r:id="rId46"/>
    <p:sldId id="303" r:id="rId47"/>
    <p:sldId id="305" r:id="rId48"/>
    <p:sldId id="30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2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8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8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1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3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6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5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427A-F218-460F-8D63-59B28CA8367F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EDD-087F-42BE-ADBC-ABD4D24D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3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hyperlink" Target="http://www.viva64.com/" TargetMode="External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ru/pvs-studio-download-linux/" TargetMode="External"/><Relationship Id="rId2" Type="http://schemas.openxmlformats.org/officeDocument/2006/relationships/hyperlink" Target="http://www.viva64.com/ru/pvs-studio-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viva64.com" TargetMode="External"/><Relationship Id="rId4" Type="http://schemas.openxmlformats.org/officeDocument/2006/relationships/hyperlink" Target="http://www.viva64.com/ru/m/000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потратить 10 лет на разработку анализатора кода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8480" y="4668838"/>
            <a:ext cx="5151120" cy="1655762"/>
          </a:xfrm>
        </p:spPr>
        <p:txBody>
          <a:bodyPr/>
          <a:lstStyle/>
          <a:p>
            <a:pPr algn="l"/>
            <a:r>
              <a:rPr lang="ru-RU" dirty="0"/>
              <a:t>Андрей </a:t>
            </a:r>
            <a:r>
              <a:rPr lang="ru-RU" dirty="0" smtClean="0"/>
              <a:t>Карпов</a:t>
            </a:r>
            <a:r>
              <a:rPr lang="en-US" dirty="0" smtClean="0"/>
              <a:t>, </a:t>
            </a:r>
            <a:r>
              <a:rPr lang="ru-RU" dirty="0" smtClean="0"/>
              <a:t>Евгений Рыжков </a:t>
            </a:r>
            <a:endParaRPr lang="ru-RU" dirty="0"/>
          </a:p>
          <a:p>
            <a:pPr algn="l"/>
            <a:r>
              <a:rPr lang="en-US" dirty="0" smtClean="0"/>
              <a:t>OOO</a:t>
            </a:r>
            <a:r>
              <a:rPr lang="ru-RU" dirty="0" smtClean="0"/>
              <a:t> «</a:t>
            </a:r>
            <a:r>
              <a:rPr lang="ru-RU" dirty="0" err="1" smtClean="0"/>
              <a:t>СиПроВер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www.viva64.com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" y="4215696"/>
            <a:ext cx="1406563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свой движок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так делают</a:t>
            </a:r>
          </a:p>
          <a:p>
            <a:r>
              <a:rPr lang="ru-RU" dirty="0" smtClean="0"/>
              <a:t>В свой проект легче вносить странные изменения</a:t>
            </a:r>
          </a:p>
          <a:p>
            <a:r>
              <a:rPr lang="ru-RU" dirty="0" smtClean="0"/>
              <a:t>Проблема нестандартных расширений</a:t>
            </a:r>
          </a:p>
          <a:p>
            <a:endParaRPr lang="ru-RU" dirty="0"/>
          </a:p>
          <a:p>
            <a:r>
              <a:rPr lang="ru-RU" dirty="0" smtClean="0"/>
              <a:t>Головная боль с </a:t>
            </a:r>
            <a:r>
              <a:rPr lang="en-US" dirty="0" smtClean="0"/>
              <a:t>Roslyn </a:t>
            </a:r>
            <a:r>
              <a:rPr lang="ru-RU" dirty="0" smtClean="0"/>
              <a:t>в анализаторе для </a:t>
            </a:r>
            <a:r>
              <a:rPr lang="en-US" dirty="0" smtClean="0"/>
              <a:t>C#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Сократить путь не удастся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Необходимость </a:t>
            </a:r>
            <a:r>
              <a:rPr lang="ru-RU" dirty="0" err="1" smtClean="0"/>
              <a:t>препроцессорования</a:t>
            </a:r>
            <a:r>
              <a:rPr lang="ru-RU" dirty="0" smtClean="0"/>
              <a:t> и сложности</a:t>
            </a:r>
          </a:p>
          <a:p>
            <a:r>
              <a:rPr lang="ru-RU" dirty="0" smtClean="0"/>
              <a:t>Регулярные выражения не помощник</a:t>
            </a:r>
            <a:endParaRPr lang="en-US" dirty="0" smtClean="0"/>
          </a:p>
          <a:p>
            <a:r>
              <a:rPr lang="ru-RU" dirty="0" smtClean="0"/>
              <a:t>Большая работа над исключениями</a:t>
            </a:r>
          </a:p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Дополнительные компоненты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Несовместимость препроцессоров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__XX_0__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(_line) #_line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__XX__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(_line)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__XX_0__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(_line)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SOURCE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__FILE__</a:t>
            </a:r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":"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__XX__(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__LINE__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Макрос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SOURCE </a:t>
            </a:r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разворачивается в: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"filename"":""42"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Visual C++</a:t>
            </a:r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filename"":"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__XX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__(42)  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Clang</a:t>
            </a:r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2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Двойной препроцессор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может и не </a:t>
            </a:r>
            <a:r>
              <a:rPr lang="ru-RU" dirty="0" err="1" smtClean="0"/>
              <a:t>препроцессировать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Нет. Нужно обязательно </a:t>
            </a:r>
            <a:r>
              <a:rPr lang="ru-RU" dirty="0" err="1"/>
              <a:t>препроцессировать</a:t>
            </a:r>
            <a:endParaRPr lang="ru-RU" dirty="0" smtClean="0"/>
          </a:p>
          <a:p>
            <a:r>
              <a:rPr lang="ru-RU" dirty="0" smtClean="0"/>
              <a:t>Несовместимости</a:t>
            </a:r>
            <a:r>
              <a:rPr lang="en-US" dirty="0" smtClean="0"/>
              <a:t>: </a:t>
            </a:r>
            <a:r>
              <a:rPr lang="ru-RU" dirty="0" smtClean="0"/>
              <a:t>как быть?</a:t>
            </a:r>
          </a:p>
          <a:p>
            <a:endParaRPr lang="ru-RU" dirty="0" smtClean="0"/>
          </a:p>
          <a:p>
            <a:r>
              <a:rPr lang="ru-RU" dirty="0" smtClean="0"/>
              <a:t>В начале попробуем </a:t>
            </a:r>
            <a:r>
              <a:rPr lang="en-US" dirty="0" smtClean="0"/>
              <a:t>Clang</a:t>
            </a:r>
          </a:p>
          <a:p>
            <a:r>
              <a:rPr lang="ru-RU" dirty="0" smtClean="0"/>
              <a:t>А затем настаёт время медленного </a:t>
            </a:r>
            <a:r>
              <a:rPr lang="en-US" dirty="0" smtClean="0"/>
              <a:t>Visual C++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5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Препроцессирование</a:t>
            </a:r>
            <a:r>
              <a:rPr lang="ru-RU" dirty="0" smtClean="0"/>
              <a:t> «не до конца»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Foo("</a:t>
            </a:r>
            <a:r>
              <a:rPr lang="en-US" dirty="0" err="1" smtClean="0"/>
              <a:t>Aaa</a:t>
            </a:r>
            <a:r>
              <a:rPr lang="en-US" dirty="0" smtClean="0"/>
              <a:t>" </a:t>
            </a:r>
            <a:r>
              <a:rPr lang="en-US" b="1" dirty="0" smtClean="0"/>
              <a:t>__FUNCDNAME__</a:t>
            </a:r>
            <a:r>
              <a:rPr lang="en-US" dirty="0" smtClean="0"/>
              <a:t> "</a:t>
            </a:r>
            <a:r>
              <a:rPr lang="en-US" dirty="0" err="1" smtClean="0"/>
              <a:t>Bbb</a:t>
            </a:r>
            <a:r>
              <a:rPr lang="en-US" dirty="0" smtClean="0"/>
              <a:t>");</a:t>
            </a:r>
          </a:p>
          <a:p>
            <a:endParaRPr lang="en-US" dirty="0" smtClean="0"/>
          </a:p>
          <a:p>
            <a:r>
              <a:rPr lang="en-US" b="1" dirty="0" smtClean="0"/>
              <a:t>__FUNCDNAME__</a:t>
            </a:r>
            <a:r>
              <a:rPr lang="en-US" dirty="0" smtClean="0"/>
              <a:t> Defined as a string literal that contains the decorated name of the enclosing function.</a:t>
            </a:r>
          </a:p>
          <a:p>
            <a:endParaRPr lang="en-US" dirty="0" smtClean="0"/>
          </a:p>
          <a:p>
            <a:r>
              <a:rPr lang="en-US" dirty="0" smtClean="0"/>
              <a:t>The macro is defined only within a function. The __FUNCDNAME__ macro is not expanded if you use the </a:t>
            </a:r>
            <a:r>
              <a:rPr lang="en-US" b="1" dirty="0" smtClean="0"/>
              <a:t>/EP</a:t>
            </a:r>
            <a:r>
              <a:rPr lang="en-US" dirty="0" smtClean="0"/>
              <a:t> or </a:t>
            </a:r>
            <a:r>
              <a:rPr lang="en-US" b="1" dirty="0" smtClean="0"/>
              <a:t>/P</a:t>
            </a:r>
            <a:r>
              <a:rPr lang="en-US" dirty="0" smtClean="0"/>
              <a:t> compiler option.</a:t>
            </a:r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5" y="365125"/>
            <a:ext cx="1138948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не используем поиск подстрок (</a:t>
            </a:r>
            <a:r>
              <a:rPr lang="ru-RU" dirty="0" err="1"/>
              <a:t>string</a:t>
            </a:r>
            <a:r>
              <a:rPr lang="ru-RU" dirty="0"/>
              <a:t> </a:t>
            </a:r>
            <a:r>
              <a:rPr lang="ru-RU" dirty="0" err="1"/>
              <a:t>matching</a:t>
            </a:r>
            <a:r>
              <a:rPr lang="ru-RU" dirty="0"/>
              <a:t>) и регулярные выражения (</a:t>
            </a:r>
            <a:r>
              <a:rPr lang="ru-RU" dirty="0" err="1"/>
              <a:t>regular</a:t>
            </a:r>
            <a:r>
              <a:rPr lang="ru-RU" dirty="0"/>
              <a:t> </a:t>
            </a:r>
            <a:r>
              <a:rPr lang="ru-RU" dirty="0" err="1" smtClean="0"/>
              <a:t>expressions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845"/>
            <a:ext cx="10515600" cy="4186118"/>
          </a:xfrm>
        </p:spPr>
        <p:txBody>
          <a:bodyPr/>
          <a:lstStyle/>
          <a:p>
            <a:r>
              <a:rPr lang="ru-RU" dirty="0" smtClean="0"/>
              <a:t>Тупиковый путь</a:t>
            </a:r>
          </a:p>
          <a:p>
            <a:r>
              <a:rPr lang="ru-RU" dirty="0" smtClean="0"/>
              <a:t>Подводит даже в простейших ситуациях</a:t>
            </a:r>
          </a:p>
          <a:p>
            <a:r>
              <a:rPr lang="ru-RU" dirty="0" smtClean="0"/>
              <a:t>Пример</a:t>
            </a:r>
            <a:r>
              <a:rPr lang="en-US" dirty="0" smtClean="0"/>
              <a:t>: if (A+B == A+B)</a:t>
            </a:r>
          </a:p>
          <a:p>
            <a:pPr lvl="1"/>
            <a:r>
              <a:rPr lang="en-US" dirty="0" smtClean="0"/>
              <a:t>A+B == B+A</a:t>
            </a:r>
          </a:p>
          <a:p>
            <a:pPr lvl="1"/>
            <a:r>
              <a:rPr lang="en-US" dirty="0" smtClean="0"/>
              <a:t>A+(B) == (A)+B</a:t>
            </a:r>
          </a:p>
          <a:p>
            <a:pPr lvl="1"/>
            <a:r>
              <a:rPr lang="en-US" dirty="0" smtClean="0"/>
              <a:t>((A+B)) == A+B</a:t>
            </a: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Более фатально</a:t>
            </a:r>
            <a:r>
              <a:rPr lang="en-US" dirty="0" smtClean="0"/>
              <a:t>: </a:t>
            </a:r>
            <a:r>
              <a:rPr lang="ru-RU" dirty="0" smtClean="0"/>
              <a:t>типы, размеры объектов, наследование, значения переменных и так далее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67" y="1990845"/>
            <a:ext cx="1345297" cy="2956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Одному и тому же объекту дважды подряд присваиваются значения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Что может быть проще?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432909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1;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2;</a:t>
            </a:r>
            <a:endParaRPr lang="ru-RU" sz="3000" dirty="0"/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5598"/>
          </a:xfrm>
        </p:spPr>
        <p:txBody>
          <a:bodyPr/>
          <a:lstStyle/>
          <a:p>
            <a:r>
              <a:rPr lang="ru-RU" dirty="0" smtClean="0"/>
              <a:t>Использование до присваивания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200" y="301616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1;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Foo(x);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2;</a:t>
            </a:r>
          </a:p>
          <a:p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1;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x + 2;</a:t>
            </a:r>
            <a:endParaRPr lang="ru-RU" sz="2800" dirty="0"/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5598"/>
          </a:xfrm>
        </p:spPr>
        <p:txBody>
          <a:bodyPr/>
          <a:lstStyle/>
          <a:p>
            <a:r>
              <a:rPr lang="ru-RU" dirty="0" smtClean="0"/>
              <a:t>Слева не тот же самый объект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2680756"/>
            <a:ext cx="10954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 = 1;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 = 2;</a:t>
            </a:r>
          </a:p>
          <a:p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= 1;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Foo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   </a:t>
            </a:r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“i” передаётся по </a:t>
            </a:r>
            <a:r>
              <a:rPr lang="ru-RU" sz="28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неконстантной</a:t>
            </a:r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ссылке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= 2;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Стиль</a:t>
            </a:r>
            <a:r>
              <a:rPr lang="en-US" dirty="0" smtClean="0"/>
              <a:t>: </a:t>
            </a:r>
            <a:r>
              <a:rPr lang="ru-RU" dirty="0" smtClean="0"/>
              <a:t>все переменные объявляются в начале функции и инициализируются значениям и по умолчанию.</a:t>
            </a:r>
          </a:p>
          <a:p>
            <a:r>
              <a:rPr lang="ru-RU" dirty="0" smtClean="0"/>
              <a:t>А какая разница, что это в </a:t>
            </a:r>
            <a:r>
              <a:rPr lang="en-US" dirty="0" smtClean="0"/>
              <a:t>C++ </a:t>
            </a:r>
            <a:r>
              <a:rPr lang="ru-RU" dirty="0" smtClean="0"/>
              <a:t>лучше делать инициализацию при объявлении? Вот перед нами 10 мегабайт кода 20-летней давности...</a:t>
            </a:r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38200" y="3820396"/>
            <a:ext cx="8813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 = 0;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B = 0.0f;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*x = 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= (</a:t>
            </a:r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*)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malloc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count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(x));</a:t>
            </a:r>
            <a:endParaRPr lang="ru-RU" sz="2800" dirty="0"/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"</a:t>
            </a:r>
            <a:r>
              <a:rPr lang="ru-RU" dirty="0" err="1" smtClean="0"/>
              <a:t>СиПроВер</a:t>
            </a:r>
            <a:r>
              <a:rPr lang="ru-RU" dirty="0" smtClean="0"/>
              <a:t>" (</a:t>
            </a:r>
            <a:r>
              <a:rPr lang="en-US" dirty="0" smtClean="0">
                <a:hlinkClick r:id="rId2"/>
              </a:rPr>
              <a:t>www.viva64.com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5668"/>
            <a:ext cx="10515600" cy="2147977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анимаемся разработкой, продвижением и продажей собственного программного продукта.</a:t>
            </a:r>
          </a:p>
          <a:p>
            <a:r>
              <a:rPr lang="ru-RU" dirty="0" smtClean="0"/>
              <a:t>Офис: г. Тула, 200 км от Москвы.</a:t>
            </a:r>
          </a:p>
          <a:p>
            <a:r>
              <a:rPr lang="ru-RU" dirty="0" smtClean="0"/>
              <a:t>Штат: </a:t>
            </a:r>
            <a:r>
              <a:rPr lang="en-US" dirty="0" smtClean="0"/>
              <a:t>24</a:t>
            </a:r>
            <a:r>
              <a:rPr lang="ru-RU" dirty="0" smtClean="0"/>
              <a:t> человек</a:t>
            </a:r>
            <a:r>
              <a:rPr lang="ru-RU" dirty="0"/>
              <a:t>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7" y="4073454"/>
            <a:ext cx="698625" cy="92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76" y="4073454"/>
            <a:ext cx="698625" cy="93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28" y="4996942"/>
            <a:ext cx="698625" cy="93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5" y="4071369"/>
            <a:ext cx="698625" cy="926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06" y="4073454"/>
            <a:ext cx="698625" cy="93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6" y="5003292"/>
            <a:ext cx="698625" cy="93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83" y="4065442"/>
            <a:ext cx="698625" cy="93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96" y="4996942"/>
            <a:ext cx="698625" cy="931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71" y="4998212"/>
            <a:ext cx="698625" cy="93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84" y="4982595"/>
            <a:ext cx="698625" cy="931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83" y="4068374"/>
            <a:ext cx="698625" cy="93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43" y="4067982"/>
            <a:ext cx="698625" cy="93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71" y="4996100"/>
            <a:ext cx="698625" cy="93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10" y="4996216"/>
            <a:ext cx="698625" cy="93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1" y="4068708"/>
            <a:ext cx="698625" cy="93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55" y="4992936"/>
            <a:ext cx="698625" cy="926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14" y="4066284"/>
            <a:ext cx="698625" cy="931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44" y="5000026"/>
            <a:ext cx="698625" cy="931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59" y="4067770"/>
            <a:ext cx="698625" cy="9268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04" y="4994402"/>
            <a:ext cx="698625" cy="93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74" y="4068526"/>
            <a:ext cx="698625" cy="931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51" y="4996942"/>
            <a:ext cx="698625" cy="93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23" y="4073454"/>
            <a:ext cx="698625" cy="931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22" y="5001144"/>
            <a:ext cx="698625" cy="93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Слева </a:t>
            </a:r>
            <a:r>
              <a:rPr lang="ru-RU" dirty="0"/>
              <a:t>переменная имеет особые исключительные </a:t>
            </a:r>
            <a:r>
              <a:rPr lang="ru-RU" dirty="0" smtClean="0"/>
              <a:t>имена</a:t>
            </a:r>
          </a:p>
          <a:p>
            <a:endParaRPr lang="ru-RU" dirty="0"/>
          </a:p>
          <a:p>
            <a:r>
              <a:rPr lang="en-US" dirty="0" err="1"/>
              <a:t>gLibNcFTP_Uses_Me_To_Quiet_Variable_Unused_Warnings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Переменная нужна исключительно для отладки</a:t>
            </a:r>
          </a:p>
          <a:p>
            <a:r>
              <a:rPr lang="ru-RU" dirty="0" smtClean="0"/>
              <a:t>Или для борьбы с предупреждениями, что значение функции не используется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36803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US" sz="2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RegQueryValueEx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US" sz="2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RegQueryValueEx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US" sz="2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RegQueryValueEx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US" sz="2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RegQueryValueEx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 изменение потока управление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200" y="268554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&amp;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ru-RU" sz="2800" dirty="0"/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en-US" dirty="0" smtClean="0"/>
              <a:t>assert(x);   -&gt;  </a:t>
            </a:r>
            <a:r>
              <a:rPr lang="en-US" dirty="0"/>
              <a:t>((void)0);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2685541"/>
            <a:ext cx="9910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Foo();</a:t>
            </a:r>
          </a:p>
          <a:p>
            <a:r>
              <a:rPr lang="ru-RU" sz="2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assert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== 1); </a:t>
            </a:r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исчезает в i-файле,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оставляя после себя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((void)0);</a:t>
            </a:r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Я у мамы программист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199" y="2685541"/>
            <a:ext cx="104020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Посчитаем, сколько символов в строке до '/'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temp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strchr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hoststr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'/'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temp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hostlen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strlen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hoststr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temp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'/'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}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некоторых библиотек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38200" y="2862387"/>
            <a:ext cx="10807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save_flags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-&gt;flags;</a:t>
            </a: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-&gt;flags|=</a:t>
            </a:r>
            <a:r>
              <a:rPr lang="en-US" sz="28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PNG_FLAG_MALLOC_NULL_MEM_OK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ptr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8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png_voidp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png_malloc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28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png_structp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png_ptr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num_bytes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-&gt;flags=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save_flags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en-US" dirty="0" smtClean="0"/>
              <a:t>volatile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2932353"/>
            <a:ext cx="9366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volatile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port;</a:t>
            </a:r>
          </a:p>
          <a:p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port =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hi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port = </a:t>
            </a:r>
            <a:r>
              <a:rPr lang="en-US" sz="2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lo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Исключения на примере </a:t>
            </a:r>
            <a:r>
              <a:rPr lang="en-US" dirty="0" smtClean="0"/>
              <a:t>V519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832"/>
          </a:xfrm>
        </p:spPr>
        <p:txBody>
          <a:bodyPr>
            <a:normAutofit/>
          </a:bodyPr>
          <a:lstStyle/>
          <a:p>
            <a:r>
              <a:rPr lang="ru-RU" dirty="0" smtClean="0"/>
              <a:t>Есть ещё, но пожалуй хватит</a:t>
            </a:r>
          </a:p>
          <a:p>
            <a:r>
              <a:rPr lang="ru-RU" dirty="0" smtClean="0"/>
              <a:t>Спите спокойно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«Жить захочешь, не так раскорячишься»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35" y="1690688"/>
            <a:ext cx="5506528" cy="4129896"/>
          </a:xfrm>
        </p:spPr>
      </p:pic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5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Скроллинг в обратную сторону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лет прокрутка колесиком мыши не давала сбоев</a:t>
            </a:r>
          </a:p>
          <a:p>
            <a:r>
              <a:rPr lang="ru-RU" dirty="0" smtClean="0"/>
              <a:t>Пользователю </a:t>
            </a:r>
            <a:r>
              <a:rPr lang="ru-RU" dirty="0"/>
              <a:t>не понравилось, что прокрутка списка работает "наизнанку", не в ту </a:t>
            </a:r>
            <a:r>
              <a:rPr lang="ru-RU" dirty="0" smtClean="0"/>
              <a:t>сторону.</a:t>
            </a:r>
          </a:p>
          <a:p>
            <a:r>
              <a:rPr lang="ru-RU" dirty="0" smtClean="0"/>
              <a:t>В </a:t>
            </a:r>
            <a:r>
              <a:rPr lang="ru-RU" dirty="0"/>
              <a:t>настройках мыши в системе есть опция "</a:t>
            </a:r>
            <a:r>
              <a:rPr lang="en-US" dirty="0"/>
              <a:t>One screen at a time</a:t>
            </a:r>
            <a:r>
              <a:rPr lang="ru-RU" dirty="0"/>
              <a:t>", которая прокручивает страницу полного текста, помещающуюся на </a:t>
            </a:r>
            <a:r>
              <a:rPr lang="ru-RU" dirty="0" smtClean="0"/>
              <a:t>экран.</a:t>
            </a:r>
          </a:p>
          <a:p>
            <a:r>
              <a:rPr lang="en-US" dirty="0" err="1" smtClean="0"/>
              <a:t>MouseWheelScrollLines</a:t>
            </a:r>
            <a:r>
              <a:rPr lang="en-US" dirty="0" smtClean="0"/>
              <a:t>. </a:t>
            </a:r>
            <a:r>
              <a:rPr lang="ru-RU" dirty="0" smtClean="0"/>
              <a:t>Это </a:t>
            </a:r>
            <a:r>
              <a:rPr lang="ru-RU" dirty="0"/>
              <a:t>свойство возвращает</a:t>
            </a:r>
            <a:r>
              <a:rPr lang="en-US" dirty="0"/>
              <a:t> "The number of lines to scroll on a mouse wheel rotation, or -1 if the "One screen at a time" mouse option is selected".</a:t>
            </a:r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1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PVS-Studio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 smtClean="0"/>
              <a:t>3</a:t>
            </a:r>
            <a:r>
              <a:rPr lang="en-US" dirty="0" smtClean="0"/>
              <a:t>4</a:t>
            </a:r>
            <a:r>
              <a:rPr lang="ru-RU" dirty="0" smtClean="0"/>
              <a:t>0 </a:t>
            </a:r>
            <a:r>
              <a:rPr lang="ru-RU" dirty="0" smtClean="0"/>
              <a:t>диагностик для </a:t>
            </a:r>
            <a:r>
              <a:rPr lang="en-US" dirty="0"/>
              <a:t>C, C++</a:t>
            </a:r>
            <a:endParaRPr lang="en-US" dirty="0" smtClean="0"/>
          </a:p>
          <a:p>
            <a:r>
              <a:rPr lang="ru-RU" dirty="0" smtClean="0"/>
              <a:t>Более </a:t>
            </a:r>
            <a:r>
              <a:rPr lang="ru-RU" dirty="0" smtClean="0"/>
              <a:t>1</a:t>
            </a:r>
            <a:r>
              <a:rPr lang="en-US" dirty="0" smtClean="0"/>
              <a:t>3</a:t>
            </a:r>
            <a:r>
              <a:rPr lang="ru-RU" dirty="0" smtClean="0"/>
              <a:t>0 </a:t>
            </a:r>
            <a:r>
              <a:rPr lang="ru-RU" dirty="0" smtClean="0"/>
              <a:t>диагностик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/>
              <a:t>C</a:t>
            </a:r>
            <a:r>
              <a:rPr lang="en-US" dirty="0" smtClean="0"/>
              <a:t>#</a:t>
            </a:r>
            <a:endParaRPr lang="ru-RU" dirty="0" smtClean="0"/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Linux</a:t>
            </a:r>
          </a:p>
          <a:p>
            <a:r>
              <a:rPr lang="ru-RU" dirty="0" smtClean="0"/>
              <a:t>Плагин для </a:t>
            </a:r>
            <a:r>
              <a:rPr lang="en-US" dirty="0" smtClean="0"/>
              <a:t>Visual Studio</a:t>
            </a:r>
          </a:p>
          <a:p>
            <a:r>
              <a:rPr lang="ru-RU" dirty="0" smtClean="0"/>
              <a:t>Быстрый старт (мониторинг компиляции)</a:t>
            </a:r>
            <a:endParaRPr lang="en-US" dirty="0" smtClean="0"/>
          </a:p>
          <a:p>
            <a:r>
              <a:rPr lang="en-US" dirty="0" err="1" smtClean="0"/>
              <a:t>SonarQube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2" y="1837095"/>
            <a:ext cx="4470591" cy="4328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Ошибка интеграции </a:t>
            </a:r>
            <a:r>
              <a:rPr lang="en-US" b="1" dirty="0" smtClean="0"/>
              <a:t>Intel Parallel Studio Service Pack 1 </a:t>
            </a:r>
            <a:r>
              <a:rPr lang="ru-RU" b="1" dirty="0" smtClean="0"/>
              <a:t>в </a:t>
            </a:r>
            <a:r>
              <a:rPr lang="en-US" b="1" dirty="0" smtClean="0"/>
              <a:t>Visual Studio 2005/2008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Ошибка при попытке отображения окна настроек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5782"/>
            <a:ext cx="550545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91" y="2335782"/>
            <a:ext cx="5524500" cy="366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0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Проблема с символами '(' и ')' в системной переменной </a:t>
            </a:r>
            <a:r>
              <a:rPr lang="ru-RU" b="1" dirty="0" smtClean="0"/>
              <a:t>PATH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095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\Utilities\Bin\x86";"C:\WINDOWS\system32";"C:\WINDOWS</a:t>
            </a:r>
            <a:r>
              <a:rPr lang="en-US" dirty="0" smtClean="0">
                <a:solidFill>
                  <a:srgbClr val="FF0000"/>
                </a:solidFill>
              </a:rPr>
              <a:t>"; "</a:t>
            </a:r>
            <a:r>
              <a:rPr lang="en-US" dirty="0">
                <a:solidFill>
                  <a:srgbClr val="FF0000"/>
                </a:solidFill>
              </a:rPr>
              <a:t>C:\WINDOWS\System32\Wbem";"C:\Program. was unexpected at this time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П</a:t>
            </a:r>
            <a:r>
              <a:rPr lang="ru-RU" dirty="0" smtClean="0"/>
              <a:t>оведение </a:t>
            </a:r>
            <a:r>
              <a:rPr lang="ru-RU" dirty="0"/>
              <a:t>вызвано ошибкой в </a:t>
            </a:r>
            <a:r>
              <a:rPr lang="en-US" dirty="0"/>
              <a:t>vsvars32.bat</a:t>
            </a:r>
            <a:r>
              <a:rPr lang="ru-RU" dirty="0" smtClean="0"/>
              <a:t> файле для настройки </a:t>
            </a:r>
            <a:r>
              <a:rPr lang="ru-RU" dirty="0"/>
              <a:t>окружения Visual Studio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Проблема возникает если в путях есть скобки. Пример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smtClean="0"/>
              <a:t>\Microsoft </a:t>
            </a:r>
            <a:r>
              <a:rPr lang="en-US" dirty="0"/>
              <a:t>DirectX SDK (August 2006</a:t>
            </a:r>
            <a:r>
              <a:rPr lang="en-US" dirty="0" smtClean="0"/>
              <a:t>)\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38200" y="4651519"/>
            <a:ext cx="8956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@if not "%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WindowsSdkDir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%" == ""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set "PATH=%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WindowsSdkDir%bin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;%PATH%"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set "INCLUDE=%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WindowsSdkDir%include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;%INCLUDE%"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set "LIB=%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WindowsSdkDir%lib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;%LIB%"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55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COM-</a:t>
            </a:r>
            <a:r>
              <a:rPr lang="ru-RU" dirty="0"/>
              <a:t>интерфейсы </a:t>
            </a:r>
            <a:r>
              <a:rPr lang="en-US" dirty="0"/>
              <a:t>Visual Studio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COM-интерфейсы Visual Studio для получения информации о проекте неожиданно могут кинуть исключение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Вызовы приходится заворачивать в цикл для многократного их повторения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Танцы с бубном, которые не всегда помогают.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99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Антивирусы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разработчика стоит антивирус X и, согласно корпоративной политике, у него нет прав менять его </a:t>
            </a:r>
            <a:r>
              <a:rPr lang="ru-RU" dirty="0" smtClean="0"/>
              <a:t>настройки.</a:t>
            </a:r>
          </a:p>
          <a:p>
            <a:r>
              <a:rPr lang="ru-RU" dirty="0" smtClean="0"/>
              <a:t>Этот </a:t>
            </a:r>
            <a:r>
              <a:rPr lang="ru-RU" dirty="0"/>
              <a:t>антивирус "держит" какое-то время некоторые временные файлы, и анализатор не может их </a:t>
            </a:r>
            <a:r>
              <a:rPr lang="ru-RU" dirty="0" smtClean="0"/>
              <a:t>удалить.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получается, что анализатор "гадит" в папку проекта.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15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2017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Вообще все поменялось…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39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ethod </a:t>
            </a:r>
            <a:r>
              <a:rPr lang="en-US" dirty="0"/>
              <a:t>annotations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Аннотирование </a:t>
            </a:r>
            <a:r>
              <a:rPr lang="ru-RU" dirty="0"/>
              <a:t>методов </a:t>
            </a:r>
            <a:r>
              <a:rPr lang="ru-RU" dirty="0" smtClean="0"/>
              <a:t>предоставляет </a:t>
            </a:r>
            <a:r>
              <a:rPr lang="ru-RU" dirty="0"/>
              <a:t>больше информации об используемых методах, чем может быть получено путём анализа только их сигнатуры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smtClean="0"/>
              <a:t>/</a:t>
            </a:r>
            <a:r>
              <a:rPr lang="en-US" dirty="0" smtClean="0"/>
              <a:t>C</a:t>
            </a:r>
            <a:r>
              <a:rPr lang="ru-RU" dirty="0" smtClean="0"/>
              <a:t>++. На данный момент проаннотировано </a:t>
            </a:r>
            <a:r>
              <a:rPr lang="en-US" b="1" dirty="0"/>
              <a:t>6570</a:t>
            </a:r>
            <a:r>
              <a:rPr lang="en-US" dirty="0"/>
              <a:t> </a:t>
            </a:r>
            <a:r>
              <a:rPr lang="ru-RU" dirty="0" smtClean="0"/>
              <a:t>функций (стандартные библиотеки </a:t>
            </a:r>
            <a:r>
              <a:rPr lang="en-US" dirty="0" smtClean="0"/>
              <a:t>C </a:t>
            </a:r>
            <a:r>
              <a:rPr lang="ru-RU" dirty="0" smtClean="0"/>
              <a:t>и </a:t>
            </a:r>
            <a:r>
              <a:rPr lang="en-US" dirty="0" smtClean="0"/>
              <a:t>C++</a:t>
            </a:r>
            <a:r>
              <a:rPr lang="ru-RU" dirty="0" smtClean="0"/>
              <a:t>, </a:t>
            </a:r>
            <a:r>
              <a:rPr lang="en-US" dirty="0" smtClean="0"/>
              <a:t>POSIX, MFC, </a:t>
            </a:r>
            <a:r>
              <a:rPr lang="en-US" dirty="0" err="1" smtClean="0"/>
              <a:t>Qt</a:t>
            </a:r>
            <a:r>
              <a:rPr lang="en-US" dirty="0" smtClean="0"/>
              <a:t>, </a:t>
            </a:r>
            <a:r>
              <a:rPr lang="en-US" dirty="0" err="1" smtClean="0"/>
              <a:t>ZLib</a:t>
            </a:r>
            <a:r>
              <a:rPr lang="en-US" dirty="0" smtClean="0"/>
              <a:t> </a:t>
            </a:r>
            <a:r>
              <a:rPr lang="ru-RU" dirty="0" smtClean="0"/>
              <a:t>и так д</a:t>
            </a:r>
            <a:r>
              <a:rPr lang="ru-RU" dirty="0"/>
              <a:t>а</a:t>
            </a:r>
            <a:r>
              <a:rPr lang="ru-RU" dirty="0" smtClean="0"/>
              <a:t>лее)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C#. </a:t>
            </a:r>
            <a:r>
              <a:rPr lang="ru-RU" dirty="0"/>
              <a:t>На данный момент проаннотировано </a:t>
            </a:r>
            <a:r>
              <a:rPr lang="en-US" b="1" dirty="0" smtClean="0"/>
              <a:t>920</a:t>
            </a:r>
            <a:r>
              <a:rPr lang="en-US" dirty="0" smtClean="0"/>
              <a:t> </a:t>
            </a:r>
            <a:r>
              <a:rPr lang="ru-RU" dirty="0" smtClean="0"/>
              <a:t>функций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Пример аннотирования функции </a:t>
            </a:r>
            <a:r>
              <a:rPr lang="en-US" dirty="0" err="1" smtClean="0"/>
              <a:t>memcmp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35666" y="1206084"/>
            <a:ext cx="1157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C</a:t>
            </a:r>
            <a:r>
              <a:rPr lang="en-US" sz="2200" dirty="0">
                <a:solidFill>
                  <a:srgbClr val="6F008A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memcmp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 void *buf1, 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 void *buf2, 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 count);"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ADD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smtClean="0">
                <a:solidFill>
                  <a:srgbClr val="2F4F4F"/>
                </a:solidFill>
                <a:latin typeface="Consolas" panose="020B0609020204030204" pitchFamily="49" charset="0"/>
              </a:rPr>
              <a:t>REENTERABLE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|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RET_USE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F_MEMCMP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STRCMP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HARD_TEST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INT_STATUS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lang="ru-RU" sz="2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memcmp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POINTER_1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POINTER_2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F4F4F"/>
                </a:solidFill>
                <a:latin typeface="Consolas" panose="020B0609020204030204" pitchFamily="49" charset="0"/>
              </a:rPr>
              <a:t>BYTE_COUNT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ru-RU" sz="2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666" y="2668905"/>
            <a:ext cx="11856334" cy="418909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C_</a:t>
            </a:r>
            <a:r>
              <a:rPr lang="en-US" dirty="0" smtClean="0"/>
              <a:t> - </a:t>
            </a:r>
            <a:r>
              <a:rPr lang="ru-RU" dirty="0" smtClean="0"/>
              <a:t>вспомогательный механизм контроля аннотаций (юнит-тесты)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REENTERABLE</a:t>
            </a:r>
            <a:r>
              <a:rPr lang="ru-RU" dirty="0" smtClean="0"/>
              <a:t> – повторный вызов с теми же аргументами даст тот-же результат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RET_USE</a:t>
            </a:r>
            <a:r>
              <a:rPr lang="en-US" dirty="0" smtClean="0"/>
              <a:t> – </a:t>
            </a:r>
            <a:r>
              <a:rPr lang="ru-RU" dirty="0" smtClean="0"/>
              <a:t>результат должен быть использован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F_MEMCMP</a:t>
            </a:r>
            <a:r>
              <a:rPr lang="en-US" dirty="0" smtClean="0"/>
              <a:t> –</a:t>
            </a:r>
            <a:r>
              <a:rPr lang="ru-RU" dirty="0" smtClean="0"/>
              <a:t> запуск определённых проверок выхода за границы буфера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STR_CMP</a:t>
            </a:r>
            <a:r>
              <a:rPr lang="en-US" dirty="0" smtClean="0"/>
              <a:t> – </a:t>
            </a:r>
            <a:r>
              <a:rPr lang="ru-RU" dirty="0" smtClean="0"/>
              <a:t>При равенстве функция возвращает 0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HARD_TEST</a:t>
            </a:r>
            <a:r>
              <a:rPr lang="en-US" dirty="0" smtClean="0"/>
              <a:t> – </a:t>
            </a:r>
            <a:r>
              <a:rPr lang="ru-RU" dirty="0" smtClean="0"/>
              <a:t>особая функция. Некоторые программисты определяют собственные такие функции в своих </a:t>
            </a:r>
            <a:r>
              <a:rPr lang="en-US" dirty="0" smtClean="0"/>
              <a:t>namespace. </a:t>
            </a:r>
            <a:r>
              <a:rPr lang="ru-RU" dirty="0" smtClean="0"/>
              <a:t>Не учитывать </a:t>
            </a:r>
            <a:r>
              <a:rPr lang="en-US" dirty="0" smtClean="0"/>
              <a:t>namespace.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INT_STATUS</a:t>
            </a:r>
            <a:r>
              <a:rPr lang="en-US" dirty="0" smtClean="0"/>
              <a:t> – </a:t>
            </a:r>
            <a:r>
              <a:rPr lang="ru-RU" dirty="0"/>
              <a:t>результат явно сравнивать с </a:t>
            </a:r>
            <a:r>
              <a:rPr lang="en-US" dirty="0"/>
              <a:t>1 </a:t>
            </a:r>
            <a:r>
              <a:rPr lang="ru-RU" dirty="0"/>
              <a:t>или -</a:t>
            </a:r>
            <a:r>
              <a:rPr lang="en-US" dirty="0" smtClean="0"/>
              <a:t>1.</a:t>
            </a:r>
            <a:endParaRPr lang="ru-RU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POINTER_1, POINTER_2</a:t>
            </a:r>
            <a:r>
              <a:rPr lang="en-US" dirty="0" smtClean="0"/>
              <a:t> – </a:t>
            </a:r>
            <a:r>
              <a:rPr lang="ru-RU" dirty="0" smtClean="0"/>
              <a:t>указатели должны быть не нулевыми и разными.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BYTE_COUNT</a:t>
            </a:r>
            <a:r>
              <a:rPr lang="en-US" dirty="0" smtClean="0"/>
              <a:t> – </a:t>
            </a:r>
            <a:r>
              <a:rPr lang="ru-RU" dirty="0" smtClean="0"/>
              <a:t>параметр </a:t>
            </a:r>
            <a:r>
              <a:rPr lang="ru-RU" dirty="0"/>
              <a:t>задает количество </a:t>
            </a:r>
            <a:r>
              <a:rPr lang="ru-RU" dirty="0" smtClean="0"/>
              <a:t>байт и должен быть больше </a:t>
            </a:r>
            <a:r>
              <a:rPr lang="ru-RU" dirty="0"/>
              <a:t>0.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 </a:t>
            </a:r>
            <a:r>
              <a:rPr lang="en-US" dirty="0" err="1" smtClean="0"/>
              <a:t>memcmp</a:t>
            </a:r>
            <a:r>
              <a:rPr lang="en-US" dirty="0" smtClean="0"/>
              <a:t>: </a:t>
            </a:r>
            <a:r>
              <a:rPr lang="ru-RU" dirty="0" smtClean="0"/>
              <a:t>проверка результата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74561" y="2567294"/>
            <a:ext cx="11563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()(</a:t>
            </a:r>
            <a:r>
              <a:rPr lang="en-US" sz="27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2B91AF"/>
                </a:solidFill>
                <a:latin typeface="Consolas" panose="020B0609020204030204" pitchFamily="49" charset="0"/>
              </a:rPr>
              <a:t>GUID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700" dirty="0">
                <a:solidFill>
                  <a:srgbClr val="808080"/>
                </a:solidFill>
                <a:latin typeface="Consolas" panose="020B0609020204030204" pitchFamily="49" charset="0"/>
              </a:rPr>
              <a:t>_Key1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2B91AF"/>
                </a:solidFill>
                <a:latin typeface="Consolas" panose="020B0609020204030204" pitchFamily="49" charset="0"/>
              </a:rPr>
              <a:t>GUID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700" dirty="0">
                <a:solidFill>
                  <a:srgbClr val="808080"/>
                </a:solidFill>
                <a:latin typeface="Consolas" panose="020B0609020204030204" pitchFamily="49" charset="0"/>
              </a:rPr>
              <a:t>_Key2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7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sz="2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sz="2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sz="2700" dirty="0">
                <a:solidFill>
                  <a:srgbClr val="808080"/>
                </a:solidFill>
                <a:latin typeface="Consolas" panose="020B0609020204030204" pitchFamily="49" charset="0"/>
              </a:rPr>
              <a:t>_Key1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2700" dirty="0">
                <a:solidFill>
                  <a:srgbClr val="808080"/>
                </a:solidFill>
                <a:latin typeface="Consolas" panose="020B0609020204030204" pitchFamily="49" charset="0"/>
              </a:rPr>
              <a:t>_Key2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dirty="0">
                <a:solidFill>
                  <a:srgbClr val="2B91AF"/>
                </a:solidFill>
                <a:latin typeface="Consolas" panose="020B0609020204030204" pitchFamily="49" charset="0"/>
              </a:rPr>
              <a:t>GUID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)) </a:t>
            </a:r>
            <a:r>
              <a:rPr lang="en-US" sz="27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== -1</a:t>
            </a:r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7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7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71664"/>
            <a:ext cx="2609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ru-RU" sz="2800" b="1" dirty="0" err="1" smtClean="0">
                <a:solidFill>
                  <a:srgbClr val="0070C0"/>
                </a:solidFill>
              </a:rPr>
              <a:t>CoreCLR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319" y="4621872"/>
            <a:ext cx="10700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V698 </a:t>
            </a:r>
            <a:r>
              <a:rPr lang="ru-RU" sz="2800" dirty="0" err="1"/>
              <a:t>Expression</a:t>
            </a:r>
            <a:r>
              <a:rPr lang="ru-RU" sz="2800" dirty="0"/>
              <a:t> '</a:t>
            </a:r>
            <a:r>
              <a:rPr lang="ru-RU" sz="2800" dirty="0" err="1"/>
              <a:t>memcmp</a:t>
            </a:r>
            <a:r>
              <a:rPr lang="ru-RU" sz="2800" dirty="0"/>
              <a:t>(....) == -1'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incorrect</a:t>
            </a:r>
            <a:r>
              <a:rPr lang="ru-RU" sz="2800" dirty="0"/>
              <a:t>. </a:t>
            </a:r>
            <a:r>
              <a:rPr lang="ru-RU" sz="2800" dirty="0" err="1"/>
              <a:t>This</a:t>
            </a:r>
            <a:r>
              <a:rPr lang="ru-RU" sz="2800" dirty="0"/>
              <a:t> </a:t>
            </a:r>
            <a:r>
              <a:rPr lang="ru-RU" sz="2800" dirty="0" err="1"/>
              <a:t>function</a:t>
            </a:r>
            <a:r>
              <a:rPr lang="ru-RU" sz="2800" dirty="0"/>
              <a:t> </a:t>
            </a:r>
            <a:r>
              <a:rPr lang="ru-RU" sz="2800" dirty="0" err="1"/>
              <a:t>can</a:t>
            </a:r>
            <a:r>
              <a:rPr lang="ru-RU" sz="2800" dirty="0"/>
              <a:t> </a:t>
            </a:r>
            <a:r>
              <a:rPr lang="ru-RU" sz="2800" dirty="0" err="1"/>
              <a:t>return</a:t>
            </a:r>
            <a:r>
              <a:rPr lang="ru-RU" sz="2800" dirty="0"/>
              <a:t> </a:t>
            </a:r>
            <a:r>
              <a:rPr lang="ru-RU" sz="2800" dirty="0" err="1"/>
              <a:t>not</a:t>
            </a:r>
            <a:r>
              <a:rPr lang="ru-RU" sz="2800" dirty="0"/>
              <a:t> </a:t>
            </a:r>
            <a:r>
              <a:rPr lang="ru-RU" sz="2800" dirty="0" err="1"/>
              <a:t>only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value</a:t>
            </a:r>
            <a:r>
              <a:rPr lang="ru-RU" sz="2800" dirty="0"/>
              <a:t> '-1', </a:t>
            </a:r>
            <a:r>
              <a:rPr lang="ru-RU" sz="2800" dirty="0" err="1"/>
              <a:t>but</a:t>
            </a:r>
            <a:r>
              <a:rPr lang="ru-RU" sz="2800" dirty="0"/>
              <a:t> </a:t>
            </a:r>
            <a:r>
              <a:rPr lang="ru-RU" sz="2800" dirty="0" err="1"/>
              <a:t>any</a:t>
            </a:r>
            <a:r>
              <a:rPr lang="ru-RU" sz="2800" dirty="0"/>
              <a:t> </a:t>
            </a:r>
            <a:r>
              <a:rPr lang="ru-RU" sz="2800" dirty="0" err="1"/>
              <a:t>negative</a:t>
            </a:r>
            <a:r>
              <a:rPr lang="ru-RU" sz="2800" dirty="0"/>
              <a:t> </a:t>
            </a:r>
            <a:r>
              <a:rPr lang="ru-RU" sz="2800" dirty="0" err="1"/>
              <a:t>value</a:t>
            </a:r>
            <a:r>
              <a:rPr lang="ru-RU" sz="2800" dirty="0"/>
              <a:t>. </a:t>
            </a:r>
            <a:r>
              <a:rPr lang="ru-RU" sz="2800" dirty="0" err="1"/>
              <a:t>Consider</a:t>
            </a:r>
            <a:r>
              <a:rPr lang="ru-RU" sz="2800" dirty="0"/>
              <a:t> </a:t>
            </a:r>
            <a:r>
              <a:rPr lang="ru-RU" sz="2800" dirty="0" err="1"/>
              <a:t>using</a:t>
            </a:r>
            <a:r>
              <a:rPr lang="ru-RU" sz="2800" dirty="0"/>
              <a:t> '</a:t>
            </a:r>
            <a:r>
              <a:rPr lang="ru-RU" sz="2800" b="1" dirty="0" err="1">
                <a:solidFill>
                  <a:srgbClr val="0070C0"/>
                </a:solidFill>
              </a:rPr>
              <a:t>memcmp</a:t>
            </a:r>
            <a:r>
              <a:rPr lang="ru-RU" sz="2800" b="1" dirty="0">
                <a:solidFill>
                  <a:srgbClr val="0070C0"/>
                </a:solidFill>
              </a:rPr>
              <a:t>(....) &lt; 0</a:t>
            </a:r>
            <a:r>
              <a:rPr lang="ru-RU" sz="2800" dirty="0"/>
              <a:t>' </a:t>
            </a:r>
            <a:r>
              <a:rPr lang="ru-RU" sz="2800" dirty="0" err="1"/>
              <a:t>instead</a:t>
            </a:r>
            <a:r>
              <a:rPr lang="ru-RU" sz="2800" dirty="0"/>
              <a:t>. </a:t>
            </a:r>
            <a:r>
              <a:rPr lang="ru-RU" sz="2800" dirty="0" err="1"/>
              <a:t>sos</a:t>
            </a:r>
            <a:r>
              <a:rPr lang="ru-RU" sz="2800" dirty="0"/>
              <a:t> util.cpp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</a:t>
            </a:r>
            <a:r>
              <a:rPr lang="en-US" dirty="0" err="1"/>
              <a:t>memcmp</a:t>
            </a:r>
            <a:r>
              <a:rPr lang="en-US" dirty="0"/>
              <a:t>: </a:t>
            </a:r>
            <a:r>
              <a:rPr lang="ru-RU" dirty="0" smtClean="0"/>
              <a:t>хранение </a:t>
            </a:r>
            <a:r>
              <a:rPr lang="ru-RU" dirty="0"/>
              <a:t>результата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8838" y="4909464"/>
            <a:ext cx="2531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en-US" sz="2800" b="1" dirty="0">
                <a:solidFill>
                  <a:srgbClr val="0070C0"/>
                </a:solidFill>
              </a:rPr>
              <a:t>Firebird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939" y="5649446"/>
            <a:ext cx="1091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V642 Saving the '</a:t>
            </a:r>
            <a:r>
              <a:rPr lang="en-US" sz="2400" dirty="0" err="1"/>
              <a:t>memcmp</a:t>
            </a:r>
            <a:r>
              <a:rPr lang="en-US" sz="2400" dirty="0"/>
              <a:t>' function result inside the 'short' type variable is inappropriate. The significant bits could be lost breaking the program's logic. texttype.cpp 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554138" y="1462366"/>
            <a:ext cx="1424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SSHORT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TextType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::compare(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ULONG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UCHAR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str1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ULONG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UCHAR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str2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nb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b-NO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SSHORT </a:t>
            </a:r>
            <a:r>
              <a:rPr lang="nb-NO" sz="2800" dirty="0">
                <a:solidFill>
                  <a:srgbClr val="000000"/>
                </a:solidFill>
                <a:latin typeface="Consolas" panose="020B0609020204030204" pitchFamily="49" charset="0"/>
              </a:rPr>
              <a:t>cmp = memcmp(str1, str2, MIN(len1, len2));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== 0)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? -1 : (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len2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? 1 : 0));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</a:t>
            </a:r>
            <a:r>
              <a:rPr lang="en-US" dirty="0" err="1"/>
              <a:t>memcmp</a:t>
            </a:r>
            <a:r>
              <a:rPr lang="en-US" dirty="0"/>
              <a:t>: </a:t>
            </a:r>
            <a:r>
              <a:rPr lang="ru-RU" dirty="0" smtClean="0"/>
              <a:t>неверный аргумент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200" y="1668323"/>
            <a:ext cx="2388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en-US" sz="2800" b="1" dirty="0">
                <a:solidFill>
                  <a:srgbClr val="0070C0"/>
                </a:solidFill>
              </a:rPr>
              <a:t>GLG3D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560" y="5565279"/>
            <a:ext cx="9184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V575 The '</a:t>
            </a:r>
            <a:r>
              <a:rPr lang="en-US" sz="2800" dirty="0" err="1"/>
              <a:t>memcmp</a:t>
            </a:r>
            <a:r>
              <a:rPr lang="en-US" sz="2800" dirty="0"/>
              <a:t>' function processes '0' elements. Inspect the 'third' argument. graphics3D matrix4.cpp 269</a:t>
            </a:r>
            <a:endParaRPr lang="ru-RU" sz="2800" dirty="0"/>
          </a:p>
        </p:txBody>
      </p:sp>
      <p:sp>
        <p:nvSpPr>
          <p:cNvPr id="4" name="Rectangle 3"/>
          <p:cNvSpPr/>
          <p:nvPr/>
        </p:nvSpPr>
        <p:spPr>
          <a:xfrm>
            <a:off x="924560" y="2539583"/>
            <a:ext cx="11101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Matrix4::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==(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Matrix4&amp; other)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&amp;other,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(Matrix4) == 0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65" y="3629069"/>
            <a:ext cx="2361043" cy="15881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Статический анализ – тема которая становится модной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хотим никого пугать или отговаривать заниматься статическим анализом кода</a:t>
            </a:r>
          </a:p>
          <a:p>
            <a:r>
              <a:rPr lang="ru-RU" dirty="0" smtClean="0"/>
              <a:t>В конце концов мы этим сами занимаемся и нам это нравится</a:t>
            </a:r>
          </a:p>
          <a:p>
            <a:r>
              <a:rPr lang="ru-RU" dirty="0" smtClean="0"/>
              <a:t>Но стоит предупредить, что ждёт героя, который отправится по этому пути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1690688"/>
            <a:ext cx="114242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psymbol_compare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addr1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addr2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partial_symbol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*sym1 =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partial_symbol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*)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addr1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partial_symbol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*sym2 =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partial_symbol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*)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addr2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&amp;sym1-&gt;</a:t>
            </a:r>
            <a:r>
              <a:rPr lang="en-US" sz="2400" dirty="0" err="1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ginfo.value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&amp;sym1-&gt;</a:t>
            </a:r>
            <a:r>
              <a:rPr lang="en-US" sz="2400" dirty="0" err="1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ginfo.value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(sym1-&gt;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ginfo.value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 == 0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&amp;&amp; </a:t>
            </a:r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.......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</a:t>
            </a:r>
            <a:r>
              <a:rPr lang="en-US" dirty="0" err="1"/>
              <a:t>memcmp</a:t>
            </a:r>
            <a:r>
              <a:rPr lang="en-US" dirty="0"/>
              <a:t>: </a:t>
            </a:r>
            <a:r>
              <a:rPr lang="ru-RU" dirty="0" smtClean="0"/>
              <a:t>разные аргументы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9634352" y="1636364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en-US" sz="2800" b="1" dirty="0">
                <a:solidFill>
                  <a:srgbClr val="0070C0"/>
                </a:solidFill>
              </a:rPr>
              <a:t>GDB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768" y="5683626"/>
            <a:ext cx="11136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V549 The first argument of '</a:t>
            </a:r>
            <a:r>
              <a:rPr lang="en-US" sz="2800" dirty="0" err="1"/>
              <a:t>memcmp</a:t>
            </a:r>
            <a:r>
              <a:rPr lang="en-US" sz="2800" dirty="0"/>
              <a:t>' function is equal to the second argument. </a:t>
            </a:r>
            <a:r>
              <a:rPr lang="en-US" sz="2800" dirty="0" err="1"/>
              <a:t>psymtab.c</a:t>
            </a:r>
            <a:r>
              <a:rPr lang="en-US" sz="2800" dirty="0"/>
              <a:t> 1580</a:t>
            </a:r>
            <a:endParaRPr lang="ru-RU" sz="2800" dirty="0"/>
          </a:p>
        </p:txBody>
      </p:sp>
      <p:sp>
        <p:nvSpPr>
          <p:cNvPr id="8" name="Rectangle 7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90688"/>
            <a:ext cx="11222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dst_s_read_private_key_file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in_buff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"Private-key-format: v"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20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 != 0)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                           </a:t>
            </a:r>
            <a:r>
              <a:rPr lang="ru-RU" sz="28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21 символ</a:t>
            </a:r>
            <a:endParaRPr lang="ru-RU" sz="28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</a:t>
            </a:r>
            <a:r>
              <a:rPr lang="en-US" dirty="0" err="1"/>
              <a:t>memcmp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buffer underrun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9241566" y="1614806"/>
            <a:ext cx="2228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en-US" sz="2800" b="1" dirty="0">
                <a:solidFill>
                  <a:srgbClr val="0070C0"/>
                </a:solidFill>
              </a:rPr>
              <a:t>Haiku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5170687"/>
            <a:ext cx="10632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V512 A call of the '</a:t>
            </a:r>
            <a:r>
              <a:rPr lang="en-US" sz="2800" dirty="0" err="1" smtClean="0"/>
              <a:t>memcmp</a:t>
            </a:r>
            <a:r>
              <a:rPr lang="en-US" sz="2800" dirty="0" smtClean="0"/>
              <a:t>' function will lead to underflow of the buffer '"Private-key-format: v"'. </a:t>
            </a:r>
            <a:r>
              <a:rPr lang="en-US" sz="2800" dirty="0" err="1" smtClean="0"/>
              <a:t>dst_api.c</a:t>
            </a:r>
            <a:r>
              <a:rPr lang="en-US" sz="2800" dirty="0" smtClean="0"/>
              <a:t> 858</a:t>
            </a:r>
            <a:endParaRPr lang="ru-RU" sz="2800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7096194" y="1528768"/>
            <a:ext cx="750532" cy="43173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 </a:t>
            </a:r>
            <a:r>
              <a:rPr lang="en-US" dirty="0" err="1"/>
              <a:t>memcmp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smtClean="0"/>
              <a:t>нет состояния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924559" y="1690688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</a:t>
            </a:r>
            <a:r>
              <a:rPr lang="en-US" sz="2800" b="1" dirty="0">
                <a:solidFill>
                  <a:srgbClr val="0070C0"/>
                </a:solidFill>
              </a:rPr>
              <a:t>PHP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1" y="5117011"/>
            <a:ext cx="11083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V501 There are identical sub-expressions '!</a:t>
            </a:r>
            <a:r>
              <a:rPr lang="en-US" sz="2800" dirty="0" err="1"/>
              <a:t>memcmp</a:t>
            </a:r>
            <a:r>
              <a:rPr lang="en-US" sz="2800" dirty="0"/>
              <a:t>("auto", </a:t>
            </a:r>
            <a:r>
              <a:rPr lang="en-US" sz="2800" dirty="0" err="1"/>
              <a:t>charset_hint</a:t>
            </a:r>
            <a:r>
              <a:rPr lang="en-US" sz="2800" dirty="0"/>
              <a:t>, 4)' to the left and to the right of the '||' operator. </a:t>
            </a:r>
            <a:r>
              <a:rPr lang="en-US" sz="2800" dirty="0" err="1"/>
              <a:t>html.c</a:t>
            </a:r>
            <a:r>
              <a:rPr lang="en-US" sz="2800" dirty="0"/>
              <a:t> 396</a:t>
            </a: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924559" y="2604556"/>
            <a:ext cx="10326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((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== 4)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lang="en-US" sz="28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sizeof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none</a:t>
            </a:r>
            <a:r>
              <a:rPr lang="en-US" sz="28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|auto|pass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 */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&amp;&amp;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(!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"pass"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charset_hint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4) ||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!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"auto"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charset_hint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4)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!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charset_hint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4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</a:t>
            </a:r>
            <a:r>
              <a:rPr lang="en-US" dirty="0"/>
              <a:t>execution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Символьное выполнение </a:t>
            </a:r>
            <a:r>
              <a:rPr lang="ru-RU" dirty="0" smtClean="0"/>
              <a:t>позволяет </a:t>
            </a:r>
            <a:r>
              <a:rPr lang="ru-RU" dirty="0"/>
              <a:t>вычислять значения переменных, которые могут приводить </a:t>
            </a:r>
            <a:r>
              <a:rPr lang="ru-RU" dirty="0" smtClean="0"/>
              <a:t>к ошибкам</a:t>
            </a:r>
            <a:r>
              <a:rPr lang="ru-RU" dirty="0"/>
              <a:t>, производить проверку диапазонов (</a:t>
            </a:r>
            <a:r>
              <a:rPr lang="ru-RU" dirty="0" err="1"/>
              <a:t>range</a:t>
            </a:r>
            <a:r>
              <a:rPr lang="ru-RU" dirty="0"/>
              <a:t> </a:t>
            </a:r>
            <a:r>
              <a:rPr lang="ru-RU" dirty="0" err="1"/>
              <a:t>checking</a:t>
            </a:r>
            <a:r>
              <a:rPr lang="ru-RU" dirty="0"/>
              <a:t>) </a:t>
            </a:r>
            <a:r>
              <a:rPr lang="ru-RU" dirty="0" smtClean="0"/>
              <a:t>значений</a:t>
            </a:r>
          </a:p>
          <a:p>
            <a:r>
              <a:rPr lang="ru-RU" dirty="0" smtClean="0"/>
              <a:t>Один из самых важных механизмов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Переполнения</a:t>
            </a:r>
          </a:p>
          <a:p>
            <a:pPr lvl="1"/>
            <a:r>
              <a:rPr lang="ru-RU" dirty="0" smtClean="0"/>
              <a:t>Выход за границы массива</a:t>
            </a:r>
          </a:p>
          <a:p>
            <a:pPr lvl="1"/>
            <a:r>
              <a:rPr lang="ru-RU" dirty="0" smtClean="0"/>
              <a:t>Нулевые указатели / ссылки</a:t>
            </a:r>
          </a:p>
          <a:p>
            <a:pPr lvl="1"/>
            <a:r>
              <a:rPr lang="ru-RU" dirty="0" smtClean="0"/>
              <a:t>Бессмысленные условия</a:t>
            </a:r>
          </a:p>
          <a:p>
            <a:pPr lvl="1"/>
            <a:r>
              <a:rPr lang="ru-RU" dirty="0" smtClean="0"/>
              <a:t>Деление на 0</a:t>
            </a:r>
          </a:p>
          <a:p>
            <a:pPr lvl="1"/>
            <a:r>
              <a:rPr lang="ru-RU" dirty="0" smtClean="0"/>
              <a:t>И так далее</a:t>
            </a:r>
          </a:p>
          <a:p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trike="sngStrike" dirty="0" smtClean="0"/>
              <a:t>Преждевременная оптимизация это зло</a:t>
            </a:r>
            <a:endParaRPr lang="ru-RU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62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Оптимизировать надо сразу</a:t>
            </a:r>
          </a:p>
          <a:p>
            <a:r>
              <a:rPr lang="ru-RU" dirty="0" smtClean="0"/>
              <a:t>Потом нельзя запустить профайлер и найти узкие места</a:t>
            </a:r>
          </a:p>
          <a:p>
            <a:r>
              <a:rPr lang="ru-RU" dirty="0" smtClean="0"/>
              <a:t>Задержки будут «размазаны по коду» тонким слоем</a:t>
            </a:r>
          </a:p>
          <a:p>
            <a:r>
              <a:rPr lang="ru-RU" dirty="0" smtClean="0"/>
              <a:t>Что ещё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Программирование в стиле Си</a:t>
            </a:r>
          </a:p>
          <a:p>
            <a:pPr lvl="1"/>
            <a:r>
              <a:rPr lang="ru-RU" dirty="0" smtClean="0"/>
              <a:t>Самостоятельное управление памятью</a:t>
            </a:r>
          </a:p>
          <a:p>
            <a:pPr lvl="1"/>
            <a:r>
              <a:rPr lang="ru-RU" dirty="0" smtClean="0"/>
              <a:t>Дерево не удаляется из памяти</a:t>
            </a:r>
          </a:p>
          <a:p>
            <a:pPr lvl="1"/>
            <a:r>
              <a:rPr lang="ru-RU" dirty="0" smtClean="0"/>
              <a:t>Свои контейнеры для некоторых типов</a:t>
            </a:r>
          </a:p>
          <a:p>
            <a:pPr lvl="1"/>
            <a:r>
              <a:rPr lang="ru-RU" dirty="0" smtClean="0"/>
              <a:t>Свой класс строки</a:t>
            </a:r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анализатора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Тестирование анализатора важнейшая часть процесса его разработки</a:t>
            </a:r>
          </a:p>
          <a:p>
            <a:r>
              <a:rPr lang="ru-RU" dirty="0"/>
              <a:t>Самое сложное в статическом анализе</a:t>
            </a:r>
            <a:r>
              <a:rPr lang="en-US" dirty="0"/>
              <a:t>: </a:t>
            </a:r>
            <a:r>
              <a:rPr lang="ru-RU" dirty="0" smtClean="0"/>
              <a:t>не ругаться</a:t>
            </a:r>
          </a:p>
          <a:p>
            <a:r>
              <a:rPr lang="ru-RU" dirty="0" smtClean="0"/>
              <a:t>Большая тестовая база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C++</a:t>
            </a:r>
            <a:r>
              <a:rPr lang="en-US" dirty="0" smtClean="0"/>
              <a:t> Windows</a:t>
            </a:r>
            <a:r>
              <a:rPr lang="ru-RU" dirty="0" smtClean="0"/>
              <a:t> (</a:t>
            </a:r>
            <a:r>
              <a:rPr lang="en-US" dirty="0" smtClean="0"/>
              <a:t>Visual C++): </a:t>
            </a:r>
            <a:r>
              <a:rPr lang="en-US" b="1" dirty="0" smtClean="0"/>
              <a:t>12</a:t>
            </a:r>
            <a:r>
              <a:rPr lang="ru-RU" b="1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проектов</a:t>
            </a:r>
            <a:endParaRPr lang="en-US" dirty="0" smtClean="0"/>
          </a:p>
          <a:p>
            <a:pPr lvl="1"/>
            <a:r>
              <a:rPr lang="en-US" b="1" dirty="0" smtClean="0"/>
              <a:t>C++ </a:t>
            </a:r>
            <a:r>
              <a:rPr lang="en-US" dirty="0" smtClean="0"/>
              <a:t>Linux (GCC): </a:t>
            </a:r>
            <a:r>
              <a:rPr lang="ru-RU" dirty="0" smtClean="0"/>
              <a:t>ещё </a:t>
            </a:r>
            <a:r>
              <a:rPr lang="ru-RU" b="1" dirty="0" smtClean="0"/>
              <a:t>34</a:t>
            </a:r>
            <a:r>
              <a:rPr lang="ru-RU" dirty="0" smtClean="0"/>
              <a:t> проекта</a:t>
            </a:r>
            <a:endParaRPr lang="en-US" dirty="0" smtClean="0"/>
          </a:p>
          <a:p>
            <a:pPr lvl="1"/>
            <a:r>
              <a:rPr lang="en-US" b="1" dirty="0" smtClean="0"/>
              <a:t>C# </a:t>
            </a:r>
            <a:r>
              <a:rPr lang="en-US" dirty="0" smtClean="0"/>
              <a:t>Windows:</a:t>
            </a:r>
            <a:r>
              <a:rPr lang="ru-RU" dirty="0" smtClean="0"/>
              <a:t> </a:t>
            </a:r>
            <a:r>
              <a:rPr lang="ru-RU" b="1" dirty="0" smtClean="0"/>
              <a:t>54</a:t>
            </a:r>
            <a:r>
              <a:rPr lang="ru-RU" dirty="0" smtClean="0"/>
              <a:t> проекта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7" y="3814757"/>
            <a:ext cx="5101263" cy="3043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менее важно чем анализ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Быстрый старт</a:t>
            </a:r>
          </a:p>
          <a:p>
            <a:r>
              <a:rPr lang="en-US" dirty="0" smtClean="0"/>
              <a:t>Windows: Standalone</a:t>
            </a:r>
          </a:p>
          <a:p>
            <a:r>
              <a:rPr lang="en-US" dirty="0" smtClean="0"/>
              <a:t>Linux</a:t>
            </a:r>
            <a:r>
              <a:rPr lang="en-US" dirty="0"/>
              <a:t>: </a:t>
            </a:r>
            <a:r>
              <a:rPr lang="en-US" dirty="0" err="1"/>
              <a:t>pvs</a:t>
            </a:r>
            <a:r>
              <a:rPr lang="en-US" dirty="0"/>
              <a:t>-studio-analyzer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8" y="1825625"/>
            <a:ext cx="6452560" cy="3230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менее важно чем анализ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Механизмы подавление ложных срабатываний</a:t>
            </a:r>
          </a:p>
          <a:p>
            <a:r>
              <a:rPr lang="ru-RU" b="1" dirty="0" smtClean="0"/>
              <a:t>База разметки!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165895"/>
            <a:ext cx="8820150" cy="3333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144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Просим задавать 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1999"/>
            <a:ext cx="9870440" cy="33260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Можно скачать и попробовать демонстрационную версию</a:t>
            </a:r>
            <a:endParaRPr lang="en-US" dirty="0"/>
          </a:p>
          <a:p>
            <a:pPr lvl="1"/>
            <a:r>
              <a:rPr lang="en-US" dirty="0"/>
              <a:t>Windows</a:t>
            </a:r>
            <a:r>
              <a:rPr lang="en-US" dirty="0" smtClean="0"/>
              <a:t>: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://www.viva64.com/ru/pvs-studio-download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Linux:	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://www.viva64.com/ru/pvs-studio-download-linux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Про ограничения демонстрационной версии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http://www.viva64.com/ru/m/0009/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Вы можете написать нам и получить на время полную версию</a:t>
            </a:r>
            <a:r>
              <a:rPr lang="en-US" dirty="0"/>
              <a:t>: </a:t>
            </a:r>
            <a:r>
              <a:rPr lang="en-US" dirty="0" smtClean="0">
                <a:hlinkClick r:id="rId5"/>
              </a:rPr>
              <a:t>support@viva64.com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47449"/>
            <a:ext cx="327804" cy="31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айсберга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9415" cy="4351338"/>
          </a:xfrm>
        </p:spPr>
        <p:txBody>
          <a:bodyPr/>
          <a:lstStyle/>
          <a:p>
            <a:r>
              <a:rPr lang="ru-RU" dirty="0" smtClean="0"/>
              <a:t>С ней же сталкиваются разработчики компилятора</a:t>
            </a:r>
          </a:p>
          <a:p>
            <a:r>
              <a:rPr lang="ru-RU" dirty="0" smtClean="0"/>
              <a:t>Рекомендую книгу Евгения </a:t>
            </a:r>
            <a:r>
              <a:rPr lang="ru-RU" dirty="0"/>
              <a:t>Зуева «Редкая </a:t>
            </a:r>
            <a:r>
              <a:rPr lang="ru-RU" dirty="0" smtClean="0"/>
              <a:t>профессия»</a:t>
            </a:r>
          </a:p>
          <a:p>
            <a:r>
              <a:rPr lang="ru-RU" dirty="0" smtClean="0"/>
              <a:t>Он кстати выступит с </a:t>
            </a:r>
            <a:r>
              <a:rPr lang="ru-RU" dirty="0"/>
              <a:t>докладом </a:t>
            </a:r>
            <a:r>
              <a:rPr lang="ru-RU" dirty="0" smtClean="0"/>
              <a:t>«С</a:t>
            </a:r>
            <a:r>
              <a:rPr lang="ru-RU" dirty="0"/>
              <a:t>++ в России: Стандарт языка и его </a:t>
            </a:r>
            <a:r>
              <a:rPr lang="ru-RU" dirty="0" smtClean="0"/>
              <a:t>реализация»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36" y="1690688"/>
            <a:ext cx="3591464" cy="5089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59" y="3830578"/>
            <a:ext cx="1964941" cy="2346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айсберга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22" y="1690688"/>
            <a:ext cx="3394156" cy="4131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айсберга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39" y="1421131"/>
            <a:ext cx="8160521" cy="5436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C/C++ 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1557436"/>
            <a:ext cx="11088357" cy="4339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Из компилятора </a:t>
            </a:r>
            <a:r>
              <a:rPr lang="en-US" sz="2600" b="1" dirty="0" err="1" smtClean="0">
                <a:solidFill>
                  <a:srgbClr val="0070C0"/>
                </a:solidFill>
              </a:rPr>
              <a:t>Cfront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из 1985 года</a:t>
            </a:r>
            <a:r>
              <a:rPr lang="en-US" sz="2600" b="1" dirty="0" smtClean="0">
                <a:solidFill>
                  <a:srgbClr val="0070C0"/>
                </a:solidFill>
              </a:rPr>
              <a:t>:</a:t>
            </a:r>
            <a:endParaRPr lang="ru-RU" sz="2600" b="1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expr::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tbl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cl;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 = 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cl-&gt;permanent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=1;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cl == 0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error(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"%k %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s'sT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missing"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,CLASS,s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C/C++ ?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00075" y="1544038"/>
            <a:ext cx="11591925" cy="4339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За 30 лет ничего не изменилось. Современный компилятор </a:t>
            </a:r>
            <a:r>
              <a:rPr lang="en-US" sz="2600" b="1" dirty="0" smtClean="0">
                <a:solidFill>
                  <a:srgbClr val="0070C0"/>
                </a:solidFill>
              </a:rPr>
              <a:t>Clang:</a:t>
            </a:r>
            <a:endParaRPr lang="ru-RU" sz="2600" b="1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Instruction *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InstCombiner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visitGetElementPtrInst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Value *StrippedPtr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PtrOp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stripPointerCasts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PointerType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StrippedPtrTy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dyn_cast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PointerType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StrippedPtr-&gt;</a:t>
            </a:r>
            <a:r>
              <a:rPr lang="en-US" sz="2800" dirty="0" err="1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getType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(!StrippedPtr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240" y="4839419"/>
            <a:ext cx="1827365" cy="1846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804" y="6547448"/>
            <a:ext cx="327804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2084</Words>
  <Application>Microsoft Office PowerPoint</Application>
  <PresentationFormat>Widescreen</PresentationFormat>
  <Paragraphs>321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Courier New</vt:lpstr>
      <vt:lpstr>Office Theme</vt:lpstr>
      <vt:lpstr>Как потратить 10 лет на разработку анализатора кода </vt:lpstr>
      <vt:lpstr>ООО "СиПроВер" (www.viva64.com)</vt:lpstr>
      <vt:lpstr>PVS-Studio</vt:lpstr>
      <vt:lpstr>Статический анализ – тема которая становится модной</vt:lpstr>
      <vt:lpstr>Проблема айсберга</vt:lpstr>
      <vt:lpstr>Проблема айсберга</vt:lpstr>
      <vt:lpstr>Проблема айсберга</vt:lpstr>
      <vt:lpstr>Почему C/C++ ?</vt:lpstr>
      <vt:lpstr>Почему C/C++ ?</vt:lpstr>
      <vt:lpstr>Почему свой движок</vt:lpstr>
      <vt:lpstr>Сократить путь не удастся</vt:lpstr>
      <vt:lpstr>Несовместимость препроцессоров</vt:lpstr>
      <vt:lpstr>Двойной препроцессор</vt:lpstr>
      <vt:lpstr>Препроцессирование «не до конца»</vt:lpstr>
      <vt:lpstr>Мы не используем поиск подстрок (string matching) и регулярные выражения (regular expressions)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Исключения на примере V519</vt:lpstr>
      <vt:lpstr>«Жить захочешь, не так раскорячишься»</vt:lpstr>
      <vt:lpstr>Скроллинг в обратную сторону</vt:lpstr>
      <vt:lpstr>Ошибка интеграции Intel Parallel Studio Service Pack 1 в Visual Studio 2005/2008</vt:lpstr>
      <vt:lpstr>Проблема с символами '(' и ')' в системной переменной PATH</vt:lpstr>
      <vt:lpstr>COM-интерфейсы Visual Studio</vt:lpstr>
      <vt:lpstr>Антивирусы</vt:lpstr>
      <vt:lpstr>Visual Studio 2017</vt:lpstr>
      <vt:lpstr>Method annotations</vt:lpstr>
      <vt:lpstr>Пример аннотирования функции memcmp</vt:lpstr>
      <vt:lpstr>Аннотация memcmp: проверка результата</vt:lpstr>
      <vt:lpstr>Аннотация memcmp: хранение результата</vt:lpstr>
      <vt:lpstr>Аннотация memcmp: неверный аргумент</vt:lpstr>
      <vt:lpstr>Аннотация memcmp: разные аргументы</vt:lpstr>
      <vt:lpstr>Аннотация memcmp: buffer underrun</vt:lpstr>
      <vt:lpstr>Аннотация memcmp: нет состояния</vt:lpstr>
      <vt:lpstr>Symbolic execution</vt:lpstr>
      <vt:lpstr>Преждевременная оптимизация это зло</vt:lpstr>
      <vt:lpstr>Тестирование анализатора</vt:lpstr>
      <vt:lpstr>Не менее важно чем анализ</vt:lpstr>
      <vt:lpstr>Не менее важно чем анализ</vt:lpstr>
      <vt:lpstr>Просим задавать вопросы</vt:lpstr>
    </vt:vector>
  </TitlesOfParts>
  <Company>OOO "Program Verification Systems"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Karpov</dc:creator>
  <cp:lastModifiedBy>Andrey Karpov</cp:lastModifiedBy>
  <cp:revision>39</cp:revision>
  <dcterms:created xsi:type="dcterms:W3CDTF">2017-02-17T06:22:38Z</dcterms:created>
  <dcterms:modified xsi:type="dcterms:W3CDTF">2017-02-20T12:25:14Z</dcterms:modified>
</cp:coreProperties>
</file>