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2" r:id="rId3"/>
    <p:sldId id="294" r:id="rId4"/>
    <p:sldId id="282" r:id="rId5"/>
    <p:sldId id="349" r:id="rId6"/>
    <p:sldId id="309" r:id="rId7"/>
    <p:sldId id="346" r:id="rId8"/>
    <p:sldId id="347" r:id="rId9"/>
    <p:sldId id="348" r:id="rId10"/>
    <p:sldId id="326" r:id="rId11"/>
    <p:sldId id="328" r:id="rId12"/>
    <p:sldId id="339" r:id="rId13"/>
    <p:sldId id="329" r:id="rId14"/>
    <p:sldId id="331" r:id="rId15"/>
    <p:sldId id="336" r:id="rId16"/>
    <p:sldId id="341" r:id="rId17"/>
    <p:sldId id="313" r:id="rId18"/>
    <p:sldId id="315" r:id="rId19"/>
    <p:sldId id="316" r:id="rId20"/>
    <p:sldId id="318" r:id="rId21"/>
    <p:sldId id="319" r:id="rId22"/>
    <p:sldId id="320" r:id="rId23"/>
    <p:sldId id="325" r:id="rId24"/>
    <p:sldId id="333" r:id="rId25"/>
    <p:sldId id="334" r:id="rId26"/>
    <p:sldId id="321" r:id="rId27"/>
    <p:sldId id="322" r:id="rId28"/>
    <p:sldId id="324" r:id="rId29"/>
    <p:sldId id="342" r:id="rId30"/>
    <p:sldId id="317" r:id="rId31"/>
    <p:sldId id="343" r:id="rId32"/>
    <p:sldId id="344" r:id="rId33"/>
    <p:sldId id="345" r:id="rId34"/>
    <p:sldId id="312" r:id="rId35"/>
    <p:sldId id="280"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7C8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77" autoAdjust="0"/>
    <p:restoredTop sz="94660"/>
  </p:normalViewPr>
  <p:slideViewPr>
    <p:cSldViewPr snapToGrid="0">
      <p:cViewPr varScale="1">
        <p:scale>
          <a:sx n="73" d="100"/>
          <a:sy n="73" d="100"/>
        </p:scale>
        <p:origin x="86" y="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D1E38-8192-4671-8F8D-9AF38E615E7C}" type="datetimeFigureOut">
              <a:rPr lang="ru-RU" smtClean="0"/>
              <a:t>19.04.2016</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215CA-C461-48D5-8ABE-F7345D77F558}" type="slidenum">
              <a:rPr lang="ru-RU" smtClean="0"/>
              <a:t>‹#›</a:t>
            </a:fld>
            <a:endParaRPr lang="ru-RU"/>
          </a:p>
        </p:txBody>
      </p:sp>
    </p:spTree>
    <p:extLst>
      <p:ext uri="{BB962C8B-B14F-4D97-AF65-F5344CB8AC3E}">
        <p14:creationId xmlns:p14="http://schemas.microsoft.com/office/powerpoint/2010/main" val="243796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3CE6588A-6C9E-414C-91B8-C70E61AA2D01}" type="datetimeFigureOut">
              <a:rPr lang="ru-RU" smtClean="0"/>
              <a:t>19.04.2016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106450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3CE6588A-6C9E-414C-91B8-C70E61AA2D01}" type="datetimeFigureOut">
              <a:rPr lang="ru-RU" smtClean="0"/>
              <a:t>19.04.2016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40629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3CE6588A-6C9E-414C-91B8-C70E61AA2D01}" type="datetimeFigureOut">
              <a:rPr lang="ru-RU" smtClean="0"/>
              <a:t>19.04.2016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268404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3CE6588A-6C9E-414C-91B8-C70E61AA2D01}" type="datetimeFigureOut">
              <a:rPr lang="ru-RU" smtClean="0"/>
              <a:t>19.04.2016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167017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6588A-6C9E-414C-91B8-C70E61AA2D01}" type="datetimeFigureOut">
              <a:rPr lang="ru-RU" smtClean="0"/>
              <a:t>19.04.2016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4825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3CE6588A-6C9E-414C-91B8-C70E61AA2D01}" type="datetimeFigureOut">
              <a:rPr lang="ru-RU" smtClean="0"/>
              <a:t>19.04.2016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18301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3CE6588A-6C9E-414C-91B8-C70E61AA2D01}" type="datetimeFigureOut">
              <a:rPr lang="ru-RU" smtClean="0"/>
              <a:t>19.04.2016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68259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3CE6588A-6C9E-414C-91B8-C70E61AA2D01}" type="datetimeFigureOut">
              <a:rPr lang="ru-RU" smtClean="0"/>
              <a:t>19.04.2016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316094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6588A-6C9E-414C-91B8-C70E61AA2D01}" type="datetimeFigureOut">
              <a:rPr lang="ru-RU" smtClean="0"/>
              <a:t>19.04.2016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249012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6588A-6C9E-414C-91B8-C70E61AA2D01}" type="datetimeFigureOut">
              <a:rPr lang="ru-RU" smtClean="0"/>
              <a:t>19.04.2016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299110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6588A-6C9E-414C-91B8-C70E61AA2D01}" type="datetimeFigureOut">
              <a:rPr lang="ru-RU" smtClean="0"/>
              <a:t>19.04.2016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8FF877-0E97-4A98-AB1C-C14211BD1CA6}" type="slidenum">
              <a:rPr lang="ru-RU" smtClean="0"/>
              <a:t>‹#›</a:t>
            </a:fld>
            <a:endParaRPr lang="ru-RU"/>
          </a:p>
        </p:txBody>
      </p:sp>
    </p:spTree>
    <p:extLst>
      <p:ext uri="{BB962C8B-B14F-4D97-AF65-F5344CB8AC3E}">
        <p14:creationId xmlns:p14="http://schemas.microsoft.com/office/powerpoint/2010/main" val="171171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6588A-6C9E-414C-91B8-C70E61AA2D01}" type="datetimeFigureOut">
              <a:rPr lang="ru-RU" smtClean="0"/>
              <a:t>19.04.2016</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FF877-0E97-4A98-AB1C-C14211BD1CA6}" type="slidenum">
              <a:rPr lang="ru-RU" smtClean="0"/>
              <a:t>‹#›</a:t>
            </a:fld>
            <a:endParaRPr lang="ru-RU"/>
          </a:p>
        </p:txBody>
      </p:sp>
    </p:spTree>
    <p:extLst>
      <p:ext uri="{BB962C8B-B14F-4D97-AF65-F5344CB8AC3E}">
        <p14:creationId xmlns:p14="http://schemas.microsoft.com/office/powerpoint/2010/main" val="3111606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pov@viva64.com" TargetMode="External"/><Relationship Id="rId2" Type="http://schemas.openxmlformats.org/officeDocument/2006/relationships/hyperlink" Target="http://www.viva64.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hyperlink" Target="https://twitter.com/dave_revel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iva64.com/" TargetMode="External"/><Relationship Id="rId1" Type="http://schemas.openxmlformats.org/officeDocument/2006/relationships/slideLayout" Target="../slideLayouts/slideLayout2.xml"/><Relationship Id="rId4" Type="http://schemas.openxmlformats.org/officeDocument/2006/relationships/hyperlink" Target="http://www.viva64.com/ru/merchandi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witter.com/Code_Analysis" TargetMode="External"/><Relationship Id="rId2" Type="http://schemas.openxmlformats.org/officeDocument/2006/relationships/hyperlink" Target="mailto:Karpov@viva64.com" TargetMode="External"/><Relationship Id="rId1" Type="http://schemas.openxmlformats.org/officeDocument/2006/relationships/slideLayout" Target="../slideLayouts/slideLayout2.xml"/><Relationship Id="rId5" Type="http://schemas.openxmlformats.org/officeDocument/2006/relationships/hyperlink" Target="http://www.viva64.com/" TargetMode="External"/><Relationship Id="rId4" Type="http://schemas.openxmlformats.org/officeDocument/2006/relationships/hyperlink" Target="http://www.viva64.com/ru/pvs-studi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habrahabr.ru/users/andrey2008/"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hyperlink" Target="http://www.viva64.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iva64.com/"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viva64.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1922" y="1122363"/>
            <a:ext cx="7636077" cy="2387600"/>
          </a:xfrm>
        </p:spPr>
        <p:txBody>
          <a:bodyPr>
            <a:normAutofit fontScale="90000"/>
          </a:bodyPr>
          <a:lstStyle/>
          <a:p>
            <a:r>
              <a:rPr lang="ru-RU" dirty="0"/>
              <a:t>Что знает статический анализатор, чего не знаете вы</a:t>
            </a:r>
          </a:p>
        </p:txBody>
      </p:sp>
      <p:sp>
        <p:nvSpPr>
          <p:cNvPr id="3" name="Subtitle 2"/>
          <p:cNvSpPr>
            <a:spLocks noGrp="1"/>
          </p:cNvSpPr>
          <p:nvPr>
            <p:ph type="subTitle" idx="1"/>
          </p:nvPr>
        </p:nvSpPr>
        <p:spPr>
          <a:xfrm>
            <a:off x="6814868" y="3964347"/>
            <a:ext cx="3853132" cy="2134528"/>
          </a:xfrm>
        </p:spPr>
        <p:txBody>
          <a:bodyPr>
            <a:normAutofit lnSpcReduction="10000"/>
          </a:bodyPr>
          <a:lstStyle/>
          <a:p>
            <a:pPr algn="l"/>
            <a:r>
              <a:rPr lang="ru-RU" dirty="0" smtClean="0"/>
              <a:t>Андрей Карпов</a:t>
            </a:r>
          </a:p>
          <a:p>
            <a:pPr algn="l"/>
            <a:r>
              <a:rPr lang="ru-RU" dirty="0" smtClean="0"/>
              <a:t>ООО «</a:t>
            </a:r>
            <a:r>
              <a:rPr lang="ru-RU" dirty="0" err="1" smtClean="0"/>
              <a:t>СиПроВер</a:t>
            </a:r>
            <a:r>
              <a:rPr lang="ru-RU" dirty="0" smtClean="0"/>
              <a:t>»</a:t>
            </a:r>
          </a:p>
          <a:p>
            <a:pPr algn="l"/>
            <a:r>
              <a:rPr lang="ru-RU" dirty="0" smtClean="0"/>
              <a:t>технический директор</a:t>
            </a:r>
          </a:p>
          <a:p>
            <a:pPr algn="l"/>
            <a:r>
              <a:rPr lang="en-US" dirty="0" smtClean="0">
                <a:hlinkClick r:id="rId2"/>
              </a:rPr>
              <a:t>www.viva64.com</a:t>
            </a:r>
            <a:endParaRPr lang="en-US" dirty="0" smtClean="0"/>
          </a:p>
          <a:p>
            <a:pPr algn="l"/>
            <a:r>
              <a:rPr lang="en-US" dirty="0" smtClean="0">
                <a:hlinkClick r:id="rId3"/>
              </a:rPr>
              <a:t>karpov@viva64.com</a:t>
            </a:r>
            <a:endParaRPr lang="en-US" dirty="0" smtClean="0"/>
          </a:p>
          <a:p>
            <a:pPr algn="l"/>
            <a:endParaRPr lang="en-US" dirty="0" smtClean="0"/>
          </a:p>
          <a:p>
            <a:pPr algn="l"/>
            <a:endParaRPr lang="ru-RU" dirty="0"/>
          </a:p>
        </p:txBody>
      </p:sp>
      <p:pic>
        <p:nvPicPr>
          <p:cNvPr id="4" name="Picture 3"/>
          <p:cNvPicPr>
            <a:picLocks noChangeAspect="1"/>
          </p:cNvPicPr>
          <p:nvPr/>
        </p:nvPicPr>
        <p:blipFill>
          <a:blip r:embed="rId4"/>
          <a:stretch>
            <a:fillRect/>
          </a:stretch>
        </p:blipFill>
        <p:spPr>
          <a:xfrm>
            <a:off x="479698" y="1185533"/>
            <a:ext cx="2552224" cy="4648860"/>
          </a:xfrm>
          <a:prstGeom prst="rect">
            <a:avLst/>
          </a:prstGeom>
        </p:spPr>
      </p:pic>
    </p:spTree>
    <p:extLst>
      <p:ext uri="{BB962C8B-B14F-4D97-AF65-F5344CB8AC3E}">
        <p14:creationId xmlns:p14="http://schemas.microsoft.com/office/powerpoint/2010/main" val="18013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В реальных программах бывают нереально простые и глупые ошибки</a:t>
            </a:r>
            <a:endParaRPr lang="ru-RU" dirty="0"/>
          </a:p>
        </p:txBody>
      </p:sp>
      <p:sp>
        <p:nvSpPr>
          <p:cNvPr id="6" name="Content Placeholder 2"/>
          <p:cNvSpPr>
            <a:spLocks noGrp="1"/>
          </p:cNvSpPr>
          <p:nvPr>
            <p:ph idx="1"/>
          </p:nvPr>
        </p:nvSpPr>
        <p:spPr>
          <a:xfrm>
            <a:off x="838200" y="1510313"/>
            <a:ext cx="10515600" cy="5347687"/>
          </a:xfrm>
        </p:spPr>
        <p:txBody>
          <a:bodyPr>
            <a:normAutofit/>
          </a:bodyPr>
          <a:lstStyle/>
          <a:p>
            <a:r>
              <a:rPr lang="ru-RU" sz="3200" dirty="0" smtClean="0"/>
              <a:t>Если показать пример простой ошибки, то программист говорит, что никогда её не сделает.</a:t>
            </a:r>
          </a:p>
          <a:p>
            <a:r>
              <a:rPr lang="ru-RU" sz="3200" dirty="0" smtClean="0"/>
              <a:t>Ведь он не школьник, а профессионал.</a:t>
            </a:r>
          </a:p>
          <a:p>
            <a:r>
              <a:rPr lang="ru-RU" sz="3200" dirty="0" smtClean="0"/>
              <a:t>Но в сложных программах такие ошибки есть.</a:t>
            </a:r>
          </a:p>
          <a:p>
            <a:r>
              <a:rPr lang="ru-RU" sz="3200" dirty="0" smtClean="0"/>
              <a:t>Они </a:t>
            </a:r>
            <a:r>
              <a:rPr lang="ru-RU" sz="3200" dirty="0"/>
              <a:t>неизбежны.</a:t>
            </a:r>
            <a:endParaRPr lang="ru-RU" sz="3200" dirty="0" smtClean="0"/>
          </a:p>
          <a:p>
            <a:r>
              <a:rPr lang="ru-RU" sz="3200" dirty="0" smtClean="0"/>
              <a:t>И на их поиск тратится время.</a:t>
            </a:r>
          </a:p>
          <a:p>
            <a:r>
              <a:rPr lang="ru-RU" sz="3200" dirty="0"/>
              <a:t>Надо смириться и принять </a:t>
            </a:r>
            <a:r>
              <a:rPr lang="ru-RU" sz="3200" dirty="0" smtClean="0"/>
              <a:t>это.</a:t>
            </a:r>
          </a:p>
          <a:p>
            <a:r>
              <a:rPr lang="ru-RU" sz="3200" dirty="0" smtClean="0"/>
              <a:t>А дальше думать, как их избегать.</a:t>
            </a:r>
            <a:endParaRPr lang="ru-RU" sz="3200" dirty="0"/>
          </a:p>
        </p:txBody>
      </p:sp>
      <p:sp>
        <p:nvSpPr>
          <p:cNvPr id="4" name="TextBox 3"/>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99734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В реальных программах бывают нереально простые и глупые ошибки</a:t>
            </a:r>
            <a:endParaRPr lang="ru-RU" dirty="0"/>
          </a:p>
        </p:txBody>
      </p:sp>
      <p:sp>
        <p:nvSpPr>
          <p:cNvPr id="3" name="Rectangle 2"/>
          <p:cNvSpPr/>
          <p:nvPr/>
        </p:nvSpPr>
        <p:spPr>
          <a:xfrm>
            <a:off x="838200" y="1615799"/>
            <a:ext cx="10713877" cy="3416320"/>
          </a:xfrm>
          <a:prstGeom prst="rect">
            <a:avLst/>
          </a:prstGeom>
        </p:spPr>
        <p:txBody>
          <a:bodyPr wrap="square">
            <a:spAutoFit/>
          </a:bodyPr>
          <a:lstStyle/>
          <a:p>
            <a:r>
              <a:rPr lang="en-US" sz="2400" b="1" dirty="0" err="1" smtClean="0">
                <a:solidFill>
                  <a:srgbClr val="0070C0"/>
                </a:solidFill>
                <a:cs typeface="Courier New" panose="02070309020205020404" pitchFamily="49" charset="0"/>
              </a:rPr>
              <a:t>Xenko</a:t>
            </a:r>
            <a:endParaRPr lang="ru-RU" sz="2400" b="1" dirty="0" smtClean="0">
              <a:solidFill>
                <a:srgbClr val="0070C0"/>
              </a:solidFill>
              <a:cs typeface="Courier New" panose="02070309020205020404" pitchFamily="49" charset="0"/>
            </a:endParaRPr>
          </a:p>
          <a:p>
            <a:endParaRPr lang="ru-RU" sz="2400" dirty="0" smtClean="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bool</a:t>
            </a:r>
            <a:r>
              <a:rPr lang="en-US" sz="2400" dirty="0">
                <a:solidFill>
                  <a:srgbClr val="000000"/>
                </a:solidFill>
                <a:highlight>
                  <a:srgbClr val="FFFFFF"/>
                </a:highlight>
                <a:latin typeface="Consolas" panose="020B0609020204030204" pitchFamily="49" charset="0"/>
              </a:rPr>
              <a:t> Remove(</a:t>
            </a:r>
            <a:r>
              <a:rPr lang="en-US" sz="2400" dirty="0" err="1">
                <a:solidFill>
                  <a:srgbClr val="2B91AF"/>
                </a:solidFill>
                <a:highlight>
                  <a:srgbClr val="FFFFFF"/>
                </a:highlight>
                <a:latin typeface="Consolas" panose="020B0609020204030204" pitchFamily="49" charset="0"/>
              </a:rPr>
              <a:t>KeyValuePair</a:t>
            </a:r>
            <a:r>
              <a:rPr lang="en-US" sz="2400" dirty="0">
                <a:solidFill>
                  <a:srgbClr val="000000"/>
                </a:solidFill>
                <a:highlight>
                  <a:srgbClr val="FFFFFF"/>
                </a:highlight>
                <a:latin typeface="Consolas" panose="020B0609020204030204" pitchFamily="49" charset="0"/>
              </a:rPr>
              <a:t>&lt;</a:t>
            </a:r>
            <a:r>
              <a:rPr lang="en-US" sz="2400" dirty="0" err="1">
                <a:solidFill>
                  <a:srgbClr val="000000"/>
                </a:solidFill>
                <a:highlight>
                  <a:srgbClr val="FFFFFF"/>
                </a:highlight>
                <a:latin typeface="Consolas" panose="020B0609020204030204" pitchFamily="49" charset="0"/>
              </a:rPr>
              <a:t>TKey</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Tvalue</a:t>
            </a:r>
            <a:r>
              <a:rPr lang="en-US" sz="2400" dirty="0">
                <a:solidFill>
                  <a:srgbClr val="000000"/>
                </a:solidFill>
                <a:highlight>
                  <a:srgbClr val="FFFFFF"/>
                </a:highlight>
                <a:latin typeface="Consolas" panose="020B0609020204030204" pitchFamily="49" charset="0"/>
              </a:rPr>
              <a:t>&gt; item)</a:t>
            </a:r>
          </a:p>
          <a:p>
            <a:r>
              <a:rPr lang="ru-RU"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item.Key == </a:t>
            </a:r>
            <a:r>
              <a:rPr lang="en-US" sz="2400" dirty="0">
                <a:solidFill>
                  <a:srgbClr val="0000FF"/>
                </a:solidFill>
                <a:effectLst>
                  <a:glow rad="139700">
                    <a:srgbClr val="FF0000">
                      <a:alpha val="40000"/>
                    </a:srgbClr>
                  </a:glow>
                </a:effectLst>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p>
          <a:p>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item.Key == </a:t>
            </a:r>
            <a:r>
              <a:rPr lang="en-US" sz="2400" dirty="0">
                <a:solidFill>
                  <a:srgbClr val="0000FF"/>
                </a:solidFill>
                <a:effectLst>
                  <a:glow rad="139700">
                    <a:srgbClr val="FF0000">
                      <a:alpha val="40000"/>
                    </a:srgbClr>
                  </a:glow>
                </a:effectLst>
                <a:highlight>
                  <a:srgbClr val="FFFFFF"/>
                </a:highlight>
                <a:latin typeface="Consolas" panose="020B0609020204030204" pitchFamily="49" charset="0"/>
              </a:rPr>
              <a:t>null</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throw</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new</a:t>
            </a:r>
            <a:r>
              <a:rPr lang="en-US" sz="2400" dirty="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ArgumentException</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a:t>
            </a:r>
          </a:p>
        </p:txBody>
      </p:sp>
      <p:sp>
        <p:nvSpPr>
          <p:cNvPr id="8" name="Rectangle 7"/>
          <p:cNvSpPr/>
          <p:nvPr/>
        </p:nvSpPr>
        <p:spPr>
          <a:xfrm>
            <a:off x="838200" y="5322355"/>
            <a:ext cx="11110823" cy="830997"/>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V3001 There are identical sub-expressions '</a:t>
            </a:r>
            <a:r>
              <a:rPr lang="en-US" sz="2400" dirty="0" err="1">
                <a:solidFill>
                  <a:srgbClr val="7030A0"/>
                </a:solidFill>
              </a:rPr>
              <a:t>item.Key</a:t>
            </a:r>
            <a:r>
              <a:rPr lang="en-US" sz="2400" dirty="0">
                <a:solidFill>
                  <a:srgbClr val="7030A0"/>
                </a:solidFill>
              </a:rPr>
              <a:t> == null' to the left and to the right of the '||' operator.</a:t>
            </a:r>
            <a:endParaRPr lang="ru-RU" sz="2400" dirty="0">
              <a:solidFill>
                <a:srgbClr val="7030A0"/>
              </a:solidFill>
            </a:endParaRPr>
          </a:p>
        </p:txBody>
      </p:sp>
      <p:sp>
        <p:nvSpPr>
          <p:cNvPr id="6" name="TextBox 5"/>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3298739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В реальных программах бывают нереально простые и глупые ошибки</a:t>
            </a:r>
            <a:endParaRPr lang="ru-RU" dirty="0"/>
          </a:p>
        </p:txBody>
      </p:sp>
      <p:sp>
        <p:nvSpPr>
          <p:cNvPr id="2" name="Rectangle 1"/>
          <p:cNvSpPr/>
          <p:nvPr/>
        </p:nvSpPr>
        <p:spPr>
          <a:xfrm>
            <a:off x="838200" y="1594103"/>
            <a:ext cx="11133827" cy="2308324"/>
          </a:xfrm>
          <a:prstGeom prst="rect">
            <a:avLst/>
          </a:prstGeom>
        </p:spPr>
        <p:txBody>
          <a:bodyPr wrap="square">
            <a:spAutoFit/>
          </a:bodyPr>
          <a:lstStyle/>
          <a:p>
            <a:r>
              <a:rPr lang="ru-RU" sz="2400" b="1" dirty="0" err="1">
                <a:solidFill>
                  <a:srgbClr val="0070C0"/>
                </a:solidFill>
              </a:rPr>
              <a:t>Sony</a:t>
            </a:r>
            <a:r>
              <a:rPr lang="ru-RU" sz="2400" b="1" dirty="0">
                <a:solidFill>
                  <a:srgbClr val="0070C0"/>
                </a:solidFill>
              </a:rPr>
              <a:t> ATF</a:t>
            </a:r>
          </a:p>
          <a:p>
            <a:endParaRPr lang="en-US" sz="2400" dirty="0" smtClean="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double</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dot = </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FF"/>
                </a:solidFill>
                <a:highlight>
                  <a:srgbClr val="FFFFFF"/>
                </a:highlight>
                <a:latin typeface="Consolas" panose="020B0609020204030204" pitchFamily="49" charset="0"/>
              </a:rPr>
              <a:t>if</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(dot &lt; 0)</a:t>
            </a:r>
          </a:p>
          <a:p>
            <a:r>
              <a:rPr lang="pl-PL" sz="2400" dirty="0" smtClean="0">
                <a:solidFill>
                  <a:srgbClr val="000000"/>
                </a:solidFill>
                <a:highlight>
                  <a:srgbClr val="FFFFFF"/>
                </a:highlight>
                <a:latin typeface="Consolas" panose="020B0609020204030204" pitchFamily="49" charset="0"/>
              </a:rPr>
              <a:t>  </a:t>
            </a:r>
            <a:r>
              <a:rPr lang="pl-PL" sz="2400" dirty="0">
                <a:solidFill>
                  <a:srgbClr val="000000"/>
                </a:solidFill>
                <a:highlight>
                  <a:srgbClr val="FFFFFF"/>
                </a:highlight>
                <a:latin typeface="Consolas" panose="020B0609020204030204" pitchFamily="49" charset="0"/>
              </a:rPr>
              <a:t>q1.X = -q1.X; </a:t>
            </a:r>
            <a:r>
              <a:rPr lang="pl-PL" sz="2400" dirty="0">
                <a:solidFill>
                  <a:srgbClr val="000000"/>
                </a:solidFill>
                <a:effectLst>
                  <a:glow rad="139700">
                    <a:srgbClr val="FF0000">
                      <a:alpha val="40000"/>
                    </a:srgbClr>
                  </a:glow>
                </a:effectLst>
                <a:highlight>
                  <a:srgbClr val="FFFFFF"/>
                </a:highlight>
                <a:latin typeface="Consolas" panose="020B0609020204030204" pitchFamily="49" charset="0"/>
              </a:rPr>
              <a:t>q1.Y = -q1.Y; q1.Z = -q1.Z; q1.W = -q1.W;</a:t>
            </a:r>
          </a:p>
          <a:p>
            <a:endParaRPr lang="ru-RU" sz="2400" dirty="0">
              <a:solidFill>
                <a:srgbClr val="000000"/>
              </a:solidFill>
              <a:highlight>
                <a:srgbClr val="FFFFFF"/>
              </a:highlight>
              <a:latin typeface="Consolas" panose="020B0609020204030204" pitchFamily="49" charset="0"/>
            </a:endParaRPr>
          </a:p>
        </p:txBody>
      </p:sp>
      <p:sp>
        <p:nvSpPr>
          <p:cNvPr id="9" name="Rectangle 8"/>
          <p:cNvSpPr/>
          <p:nvPr/>
        </p:nvSpPr>
        <p:spPr>
          <a:xfrm>
            <a:off x="838200" y="4260812"/>
            <a:ext cx="11110823" cy="1200329"/>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V3043 The code's operational logic does not correspond with its formatting. The statement is indented to the right, but it is always executed. It is possible that curly brackets are missing.</a:t>
            </a:r>
            <a:endParaRPr lang="ru-RU" sz="2400" dirty="0">
              <a:solidFill>
                <a:srgbClr val="7030A0"/>
              </a:solidFill>
            </a:endParaRPr>
          </a:p>
        </p:txBody>
      </p:sp>
      <p:sp>
        <p:nvSpPr>
          <p:cNvPr id="6" name="TextBox 5"/>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2154156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В реальных программах бывают нереально простые и глупые ошибки</a:t>
            </a:r>
            <a:endParaRPr lang="ru-RU" dirty="0"/>
          </a:p>
        </p:txBody>
      </p:sp>
      <p:sp>
        <p:nvSpPr>
          <p:cNvPr id="8" name="Rectangle 7"/>
          <p:cNvSpPr/>
          <p:nvPr/>
        </p:nvSpPr>
        <p:spPr>
          <a:xfrm>
            <a:off x="838199" y="1690670"/>
            <a:ext cx="10901855" cy="3785652"/>
          </a:xfrm>
          <a:prstGeom prst="rect">
            <a:avLst/>
          </a:prstGeom>
          <a:effectLst>
            <a:glow rad="63500">
              <a:schemeClr val="accent3">
                <a:satMod val="175000"/>
                <a:alpha val="40000"/>
              </a:schemeClr>
            </a:glow>
          </a:effectLst>
        </p:spPr>
        <p:txBody>
          <a:bodyPr wrap="square">
            <a:spAutoFit/>
          </a:bodyPr>
          <a:lstStyle/>
          <a:p>
            <a:r>
              <a:rPr lang="ru-RU" sz="2400" b="1" dirty="0" err="1">
                <a:solidFill>
                  <a:srgbClr val="0070C0"/>
                </a:solidFill>
              </a:rPr>
              <a:t>Sony</a:t>
            </a:r>
            <a:r>
              <a:rPr lang="ru-RU" sz="2400" b="1" dirty="0">
                <a:solidFill>
                  <a:srgbClr val="0070C0"/>
                </a:solidFill>
              </a:rPr>
              <a:t> ATF</a:t>
            </a:r>
          </a:p>
          <a:p>
            <a:endParaRPr lang="en-US" sz="2400" dirty="0" smtClean="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ProgressCompleteEventArgs</a:t>
            </a:r>
            <a:r>
              <a:rPr lang="en-US" sz="2400" dirty="0">
                <a:solidFill>
                  <a:srgbClr val="000000"/>
                </a:solidFill>
                <a:highlight>
                  <a:srgbClr val="FFFFFF"/>
                </a:highlight>
                <a:latin typeface="Consolas" panose="020B0609020204030204" pitchFamily="49" charset="0"/>
              </a:rPr>
              <a:t>(</a:t>
            </a:r>
            <a:r>
              <a:rPr lang="en-US" sz="2400" dirty="0">
                <a:solidFill>
                  <a:srgbClr val="2B91AF"/>
                </a:solidFill>
                <a:highlight>
                  <a:srgbClr val="FFFFFF"/>
                </a:highlight>
                <a:latin typeface="Consolas" panose="020B0609020204030204" pitchFamily="49" charset="0"/>
              </a:rPr>
              <a:t>Exception</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chemeClr val="accent1">
                      <a:satMod val="175000"/>
                      <a:alpha val="40000"/>
                    </a:schemeClr>
                  </a:glow>
                </a:effectLst>
                <a:highlight>
                  <a:srgbClr val="FFFFFF"/>
                </a:highlight>
                <a:latin typeface="Consolas" panose="020B0609020204030204" pitchFamily="49" charset="0"/>
              </a:rPr>
              <a:t>progressError</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object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progressResult</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bool</a:t>
            </a:r>
            <a:r>
              <a:rPr lang="en-US" sz="2400" dirty="0">
                <a:solidFill>
                  <a:srgbClr val="000000"/>
                </a:solidFill>
                <a:highlight>
                  <a:srgbClr val="FFFFFF"/>
                </a:highlight>
                <a:latin typeface="Consolas" panose="020B0609020204030204" pitchFamily="49" charset="0"/>
              </a:rPr>
              <a:t> cancelled)</a:t>
            </a:r>
          </a:p>
          <a:p>
            <a:r>
              <a:rPr lang="ru-RU"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ProgressError = ProgressError</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ProgressResult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progressResult</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Cancelled = cancelled;</a:t>
            </a:r>
          </a:p>
          <a:p>
            <a:r>
              <a:rPr lang="ru-RU" sz="2400" dirty="0">
                <a:solidFill>
                  <a:srgbClr val="000000"/>
                </a:solidFill>
                <a:highlight>
                  <a:srgbClr val="FFFFFF"/>
                </a:highlight>
                <a:latin typeface="Consolas" panose="020B0609020204030204" pitchFamily="49" charset="0"/>
              </a:rPr>
              <a:t>}</a:t>
            </a:r>
          </a:p>
        </p:txBody>
      </p:sp>
      <p:sp>
        <p:nvSpPr>
          <p:cNvPr id="7" name="Rectangle 6"/>
          <p:cNvSpPr/>
          <p:nvPr/>
        </p:nvSpPr>
        <p:spPr>
          <a:xfrm>
            <a:off x="838199" y="5841429"/>
            <a:ext cx="11110823" cy="461665"/>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V3005 The '</a:t>
            </a:r>
            <a:r>
              <a:rPr lang="en-US" sz="2400" dirty="0" err="1">
                <a:solidFill>
                  <a:srgbClr val="7030A0"/>
                </a:solidFill>
              </a:rPr>
              <a:t>ProgressError</a:t>
            </a:r>
            <a:r>
              <a:rPr lang="en-US" sz="2400" dirty="0">
                <a:solidFill>
                  <a:srgbClr val="7030A0"/>
                </a:solidFill>
              </a:rPr>
              <a:t>' variable is assigned to itself</a:t>
            </a:r>
            <a:r>
              <a:rPr lang="en-US" sz="2400" dirty="0" smtClean="0">
                <a:solidFill>
                  <a:srgbClr val="7030A0"/>
                </a:solidFill>
              </a:rPr>
              <a:t>.</a:t>
            </a:r>
            <a:endParaRPr lang="ru-RU" sz="2400" dirty="0">
              <a:solidFill>
                <a:srgbClr val="7030A0"/>
              </a:solidFill>
            </a:endParaRPr>
          </a:p>
        </p:txBody>
      </p:sp>
      <p:sp>
        <p:nvSpPr>
          <p:cNvPr id="6" name="TextBox 5"/>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375507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В реальных программах бывают нереально простые и глупые ошибки</a:t>
            </a:r>
            <a:endParaRPr lang="ru-RU" dirty="0"/>
          </a:p>
        </p:txBody>
      </p:sp>
      <p:sp>
        <p:nvSpPr>
          <p:cNvPr id="3" name="Rectangle 2"/>
          <p:cNvSpPr/>
          <p:nvPr/>
        </p:nvSpPr>
        <p:spPr>
          <a:xfrm>
            <a:off x="838200" y="1664802"/>
            <a:ext cx="11672135" cy="3416320"/>
          </a:xfrm>
          <a:prstGeom prst="rect">
            <a:avLst/>
          </a:prstGeom>
        </p:spPr>
        <p:txBody>
          <a:bodyPr wrap="square">
            <a:spAutoFit/>
          </a:bodyPr>
          <a:lstStyle/>
          <a:p>
            <a:r>
              <a:rPr lang="ru-RU" sz="2400" b="1" dirty="0" err="1">
                <a:solidFill>
                  <a:srgbClr val="0070C0"/>
                </a:solidFill>
              </a:rPr>
              <a:t>Lucene.Net</a:t>
            </a:r>
            <a:endParaRPr lang="ru-RU" sz="2400" b="1" dirty="0">
              <a:solidFill>
                <a:srgbClr val="0070C0"/>
              </a:solidFill>
            </a:endParaRPr>
          </a:p>
          <a:p>
            <a:endParaRPr lang="en-US" sz="2400" dirty="0" smtClean="0">
              <a:solidFill>
                <a:srgbClr val="000000"/>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if</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((c &lt; </a:t>
            </a:r>
            <a:r>
              <a:rPr lang="en-US" sz="2400" dirty="0" err="1">
                <a:solidFill>
                  <a:srgbClr val="000000"/>
                </a:solidFill>
                <a:highlight>
                  <a:srgbClr val="FFFFFF"/>
                </a:highlight>
                <a:latin typeface="Consolas" panose="020B0609020204030204" pitchFamily="49" charset="0"/>
              </a:rPr>
              <a:t>buffer.Length</a:t>
            </a:r>
            <a:r>
              <a:rPr lang="en-US" sz="2400" dirty="0">
                <a:solidFill>
                  <a:srgbClr val="000000"/>
                </a:solidFill>
                <a:highlight>
                  <a:srgbClr val="FFFFFF"/>
                </a:highlight>
                <a:latin typeface="Consolas" panose="020B0609020204030204" pitchFamily="49" charset="0"/>
              </a:rPr>
              <a:t> - 2) &amp;&amp; buffer[c] == </a:t>
            </a:r>
            <a:r>
              <a:rPr lang="en-US" sz="2400" dirty="0">
                <a:solidFill>
                  <a:srgbClr val="A31515"/>
                </a:solidFill>
                <a:highlight>
                  <a:srgbClr val="FFFFFF"/>
                </a:highlight>
                <a:latin typeface="Consolas" panose="020B0609020204030204" pitchFamily="49" charset="0"/>
              </a:rPr>
              <a:t>'s'</a:t>
            </a:r>
            <a:r>
              <a:rPr lang="en-US" sz="2400" dirty="0">
                <a:solidFill>
                  <a:srgbClr val="000000"/>
                </a:solidFill>
                <a:highlight>
                  <a:srgbClr val="FFFFFF"/>
                </a:highlight>
                <a:latin typeface="Consolas" panose="020B0609020204030204" pitchFamily="49" charset="0"/>
              </a:rPr>
              <a:t> &amp;&amp;</a:t>
            </a:r>
          </a:p>
          <a:p>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buffer[c + 1] == </a:t>
            </a:r>
            <a:r>
              <a:rPr lang="en-US" sz="2400" dirty="0">
                <a:solidFill>
                  <a:srgbClr val="A31515"/>
                </a:solidFill>
                <a:highlight>
                  <a:srgbClr val="FFFFFF"/>
                </a:highlight>
                <a:latin typeface="Consolas" panose="020B0609020204030204" pitchFamily="49" charset="0"/>
              </a:rPr>
              <a:t>'c'</a:t>
            </a:r>
            <a:r>
              <a:rPr lang="en-US" sz="2400" dirty="0">
                <a:solidFill>
                  <a:srgbClr val="000000"/>
                </a:solidFill>
                <a:highlight>
                  <a:srgbClr val="FFFFFF"/>
                </a:highlight>
                <a:latin typeface="Consolas" panose="020B0609020204030204" pitchFamily="49" charset="0"/>
              </a:rPr>
              <a:t> &amp;&amp; buffer[c + 2] == </a:t>
            </a:r>
            <a:r>
              <a:rPr lang="en-US" sz="2400" dirty="0">
                <a:solidFill>
                  <a:srgbClr val="A31515"/>
                </a:solidFill>
                <a:highlight>
                  <a:srgbClr val="FFFFFF"/>
                </a:highlight>
                <a:latin typeface="Consolas" panose="020B0609020204030204" pitchFamily="49" charset="0"/>
              </a:rPr>
              <a:t>'h'</a:t>
            </a:r>
            <a:r>
              <a:rPr lang="en-US" sz="2400" dirty="0">
                <a:solidFill>
                  <a:srgbClr val="000000"/>
                </a:solidFill>
                <a:highlight>
                  <a:srgbClr val="FFFFFF"/>
                </a:highlight>
                <a:latin typeface="Consolas" panose="020B0609020204030204" pitchFamily="49" charset="0"/>
              </a:rPr>
              <a:t>)</a:t>
            </a:r>
          </a:p>
          <a:p>
            <a:r>
              <a:rPr lang="ru-RU" sz="2400" dirty="0" smtClean="0">
                <a:solidFill>
                  <a:srgbClr val="000000"/>
                </a:solidFill>
                <a:highlight>
                  <a:srgbClr val="FFFFFF"/>
                </a:highlight>
                <a:latin typeface="Consolas" panose="020B0609020204030204" pitchFamily="49" charset="0"/>
              </a:rPr>
              <a:t>{</a:t>
            </a:r>
            <a:endParaRPr lang="ru-RU"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buffer[c] = </a:t>
            </a:r>
            <a:r>
              <a:rPr lang="en-US" sz="2400" dirty="0">
                <a:solidFill>
                  <a:srgbClr val="A31515"/>
                </a:solidFill>
                <a:highlight>
                  <a:srgbClr val="FFFFFF"/>
                </a:highlight>
                <a:latin typeface="Consolas" panose="020B0609020204030204" pitchFamily="49" charset="0"/>
              </a:rPr>
              <a:t>'$'</a:t>
            </a:r>
            <a:r>
              <a:rPr lang="en-US" sz="2400" dirty="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buffer.Remove</a:t>
            </a:r>
            <a:r>
              <a:rPr lang="en-US" sz="2400" dirty="0">
                <a:solidFill>
                  <a:srgbClr val="000000"/>
                </a:solidFill>
                <a:highlight>
                  <a:srgbClr val="FFFFFF"/>
                </a:highlight>
                <a:latin typeface="Consolas" panose="020B0609020204030204" pitchFamily="49" charset="0"/>
              </a:rPr>
              <a:t>(c + 1, 2);</a:t>
            </a:r>
          </a:p>
          <a:p>
            <a:r>
              <a:rPr lang="en-US" sz="2400" dirty="0" smtClean="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substCount</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r>
              <a:rPr lang="en-US" sz="2400" dirty="0">
                <a:solidFill>
                  <a:srgbClr val="000000"/>
                </a:solidFill>
                <a:highlight>
                  <a:srgbClr val="FFFFFF"/>
                </a:highlight>
                <a:latin typeface="Consolas" panose="020B0609020204030204" pitchFamily="49" charset="0"/>
              </a:rPr>
              <a:t> 2</a:t>
            </a:r>
            <a:r>
              <a:rPr lang="en-US" sz="2400" dirty="0" smtClean="0">
                <a:solidFill>
                  <a:srgbClr val="000000"/>
                </a:solidFill>
                <a:highlight>
                  <a:srgbClr val="FFFFFF"/>
                </a:highlight>
                <a:latin typeface="Consolas" panose="020B0609020204030204" pitchFamily="49" charset="0"/>
              </a:rPr>
              <a:t>;                    // </a:t>
            </a:r>
            <a:r>
              <a:rPr lang="en-US" sz="2400" b="1" dirty="0" smtClean="0">
                <a:solidFill>
                  <a:srgbClr val="0070C0"/>
                </a:solidFill>
                <a:highlight>
                  <a:srgbClr val="FFFFFF"/>
                </a:highlight>
                <a:latin typeface="Consolas" panose="020B0609020204030204" pitchFamily="49" charset="0"/>
              </a:rPr>
              <a:t>+=</a:t>
            </a:r>
            <a:endParaRPr lang="en-US" sz="2400" b="1" dirty="0">
              <a:solidFill>
                <a:srgbClr val="0070C0"/>
              </a:solidFill>
              <a:highlight>
                <a:srgbClr val="FFFFFF"/>
              </a:highlight>
              <a:latin typeface="Consolas" panose="020B0609020204030204" pitchFamily="49" charset="0"/>
            </a:endParaRPr>
          </a:p>
          <a:p>
            <a:r>
              <a:rPr lang="ru-RU" sz="2400" dirty="0" smtClean="0">
                <a:solidFill>
                  <a:srgbClr val="000000"/>
                </a:solidFill>
                <a:highlight>
                  <a:srgbClr val="FFFFFF"/>
                </a:highlight>
                <a:latin typeface="Consolas" panose="020B0609020204030204" pitchFamily="49" charset="0"/>
              </a:rPr>
              <a:t>}</a:t>
            </a:r>
            <a:endParaRPr lang="ru-RU" sz="2400" dirty="0"/>
          </a:p>
        </p:txBody>
      </p:sp>
      <p:sp>
        <p:nvSpPr>
          <p:cNvPr id="8" name="Rectangle 7"/>
          <p:cNvSpPr/>
          <p:nvPr/>
        </p:nvSpPr>
        <p:spPr>
          <a:xfrm>
            <a:off x="838200" y="5515608"/>
            <a:ext cx="11110823" cy="830997"/>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V3035 Consider inspecting the '</a:t>
            </a:r>
            <a:r>
              <a:rPr lang="en-US" sz="2400" dirty="0" err="1">
                <a:solidFill>
                  <a:srgbClr val="7030A0"/>
                </a:solidFill>
              </a:rPr>
              <a:t>substCount</a:t>
            </a:r>
            <a:r>
              <a:rPr lang="en-US" sz="2400" dirty="0">
                <a:solidFill>
                  <a:srgbClr val="7030A0"/>
                </a:solidFill>
              </a:rPr>
              <a:t> =+ 2' expression. Probably '+=' should be used here.</a:t>
            </a:r>
            <a:endParaRPr lang="ru-RU" sz="2400" dirty="0">
              <a:solidFill>
                <a:srgbClr val="7030A0"/>
              </a:solidFill>
            </a:endParaRPr>
          </a:p>
        </p:txBody>
      </p:sp>
      <p:sp>
        <p:nvSpPr>
          <p:cNvPr id="6" name="TextBox 5"/>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3116114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В реальных программах бывают нереально простые и глупые ошибки</a:t>
            </a:r>
            <a:endParaRPr lang="ru-RU" dirty="0"/>
          </a:p>
        </p:txBody>
      </p:sp>
      <p:sp>
        <p:nvSpPr>
          <p:cNvPr id="8" name="Rectangle 7"/>
          <p:cNvSpPr/>
          <p:nvPr/>
        </p:nvSpPr>
        <p:spPr>
          <a:xfrm>
            <a:off x="838200" y="1844275"/>
            <a:ext cx="9918940" cy="3046988"/>
          </a:xfrm>
          <a:prstGeom prst="rect">
            <a:avLst/>
          </a:prstGeom>
          <a:effectLst/>
        </p:spPr>
        <p:txBody>
          <a:bodyPr wrap="square">
            <a:spAutoFit/>
          </a:bodyPr>
          <a:lstStyle/>
          <a:p>
            <a:r>
              <a:rPr lang="ru-RU" sz="2400" b="1" dirty="0" err="1">
                <a:solidFill>
                  <a:srgbClr val="0070C0"/>
                </a:solidFill>
              </a:rPr>
              <a:t>Developer</a:t>
            </a:r>
            <a:r>
              <a:rPr lang="ru-RU" sz="2400" b="1" dirty="0">
                <a:solidFill>
                  <a:srgbClr val="0070C0"/>
                </a:solidFill>
              </a:rPr>
              <a:t> </a:t>
            </a:r>
            <a:r>
              <a:rPr lang="ru-RU" sz="2400" b="1" dirty="0" err="1">
                <a:solidFill>
                  <a:srgbClr val="0070C0"/>
                </a:solidFill>
              </a:rPr>
              <a:t>Express</a:t>
            </a:r>
            <a:r>
              <a:rPr lang="ru-RU" sz="2400" b="1" dirty="0">
                <a:solidFill>
                  <a:srgbClr val="0070C0"/>
                </a:solidFill>
              </a:rPr>
              <a:t> .NET </a:t>
            </a:r>
            <a:r>
              <a:rPr lang="ru-RU" sz="2400" b="1" dirty="0" err="1">
                <a:solidFill>
                  <a:srgbClr val="0070C0"/>
                </a:solidFill>
              </a:rPr>
              <a:t>Component</a:t>
            </a:r>
            <a:r>
              <a:rPr lang="ru-RU" sz="2400" b="1" dirty="0">
                <a:solidFill>
                  <a:srgbClr val="0070C0"/>
                </a:solidFill>
              </a:rPr>
              <a:t> </a:t>
            </a:r>
            <a:r>
              <a:rPr lang="ru-RU" sz="2400" b="1" dirty="0" err="1" smtClean="0">
                <a:solidFill>
                  <a:srgbClr val="0070C0"/>
                </a:solidFill>
              </a:rPr>
              <a:t>Library</a:t>
            </a:r>
            <a:endParaRPr lang="en-US" sz="2400" b="1" dirty="0" smtClean="0">
              <a:solidFill>
                <a:srgbClr val="0070C0"/>
              </a:solidFill>
            </a:endParaRPr>
          </a:p>
          <a:p>
            <a:endParaRPr lang="en-US" sz="2400" dirty="0" smtClean="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protected</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internal</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override</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StopSelection</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MouseMoveSelection.OnMouseUp</a:t>
            </a:r>
            <a:r>
              <a:rPr lang="en-US" sz="2400" dirty="0">
                <a:solidFill>
                  <a:srgbClr val="000000"/>
                </a:solidFill>
                <a:highlight>
                  <a:srgbClr val="FFFFFF"/>
                </a:highlight>
                <a:latin typeface="Consolas" panose="020B0609020204030204" pitchFamily="49" charset="0"/>
              </a:rPr>
              <a:t>(View);</a:t>
            </a:r>
          </a:p>
          <a:p>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MouseMoveSelection = </a:t>
            </a:r>
            <a:r>
              <a:rPr lang="en-US" sz="2400" dirty="0">
                <a:solidFill>
                  <a:srgbClr val="0000FF"/>
                </a:solidFill>
                <a:effectLst>
                  <a:glow rad="139700">
                    <a:srgbClr val="FF0000">
                      <a:alpha val="40000"/>
                    </a:srgbClr>
                  </a:glow>
                </a:effectLst>
                <a:highlight>
                  <a:srgbClr val="FFFFFF"/>
                </a:highlight>
                <a:latin typeface="Consolas" panose="020B0609020204030204" pitchFamily="49" charset="0"/>
              </a:rPr>
              <a:t>null</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p>
          <a:p>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a:t>
            </a:r>
            <a:r>
              <a:rPr lang="en-US" sz="2400" dirty="0">
                <a:solidFill>
                  <a:srgbClr val="000000"/>
                </a:solidFill>
                <a:effectLst/>
                <a:highlight>
                  <a:srgbClr val="FFFFFF"/>
                </a:highlight>
                <a:latin typeface="Consolas" panose="020B0609020204030204" pitchFamily="49" charset="0"/>
              </a:rPr>
              <a:t>MouseMoveSelection.ReleaseMouseCapture(View);</a:t>
            </a:r>
          </a:p>
          <a:p>
            <a:r>
              <a:rPr lang="ru-RU" sz="2400" dirty="0">
                <a:solidFill>
                  <a:srgbClr val="000000"/>
                </a:solidFill>
                <a:highlight>
                  <a:srgbClr val="FFFFFF"/>
                </a:highlight>
                <a:latin typeface="Consolas" panose="020B0609020204030204" pitchFamily="49" charset="0"/>
              </a:rPr>
              <a:t>}</a:t>
            </a:r>
            <a:endParaRPr lang="ru-RU" sz="2400" dirty="0"/>
          </a:p>
        </p:txBody>
      </p:sp>
      <p:sp>
        <p:nvSpPr>
          <p:cNvPr id="7" name="Rectangle 6"/>
          <p:cNvSpPr/>
          <p:nvPr/>
        </p:nvSpPr>
        <p:spPr>
          <a:xfrm>
            <a:off x="838200" y="5233812"/>
            <a:ext cx="11110823" cy="830997"/>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V3080 Possible null dereference. Consider inspecting '</a:t>
            </a:r>
            <a:r>
              <a:rPr lang="en-US" sz="2400" dirty="0" err="1">
                <a:solidFill>
                  <a:srgbClr val="7030A0"/>
                </a:solidFill>
              </a:rPr>
              <a:t>MouseMoveSelection</a:t>
            </a:r>
            <a:r>
              <a:rPr lang="en-US" sz="2400" dirty="0">
                <a:solidFill>
                  <a:srgbClr val="7030A0"/>
                </a:solidFill>
              </a:rPr>
              <a:t>'.</a:t>
            </a:r>
            <a:endParaRPr lang="ru-RU" sz="2400" dirty="0">
              <a:solidFill>
                <a:srgbClr val="7030A0"/>
              </a:solidFill>
            </a:endParaRPr>
          </a:p>
        </p:txBody>
      </p:sp>
      <p:sp>
        <p:nvSpPr>
          <p:cNvPr id="6" name="TextBox 5"/>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3304535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В реальных программах бывают нереально простые и глупые ошибки</a:t>
            </a:r>
            <a:endParaRPr lang="ru-RU" dirty="0"/>
          </a:p>
        </p:txBody>
      </p:sp>
      <p:sp>
        <p:nvSpPr>
          <p:cNvPr id="6" name="Rectangle 5"/>
          <p:cNvSpPr/>
          <p:nvPr/>
        </p:nvSpPr>
        <p:spPr>
          <a:xfrm>
            <a:off x="5949115" y="5561507"/>
            <a:ext cx="184731" cy="369332"/>
          </a:xfrm>
          <a:prstGeom prst="rect">
            <a:avLst/>
          </a:prstGeom>
        </p:spPr>
        <p:txBody>
          <a:bodyPr wrap="none">
            <a:spAutoFit/>
          </a:bodyPr>
          <a:lstStyle/>
          <a:p>
            <a:endParaRPr lang="ru-RU" dirty="0"/>
          </a:p>
        </p:txBody>
      </p:sp>
      <p:sp>
        <p:nvSpPr>
          <p:cNvPr id="9" name="Rectangle 8"/>
          <p:cNvSpPr/>
          <p:nvPr/>
        </p:nvSpPr>
        <p:spPr>
          <a:xfrm>
            <a:off x="838200" y="1611381"/>
            <a:ext cx="6096000" cy="2308324"/>
          </a:xfrm>
          <a:prstGeom prst="rect">
            <a:avLst/>
          </a:prstGeom>
        </p:spPr>
        <p:txBody>
          <a:bodyPr>
            <a:spAutoFit/>
          </a:bodyPr>
          <a:lstStyle/>
          <a:p>
            <a:r>
              <a:rPr lang="ru-RU" sz="2400" b="1" dirty="0" err="1">
                <a:solidFill>
                  <a:srgbClr val="0070C0"/>
                </a:solidFill>
              </a:rPr>
              <a:t>MonoDevelop</a:t>
            </a:r>
            <a:endParaRPr lang="en-US" sz="2400" b="1" dirty="0" smtClean="0">
              <a:solidFill>
                <a:srgbClr val="0070C0"/>
              </a:solidFill>
              <a:highlight>
                <a:srgbClr val="FFFFFF"/>
              </a:highlight>
              <a:latin typeface="Consolas" panose="020B0609020204030204" pitchFamily="49" charset="0"/>
            </a:endParaRPr>
          </a:p>
          <a:p>
            <a:endParaRPr lang="en-US"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ViMark</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char</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effectLst>
                  <a:glow rad="139700">
                    <a:schemeClr val="accent1">
                      <a:satMod val="175000"/>
                      <a:alpha val="40000"/>
                    </a:schemeClr>
                  </a:glow>
                </a:effectLst>
                <a:highlight>
                  <a:srgbClr val="FFFFFF"/>
                </a:highlight>
                <a:latin typeface="Consolas" panose="020B0609020204030204" pitchFamily="49" charset="0"/>
              </a:rPr>
              <a:t>markCharacter</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MarkCharacter =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MarkCharacter</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p:txBody>
      </p:sp>
      <p:sp>
        <p:nvSpPr>
          <p:cNvPr id="10" name="Rectangle 9"/>
          <p:cNvSpPr/>
          <p:nvPr/>
        </p:nvSpPr>
        <p:spPr>
          <a:xfrm>
            <a:off x="838200" y="4762416"/>
            <a:ext cx="11110823" cy="461665"/>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V3005 The 'MarkCharacter' variable is assigned to itself.</a:t>
            </a:r>
            <a:endParaRPr lang="ru-RU" sz="2400" dirty="0">
              <a:solidFill>
                <a:srgbClr val="7030A0"/>
              </a:solidFill>
            </a:endParaRPr>
          </a:p>
        </p:txBody>
      </p:sp>
      <p:pic>
        <p:nvPicPr>
          <p:cNvPr id="2050" name="Picture 2" descr="http://cs6.pikabu.ru/images/big_size_comm/2015-04_5/14298600236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209" y="2008081"/>
            <a:ext cx="3708591" cy="26095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4014042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Никто не умеет писать параллельные программы</a:t>
            </a:r>
            <a:endParaRPr lang="ru-RU" dirty="0"/>
          </a:p>
        </p:txBody>
      </p:sp>
      <p:sp>
        <p:nvSpPr>
          <p:cNvPr id="3" name="Content Placeholder 2"/>
          <p:cNvSpPr>
            <a:spLocks noGrp="1"/>
          </p:cNvSpPr>
          <p:nvPr>
            <p:ph idx="1"/>
          </p:nvPr>
        </p:nvSpPr>
        <p:spPr>
          <a:xfrm>
            <a:off x="6337738" y="1590100"/>
            <a:ext cx="5738649" cy="5168052"/>
          </a:xfrm>
        </p:spPr>
        <p:txBody>
          <a:bodyPr/>
          <a:lstStyle/>
          <a:p>
            <a:r>
              <a:rPr lang="ru-RU" dirty="0" smtClean="0"/>
              <a:t>Моя кандидатская работа была посвящена параллельному программированию.</a:t>
            </a:r>
          </a:p>
          <a:p>
            <a:r>
              <a:rPr lang="ru-RU" dirty="0" smtClean="0"/>
              <a:t>Результат проделанный работы</a:t>
            </a:r>
            <a:r>
              <a:rPr lang="en-US" dirty="0" smtClean="0"/>
              <a:t>:</a:t>
            </a:r>
            <a:r>
              <a:rPr lang="ru-RU" dirty="0" smtClean="0"/>
              <a:t/>
            </a:r>
            <a:br>
              <a:rPr lang="ru-RU" dirty="0" smtClean="0"/>
            </a:br>
            <a:r>
              <a:rPr lang="ru-RU" dirty="0" smtClean="0"/>
              <a:t>я теперь знаю, что параллельные программы не работают.</a:t>
            </a:r>
          </a:p>
          <a:p>
            <a:r>
              <a:rPr lang="ru-RU" dirty="0" smtClean="0"/>
              <a:t>Вы не умеете писать параллельные программы.</a:t>
            </a:r>
          </a:p>
          <a:p>
            <a:r>
              <a:rPr lang="ru-RU" dirty="0" smtClean="0"/>
              <a:t>Но не расстраивайтесь!</a:t>
            </a:r>
            <a:br>
              <a:rPr lang="ru-RU" dirty="0" smtClean="0"/>
            </a:br>
            <a:r>
              <a:rPr lang="ru-RU" dirty="0" smtClean="0"/>
              <a:t>Никто не умеет!</a:t>
            </a:r>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74" y="1881352"/>
            <a:ext cx="6051205" cy="3746938"/>
          </a:xfrm>
          <a:prstGeom prst="rect">
            <a:avLst/>
          </a:prstGeom>
        </p:spPr>
      </p:pic>
      <p:sp>
        <p:nvSpPr>
          <p:cNvPr id="5" name="TextBox 4"/>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4040342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a:t>Никто</a:t>
            </a:r>
            <a:r>
              <a:rPr lang="ru-RU" dirty="0" smtClean="0"/>
              <a:t> не умеет писать параллельные программы</a:t>
            </a:r>
            <a:endParaRPr lang="ru-RU" dirty="0"/>
          </a:p>
        </p:txBody>
      </p:sp>
      <p:sp>
        <p:nvSpPr>
          <p:cNvPr id="5" name="Rectangle 4"/>
          <p:cNvSpPr/>
          <p:nvPr/>
        </p:nvSpPr>
        <p:spPr>
          <a:xfrm>
            <a:off x="431222" y="1595021"/>
            <a:ext cx="10659373" cy="5262979"/>
          </a:xfrm>
          <a:prstGeom prst="rect">
            <a:avLst/>
          </a:prstGeom>
        </p:spPr>
        <p:txBody>
          <a:bodyPr wrap="square">
            <a:spAutoFit/>
          </a:bodyPr>
          <a:lstStyle/>
          <a:p>
            <a:r>
              <a:rPr lang="ru-RU" sz="2400" b="1" dirty="0" err="1">
                <a:solidFill>
                  <a:srgbClr val="0070C0"/>
                </a:solidFill>
              </a:rPr>
              <a:t>IronPython</a:t>
            </a:r>
            <a:r>
              <a:rPr lang="ru-RU" sz="2400" b="1" dirty="0">
                <a:solidFill>
                  <a:srgbClr val="0070C0"/>
                </a:solidFill>
              </a:rPr>
              <a:t> </a:t>
            </a:r>
            <a:r>
              <a:rPr lang="ru-RU" sz="2400" b="1" dirty="0" err="1">
                <a:solidFill>
                  <a:srgbClr val="0070C0"/>
                </a:solidFill>
              </a:rPr>
              <a:t>and</a:t>
            </a:r>
            <a:r>
              <a:rPr lang="ru-RU" sz="2400" b="1" dirty="0">
                <a:solidFill>
                  <a:srgbClr val="0070C0"/>
                </a:solidFill>
              </a:rPr>
              <a:t> </a:t>
            </a:r>
            <a:r>
              <a:rPr lang="ru-RU" sz="2400" b="1" dirty="0" err="1">
                <a:solidFill>
                  <a:srgbClr val="0070C0"/>
                </a:solidFill>
              </a:rPr>
              <a:t>IronRuby</a:t>
            </a:r>
            <a:endParaRPr lang="ru-RU" sz="2400" b="1" dirty="0">
              <a:solidFill>
                <a:srgbClr val="0070C0"/>
              </a:solidFill>
            </a:endParaRPr>
          </a:p>
          <a:p>
            <a:endParaRPr lang="ru-RU" sz="2400" dirty="0" smtClean="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class</a:t>
            </a:r>
            <a:r>
              <a:rPr lang="en-US" sz="2400" dirty="0" smtClean="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DictThreadGlobalState</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effectLst>
                  <a:glow rad="139700">
                    <a:srgbClr val="FF0000">
                      <a:alpha val="40000"/>
                    </a:srgbClr>
                  </a:glow>
                </a:effectLst>
                <a:highlight>
                  <a:srgbClr val="FFFFFF"/>
                </a:highlight>
                <a:latin typeface="Consolas" panose="020B0609020204030204" pitchFamily="49" charset="0"/>
              </a:rPr>
              <a:t>public</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a:t>
            </a:r>
            <a:r>
              <a:rPr lang="en-US" sz="2400" dirty="0" err="1">
                <a:solidFill>
                  <a:srgbClr val="0000FF"/>
                </a:solidFill>
                <a:effectLst>
                  <a:glow rad="139700">
                    <a:srgbClr val="FF0000">
                      <a:alpha val="40000"/>
                    </a:srgbClr>
                  </a:glow>
                </a:effectLst>
                <a:highlight>
                  <a:srgbClr val="FFFFFF"/>
                </a:highlight>
                <a:latin typeface="Consolas" panose="020B0609020204030204" pitchFamily="49" charset="0"/>
              </a:rPr>
              <a:t>int</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a:t>
            </a:r>
            <a:r>
              <a:rPr lang="en-US" sz="2400" dirty="0" err="1">
                <a:solidFill>
                  <a:srgbClr val="000000"/>
                </a:solidFill>
                <a:effectLst>
                  <a:glow rad="139700">
                    <a:srgbClr val="FF0000">
                      <a:alpha val="40000"/>
                    </a:srgbClr>
                  </a:glow>
                </a:effectLst>
                <a:highlight>
                  <a:srgbClr val="FFFFFF"/>
                </a:highlight>
                <a:latin typeface="Consolas" panose="020B0609020204030204" pitchFamily="49" charset="0"/>
              </a:rPr>
              <a:t>DoneCount</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a:t>
            </a:r>
          </a:p>
          <a:p>
            <a:endParaRPr lang="ru-RU" sz="2400" dirty="0">
              <a:solidFill>
                <a:srgbClr val="000000"/>
              </a:solidFill>
              <a:highlight>
                <a:srgbClr val="FFFFFF"/>
              </a:highlight>
              <a:latin typeface="Consolas" panose="020B0609020204030204" pitchFamily="49" charset="0"/>
            </a:endParaRPr>
          </a:p>
          <a:p>
            <a:r>
              <a:rPr lang="en-US" sz="2400" dirty="0">
                <a:solidFill>
                  <a:srgbClr val="0000FF"/>
                </a:solidFill>
                <a:highlight>
                  <a:srgbClr val="FFFFFF"/>
                </a:highlight>
                <a:latin typeface="Consolas" panose="020B0609020204030204" pitchFamily="49" charset="0"/>
              </a:rPr>
              <a:t>private</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static</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RunThreadTest</a:t>
            </a:r>
            <a:r>
              <a:rPr lang="en-US" sz="2400" dirty="0" smtClean="0">
                <a:solidFill>
                  <a:srgbClr val="000000"/>
                </a:solidFill>
                <a:highlight>
                  <a:srgbClr val="FFFFFF"/>
                </a:highlight>
                <a:latin typeface="Consolas" panose="020B0609020204030204" pitchFamily="49" charset="0"/>
              </a:rPr>
              <a:t>(</a:t>
            </a:r>
          </a:p>
          <a:p>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DictThreadGlobalState</a:t>
            </a:r>
            <a:r>
              <a:rPr lang="en-US"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globalState</a:t>
            </a:r>
            <a:r>
              <a:rPr lang="en-US" sz="2400" dirty="0" smtClean="0">
                <a:solidFill>
                  <a:srgbClr val="000000"/>
                </a:solidFill>
                <a:highlight>
                  <a:srgbClr val="FFFFFF"/>
                </a:highlight>
                <a:latin typeface="Consolas" panose="020B0609020204030204" pitchFamily="49" charset="0"/>
              </a:rPr>
              <a:t>) {</a:t>
            </a:r>
          </a:p>
          <a:p>
            <a:r>
              <a:rPr lang="ru-RU" sz="2400" dirty="0" smtClean="0">
                <a:solidFill>
                  <a:srgbClr val="000000"/>
                </a:solidFill>
                <a:highlight>
                  <a:srgbClr val="FFFFFF"/>
                </a:highlight>
                <a:latin typeface="Consolas" panose="020B0609020204030204" pitchFamily="49" charset="0"/>
              </a:rPr>
              <a:t>  </a:t>
            </a:r>
            <a:r>
              <a:rPr lang="ru-RU" sz="2400" dirty="0">
                <a:solidFill>
                  <a:srgbClr val="000000"/>
                </a:solidFill>
                <a:highlight>
                  <a:srgbClr val="FFFFFF"/>
                </a:highlight>
                <a:latin typeface="Consolas" panose="020B0609020204030204" pitchFamily="49" charset="0"/>
              </a:rPr>
              <a:t>....</a:t>
            </a:r>
          </a:p>
          <a:p>
            <a:r>
              <a:rPr lang="ru-RU" sz="2400" dirty="0" smtClean="0">
                <a:solidFill>
                  <a:srgbClr val="0000FF"/>
                </a:solidFill>
                <a:highlight>
                  <a:srgbClr val="FFFFFF"/>
                </a:highlight>
                <a:latin typeface="Consolas" panose="020B0609020204030204" pitchFamily="49" charset="0"/>
              </a:rPr>
              <a:t>  </a:t>
            </a:r>
            <a:r>
              <a:rPr lang="en-US" sz="2400" dirty="0" smtClean="0">
                <a:solidFill>
                  <a:srgbClr val="0000FF"/>
                </a:solidFill>
                <a:highlight>
                  <a:srgbClr val="FFFFFF"/>
                </a:highlight>
                <a:latin typeface="Consolas" panose="020B0609020204030204" pitchFamily="49" charset="0"/>
              </a:rPr>
              <a:t>while</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effectLst>
                  <a:glow rad="139700">
                    <a:srgbClr val="FF0000">
                      <a:alpha val="40000"/>
                    </a:srgbClr>
                  </a:glow>
                </a:effectLst>
                <a:highlight>
                  <a:srgbClr val="FFFFFF"/>
                </a:highlight>
                <a:latin typeface="Consolas" panose="020B0609020204030204" pitchFamily="49" charset="0"/>
              </a:rPr>
              <a:t>globalState.DoneCount</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 0</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8000"/>
                </a:solidFill>
                <a:highlight>
                  <a:srgbClr val="FFFFFF"/>
                </a:highlight>
                <a:latin typeface="Consolas" panose="020B0609020204030204" pitchFamily="49" charset="0"/>
              </a:rPr>
              <a:t>// wait for threads to get back to finish</a:t>
            </a:r>
            <a:endParaRPr lang="en-US" sz="2400" dirty="0">
              <a:solidFill>
                <a:srgbClr val="000000"/>
              </a:solidFill>
              <a:highlight>
                <a:srgbClr val="FFFFFF"/>
              </a:highlight>
              <a:latin typeface="Consolas" panose="020B0609020204030204" pitchFamily="49" charset="0"/>
            </a:endParaRP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  </a:t>
            </a:r>
            <a:r>
              <a:rPr lang="ru-RU" sz="2400" dirty="0" smtClean="0">
                <a:solidFill>
                  <a:srgbClr val="000000"/>
                </a:solidFill>
                <a:highlight>
                  <a:srgbClr val="FFFFFF"/>
                </a:highlight>
                <a:latin typeface="Consolas" panose="020B0609020204030204" pitchFamily="49" charset="0"/>
              </a:rPr>
              <a:t>....</a:t>
            </a:r>
            <a:endParaRPr lang="ru-RU" sz="2400" dirty="0">
              <a:solidFill>
                <a:srgbClr val="000000"/>
              </a:solidFill>
              <a:highlight>
                <a:srgbClr val="FFFFFF"/>
              </a:highlight>
              <a:latin typeface="Consolas" panose="020B0609020204030204" pitchFamily="49" charset="0"/>
            </a:endParaRPr>
          </a:p>
        </p:txBody>
      </p:sp>
      <p:sp>
        <p:nvSpPr>
          <p:cNvPr id="8" name="Rectangle 7"/>
          <p:cNvSpPr/>
          <p:nvPr/>
        </p:nvSpPr>
        <p:spPr>
          <a:xfrm>
            <a:off x="7748732" y="1596281"/>
            <a:ext cx="4443268" cy="2308324"/>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V3032 Waiting on this expression is unreliable, as compiler may optimize some of the variables. Use volatile variable(s) or synchronization primitives to avoid this.</a:t>
            </a:r>
            <a:endParaRPr lang="ru-RU" sz="2400" dirty="0">
              <a:solidFill>
                <a:srgbClr val="7030A0"/>
              </a:solidFill>
            </a:endParaRPr>
          </a:p>
        </p:txBody>
      </p:sp>
      <p:sp>
        <p:nvSpPr>
          <p:cNvPr id="9" name="TextBox 8"/>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188273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a:t>Никто</a:t>
            </a:r>
            <a:r>
              <a:rPr lang="ru-RU" dirty="0" smtClean="0"/>
              <a:t> не умеет писать параллельные программы</a:t>
            </a:r>
            <a:endParaRPr lang="ru-RU" dirty="0"/>
          </a:p>
        </p:txBody>
      </p:sp>
      <p:sp>
        <p:nvSpPr>
          <p:cNvPr id="3" name="Rectangle 2"/>
          <p:cNvSpPr/>
          <p:nvPr/>
        </p:nvSpPr>
        <p:spPr>
          <a:xfrm>
            <a:off x="838199" y="1574844"/>
            <a:ext cx="10936857" cy="3046988"/>
          </a:xfrm>
          <a:prstGeom prst="rect">
            <a:avLst/>
          </a:prstGeom>
        </p:spPr>
        <p:txBody>
          <a:bodyPr wrap="square">
            <a:spAutoFit/>
          </a:bodyPr>
          <a:lstStyle/>
          <a:p>
            <a:r>
              <a:rPr lang="ru-RU" sz="2400" b="1" dirty="0" err="1">
                <a:solidFill>
                  <a:srgbClr val="0070C0"/>
                </a:solidFill>
              </a:rPr>
              <a:t>Xenko</a:t>
            </a:r>
            <a:endParaRPr lang="ru-RU" sz="2400" b="1" dirty="0">
              <a:solidFill>
                <a:srgbClr val="0070C0"/>
              </a:solidFill>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private</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bool</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requestedExit</a:t>
            </a:r>
            <a:r>
              <a:rPr lang="en-US" sz="2400" dirty="0" smtClean="0">
                <a:solidFill>
                  <a:srgbClr val="000000"/>
                </a:solidFill>
                <a:highlight>
                  <a:srgbClr val="FFFFFF"/>
                </a:highlight>
                <a:latin typeface="Consolas" panose="020B0609020204030204" pitchFamily="49" charset="0"/>
              </a:rPr>
              <a:t>;</a:t>
            </a:r>
            <a:endParaRPr lang="ru-RU" sz="2400" dirty="0" smtClean="0">
              <a:solidFill>
                <a:srgbClr val="000000"/>
              </a:solidFill>
              <a:highlight>
                <a:srgbClr val="FFFFFF"/>
              </a:highlight>
              <a:latin typeface="Consolas" panose="020B0609020204030204" pitchFamily="49" charset="0"/>
            </a:endParaRPr>
          </a:p>
          <a:p>
            <a:r>
              <a:rPr lang="ru-RU"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while</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requestedExit</a:t>
            </a:r>
            <a:r>
              <a:rPr lang="en-US" sz="2400" dirty="0">
                <a:solidFill>
                  <a:srgbClr val="000000"/>
                </a:solidFill>
                <a:highlight>
                  <a:srgbClr val="FFFFFF"/>
                </a:highlight>
                <a:latin typeface="Consolas" panose="020B0609020204030204" pitchFamily="49" charset="0"/>
              </a:rPr>
              <a:t>)</a:t>
            </a:r>
          </a:p>
          <a:p>
            <a:r>
              <a:rPr lang="ru-RU" sz="2400" dirty="0" smtClean="0">
                <a:solidFill>
                  <a:srgbClr val="000000"/>
                </a:solidFill>
                <a:highlight>
                  <a:srgbClr val="FFFFFF"/>
                </a:highlight>
                <a:latin typeface="Consolas" panose="020B0609020204030204" pitchFamily="49" charset="0"/>
              </a:rPr>
              <a:t>{</a:t>
            </a:r>
            <a:endParaRPr lang="ru-RU" sz="2400" dirty="0">
              <a:solidFill>
                <a:srgbClr val="000000"/>
              </a:solidFill>
              <a:highlight>
                <a:srgbClr val="FFFFFF"/>
              </a:highlight>
              <a:latin typeface="Consolas" panose="020B0609020204030204" pitchFamily="49" charset="0"/>
            </a:endParaRPr>
          </a:p>
          <a:p>
            <a:r>
              <a:rPr lang="en-US" sz="2400" dirty="0" smtClean="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Thread.Sleep</a:t>
            </a:r>
            <a:r>
              <a:rPr lang="en-US" sz="2400" dirty="0">
                <a:solidFill>
                  <a:srgbClr val="000000"/>
                </a:solidFill>
                <a:highlight>
                  <a:srgbClr val="FFFFFF"/>
                </a:highlight>
                <a:latin typeface="Consolas" panose="020B0609020204030204" pitchFamily="49" charset="0"/>
              </a:rPr>
              <a:t>(10);</a:t>
            </a:r>
          </a:p>
          <a:p>
            <a:r>
              <a:rPr lang="ru-RU" sz="2400" dirty="0" smtClean="0">
                <a:solidFill>
                  <a:srgbClr val="000000"/>
                </a:solidFill>
                <a:highlight>
                  <a:srgbClr val="FFFFFF"/>
                </a:highlight>
                <a:latin typeface="Consolas" panose="020B0609020204030204" pitchFamily="49" charset="0"/>
              </a:rPr>
              <a:t>}</a:t>
            </a:r>
            <a:endParaRPr lang="ru-RU" sz="2400" dirty="0">
              <a:solidFill>
                <a:srgbClr val="000000"/>
              </a:solidFill>
              <a:highlight>
                <a:srgbClr val="FFFFFF"/>
              </a:highlight>
              <a:latin typeface="Consolas" panose="020B0609020204030204" pitchFamily="49" charset="0"/>
            </a:endParaRPr>
          </a:p>
        </p:txBody>
      </p:sp>
      <p:sp>
        <p:nvSpPr>
          <p:cNvPr id="6" name="Rectangle 5"/>
          <p:cNvSpPr/>
          <p:nvPr/>
        </p:nvSpPr>
        <p:spPr>
          <a:xfrm>
            <a:off x="838199" y="5106733"/>
            <a:ext cx="10155622" cy="1200329"/>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V3032 Waiting on this expression is unreliable, as compiler may optimize some of the variables. Use volatile variable(s) or synchronization primitives to avoid this.</a:t>
            </a:r>
            <a:endParaRPr lang="ru-RU" sz="2400" dirty="0">
              <a:solidFill>
                <a:srgbClr val="7030A0"/>
              </a:solidFill>
            </a:endParaRPr>
          </a:p>
        </p:txBody>
      </p:sp>
      <p:sp>
        <p:nvSpPr>
          <p:cNvPr id="7" name="TextBox 6"/>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168200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9675"/>
          </a:xfrm>
        </p:spPr>
        <p:txBody>
          <a:bodyPr/>
          <a:lstStyle/>
          <a:p>
            <a:pPr algn="ctr"/>
            <a:r>
              <a:rPr lang="ru-RU" dirty="0" smtClean="0"/>
              <a:t>Для привлечения внимания</a:t>
            </a:r>
            <a:endParaRPr lang="ru-RU" dirty="0"/>
          </a:p>
        </p:txBody>
      </p:sp>
      <p:sp>
        <p:nvSpPr>
          <p:cNvPr id="4" name="Rectangle 3"/>
          <p:cNvSpPr/>
          <p:nvPr/>
        </p:nvSpPr>
        <p:spPr>
          <a:xfrm>
            <a:off x="517585" y="1870233"/>
            <a:ext cx="11188460" cy="1938992"/>
          </a:xfrm>
          <a:prstGeom prst="rect">
            <a:avLst/>
          </a:prstGeom>
        </p:spPr>
        <p:txBody>
          <a:bodyPr wrap="square">
            <a:spAutoFit/>
          </a:bodyPr>
          <a:lstStyle/>
          <a:p>
            <a:r>
              <a:rPr lang="ru-RU" sz="4000" dirty="0"/>
              <a:t>Чем больше я применяю статический анализ на своем коде, тем больше недоумеваю, как компьютеры вообще запускаются.</a:t>
            </a:r>
          </a:p>
        </p:txBody>
      </p:sp>
      <p:sp>
        <p:nvSpPr>
          <p:cNvPr id="5" name="Rectangle 4"/>
          <p:cNvSpPr/>
          <p:nvPr/>
        </p:nvSpPr>
        <p:spPr>
          <a:xfrm>
            <a:off x="1078302" y="4241034"/>
            <a:ext cx="9256143" cy="1938992"/>
          </a:xfrm>
          <a:prstGeom prst="rect">
            <a:avLst/>
          </a:prstGeom>
        </p:spPr>
        <p:txBody>
          <a:bodyPr wrap="square">
            <a:spAutoFit/>
          </a:bodyPr>
          <a:lstStyle/>
          <a:p>
            <a:r>
              <a:rPr lang="ru-RU" sz="3600" i="1" dirty="0"/>
              <a:t>Дэйв </a:t>
            </a:r>
            <a:r>
              <a:rPr lang="ru-RU" sz="3600" i="1" dirty="0" err="1" smtClean="0"/>
              <a:t>Ревелл</a:t>
            </a:r>
            <a:r>
              <a:rPr lang="ru-RU" sz="3600" i="1" dirty="0" smtClean="0"/>
              <a:t>, </a:t>
            </a:r>
            <a:r>
              <a:rPr lang="ru-RU" sz="3600" i="1" dirty="0">
                <a:hlinkClick r:id="rId2"/>
              </a:rPr>
              <a:t>@</a:t>
            </a:r>
            <a:r>
              <a:rPr lang="en-US" sz="3600" i="1" dirty="0" err="1">
                <a:hlinkClick r:id="rId2"/>
              </a:rPr>
              <a:t>dave_revell</a:t>
            </a:r>
            <a:endParaRPr lang="ru-RU" sz="3600" i="1" dirty="0" smtClean="0"/>
          </a:p>
          <a:p>
            <a:r>
              <a:rPr lang="en-US" sz="2400" i="1" dirty="0"/>
              <a:t>Software </a:t>
            </a:r>
            <a:r>
              <a:rPr lang="en-US" sz="2400" i="1" dirty="0" smtClean="0"/>
              <a:t>Engineer</a:t>
            </a:r>
            <a:r>
              <a:rPr lang="ru-RU" sz="2400" i="1" dirty="0" smtClean="0"/>
              <a:t> </a:t>
            </a:r>
            <a:r>
              <a:rPr lang="en-US" sz="2400" i="1" dirty="0"/>
              <a:t>at Google focusing on high-throughput </a:t>
            </a:r>
            <a:r>
              <a:rPr lang="en-US" sz="2400" i="1" dirty="0" smtClean="0"/>
              <a:t>low-latency</a:t>
            </a:r>
            <a:endParaRPr lang="ru-RU" sz="2400" i="1" dirty="0" smtClean="0"/>
          </a:p>
          <a:p>
            <a:r>
              <a:rPr lang="en-US" sz="2400" i="1" dirty="0" smtClean="0"/>
              <a:t>data </a:t>
            </a:r>
            <a:r>
              <a:rPr lang="en-US" sz="2400" i="1" dirty="0"/>
              <a:t>storage </a:t>
            </a:r>
            <a:r>
              <a:rPr lang="en-US" sz="2400" i="1" dirty="0" smtClean="0"/>
              <a:t>services</a:t>
            </a:r>
            <a:r>
              <a:rPr lang="ru-RU" sz="2400" i="1" dirty="0" smtClean="0"/>
              <a:t>.</a:t>
            </a:r>
            <a:endParaRPr lang="ru-RU" sz="2000" i="1" dirty="0" smtClean="0"/>
          </a:p>
          <a:p>
            <a:endParaRPr lang="ru-RU" sz="3600" i="1" dirty="0"/>
          </a:p>
        </p:txBody>
      </p:sp>
      <p:sp>
        <p:nvSpPr>
          <p:cNvPr id="7" name="TextBox 6"/>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1520312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a:t>Никто </a:t>
            </a:r>
            <a:r>
              <a:rPr lang="ru-RU" dirty="0" smtClean="0"/>
              <a:t>не умеет </a:t>
            </a:r>
            <a:r>
              <a:rPr lang="ru-RU" dirty="0"/>
              <a:t>писать параллельные программы</a:t>
            </a:r>
          </a:p>
        </p:txBody>
      </p:sp>
      <p:sp>
        <p:nvSpPr>
          <p:cNvPr id="4" name="Rectangle 3"/>
          <p:cNvSpPr/>
          <p:nvPr/>
        </p:nvSpPr>
        <p:spPr>
          <a:xfrm>
            <a:off x="938296" y="1877320"/>
            <a:ext cx="6096000" cy="2677656"/>
          </a:xfrm>
          <a:prstGeom prst="rect">
            <a:avLst/>
          </a:prstGeom>
        </p:spPr>
        <p:txBody>
          <a:bodyPr>
            <a:spAutoFit/>
          </a:bodyPr>
          <a:lstStyle/>
          <a:p>
            <a:r>
              <a:rPr lang="ru-RU" sz="2400" b="1" dirty="0" err="1">
                <a:solidFill>
                  <a:srgbClr val="0070C0"/>
                </a:solidFill>
              </a:rPr>
              <a:t>Developer</a:t>
            </a:r>
            <a:r>
              <a:rPr lang="ru-RU" sz="2400" b="1" dirty="0">
                <a:solidFill>
                  <a:srgbClr val="0070C0"/>
                </a:solidFill>
              </a:rPr>
              <a:t> </a:t>
            </a:r>
            <a:r>
              <a:rPr lang="ru-RU" sz="2400" b="1" dirty="0" err="1">
                <a:solidFill>
                  <a:srgbClr val="0070C0"/>
                </a:solidFill>
              </a:rPr>
              <a:t>Express</a:t>
            </a:r>
            <a:r>
              <a:rPr lang="ru-RU" sz="2400" b="1" dirty="0">
                <a:solidFill>
                  <a:srgbClr val="0070C0"/>
                </a:solidFill>
              </a:rPr>
              <a:t> .NET </a:t>
            </a:r>
            <a:r>
              <a:rPr lang="ru-RU" sz="2400" b="1" dirty="0" err="1">
                <a:solidFill>
                  <a:srgbClr val="0070C0"/>
                </a:solidFill>
              </a:rPr>
              <a:t>Component</a:t>
            </a:r>
            <a:r>
              <a:rPr lang="ru-RU" sz="2400" b="1" dirty="0">
                <a:solidFill>
                  <a:srgbClr val="0070C0"/>
                </a:solidFill>
              </a:rPr>
              <a:t> </a:t>
            </a:r>
            <a:r>
              <a:rPr lang="ru-RU" sz="2400" b="1" dirty="0" err="1">
                <a:solidFill>
                  <a:srgbClr val="0070C0"/>
                </a:solidFill>
              </a:rPr>
              <a:t>Library</a:t>
            </a:r>
            <a:endParaRPr lang="ru-RU" sz="2400" b="1" dirty="0" smtClean="0">
              <a:solidFill>
                <a:srgbClr val="0070C0"/>
              </a:solidFill>
              <a:highlight>
                <a:srgbClr val="FFFFFF"/>
              </a:highlight>
              <a:latin typeface="Consolas" panose="020B0609020204030204" pitchFamily="49" charset="0"/>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class</a:t>
            </a:r>
            <a:r>
              <a:rPr lang="en-US" sz="2400" dirty="0" smtClean="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GeneralFormatter</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ThreadStatic</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StringBuilder</a:t>
            </a:r>
            <a:r>
              <a:rPr lang="en-US" sz="2400" dirty="0">
                <a:solidFill>
                  <a:srgbClr val="000000"/>
                </a:solidFill>
                <a:highlight>
                  <a:srgbClr val="FFFFFF"/>
                </a:highlight>
                <a:latin typeface="Consolas" panose="020B0609020204030204" pitchFamily="49" charset="0"/>
              </a:rPr>
              <a:t> digits;</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a:t>
            </a:r>
          </a:p>
        </p:txBody>
      </p:sp>
      <p:sp>
        <p:nvSpPr>
          <p:cNvPr id="6" name="Rectangle 5"/>
          <p:cNvSpPr/>
          <p:nvPr/>
        </p:nvSpPr>
        <p:spPr>
          <a:xfrm>
            <a:off x="6096000" y="3062468"/>
            <a:ext cx="6096000" cy="369332"/>
          </a:xfrm>
          <a:prstGeom prst="rect">
            <a:avLst/>
          </a:prstGeom>
        </p:spPr>
        <p:txBody>
          <a:bodyPr>
            <a:spAutoFit/>
          </a:bodyPr>
          <a:lstStyle/>
          <a:p>
            <a:r>
              <a:rPr lang="ru-RU" dirty="0" smtClean="0"/>
              <a:t> </a:t>
            </a:r>
            <a:endParaRPr lang="ru-RU" dirty="0"/>
          </a:p>
        </p:txBody>
      </p:sp>
      <p:sp>
        <p:nvSpPr>
          <p:cNvPr id="8" name="Rectangle 7"/>
          <p:cNvSpPr/>
          <p:nvPr/>
        </p:nvSpPr>
        <p:spPr>
          <a:xfrm>
            <a:off x="838199" y="5106733"/>
            <a:ext cx="10155622" cy="830997"/>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V3079 '</a:t>
            </a:r>
            <a:r>
              <a:rPr lang="en-US" sz="2400" dirty="0" err="1">
                <a:solidFill>
                  <a:srgbClr val="7030A0"/>
                </a:solidFill>
              </a:rPr>
              <a:t>ThreadStatic</a:t>
            </a:r>
            <a:r>
              <a:rPr lang="en-US" sz="2400" dirty="0">
                <a:solidFill>
                  <a:srgbClr val="7030A0"/>
                </a:solidFill>
              </a:rPr>
              <a:t>' attribute is applied to a non-static 'digits' field and will be ignored.</a:t>
            </a:r>
            <a:endParaRPr lang="ru-RU" sz="2400" dirty="0">
              <a:solidFill>
                <a:srgbClr val="7030A0"/>
              </a:solidFill>
            </a:endParaRPr>
          </a:p>
        </p:txBody>
      </p:sp>
      <p:sp>
        <p:nvSpPr>
          <p:cNvPr id="9" name="TextBox 8"/>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269058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ru-RU" dirty="0" smtClean="0"/>
              <a:t>Не все в команде хорошо знают </a:t>
            </a:r>
            <a:r>
              <a:rPr lang="en-US" dirty="0" smtClean="0"/>
              <a:t>C#</a:t>
            </a:r>
            <a:endParaRPr lang="ru-R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4964" y="1218071"/>
            <a:ext cx="6162072" cy="5274490"/>
          </a:xfrm>
        </p:spPr>
      </p:pic>
      <p:sp>
        <p:nvSpPr>
          <p:cNvPr id="5" name="TextBox 4"/>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3119617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Не все в команде хорошо знают </a:t>
            </a:r>
            <a:r>
              <a:rPr lang="en-US" dirty="0" smtClean="0"/>
              <a:t>C#</a:t>
            </a:r>
            <a:endParaRPr lang="ru-RU" dirty="0"/>
          </a:p>
        </p:txBody>
      </p:sp>
      <p:sp>
        <p:nvSpPr>
          <p:cNvPr id="5" name="Rectangle 4"/>
          <p:cNvSpPr/>
          <p:nvPr/>
        </p:nvSpPr>
        <p:spPr>
          <a:xfrm>
            <a:off x="374531" y="1636537"/>
            <a:ext cx="11302462" cy="2308324"/>
          </a:xfrm>
          <a:prstGeom prst="rect">
            <a:avLst/>
          </a:prstGeom>
          <a:effectLst>
            <a:glow rad="139700">
              <a:srgbClr val="FF0000">
                <a:alpha val="40000"/>
              </a:srgbClr>
            </a:glow>
          </a:effectLst>
        </p:spPr>
        <p:txBody>
          <a:bodyPr wrap="square">
            <a:spAutoFit/>
          </a:bodyPr>
          <a:lstStyle/>
          <a:p>
            <a:r>
              <a:rPr lang="ru-RU" sz="2400" b="1" dirty="0" err="1">
                <a:solidFill>
                  <a:srgbClr val="0070C0"/>
                </a:solidFill>
              </a:rPr>
              <a:t>Developer</a:t>
            </a:r>
            <a:r>
              <a:rPr lang="ru-RU" sz="2400" b="1" dirty="0">
                <a:solidFill>
                  <a:srgbClr val="0070C0"/>
                </a:solidFill>
              </a:rPr>
              <a:t> </a:t>
            </a:r>
            <a:r>
              <a:rPr lang="ru-RU" sz="2400" b="1" dirty="0" err="1">
                <a:solidFill>
                  <a:srgbClr val="0070C0"/>
                </a:solidFill>
              </a:rPr>
              <a:t>Express</a:t>
            </a:r>
            <a:r>
              <a:rPr lang="ru-RU" sz="2400" b="1" dirty="0">
                <a:solidFill>
                  <a:srgbClr val="0070C0"/>
                </a:solidFill>
              </a:rPr>
              <a:t> .NET </a:t>
            </a:r>
            <a:r>
              <a:rPr lang="ru-RU" sz="2400" b="1" dirty="0" err="1">
                <a:solidFill>
                  <a:srgbClr val="0070C0"/>
                </a:solidFill>
              </a:rPr>
              <a:t>Component</a:t>
            </a:r>
            <a:r>
              <a:rPr lang="ru-RU" sz="2400" b="1" dirty="0">
                <a:solidFill>
                  <a:srgbClr val="0070C0"/>
                </a:solidFill>
              </a:rPr>
              <a:t> </a:t>
            </a:r>
            <a:r>
              <a:rPr lang="ru-RU" sz="2400" b="1" dirty="0" err="1">
                <a:solidFill>
                  <a:srgbClr val="0070C0"/>
                </a:solidFill>
              </a:rPr>
              <a:t>Library</a:t>
            </a:r>
            <a:endParaRPr lang="ru-RU" sz="2400" b="1" dirty="0" smtClean="0">
              <a:solidFill>
                <a:srgbClr val="0070C0"/>
              </a:solidFill>
              <a:highlight>
                <a:srgbClr val="FFFFFF"/>
              </a:highlight>
              <a:latin typeface="Consolas" panose="020B0609020204030204" pitchFamily="49" charset="0"/>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override</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ProcessElementClose</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XmlReader</a:t>
            </a:r>
            <a:r>
              <a:rPr lang="en-US" sz="2400" dirty="0">
                <a:solidFill>
                  <a:srgbClr val="000000"/>
                </a:solidFill>
                <a:highlight>
                  <a:srgbClr val="FFFFFF"/>
                </a:highlight>
                <a:latin typeface="Consolas" panose="020B0609020204030204" pitchFamily="49" charset="0"/>
              </a:rPr>
              <a:t> reader)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group.Members</a:t>
            </a:r>
            <a:r>
              <a:rPr lang="en-US" sz="2400" dirty="0">
                <a:solidFill>
                  <a:srgbClr val="000000"/>
                </a:solidFill>
                <a:highlight>
                  <a:srgbClr val="FFFFFF"/>
                </a:highlight>
                <a:latin typeface="Consolas" panose="020B0609020204030204" pitchFamily="49" charset="0"/>
              </a:rPr>
              <a:t> == </a:t>
            </a:r>
            <a:r>
              <a:rPr lang="en-US" sz="2400" dirty="0">
                <a:solidFill>
                  <a:srgbClr val="0000FF"/>
                </a:solidFill>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group.Members.Count</a:t>
            </a:r>
            <a:r>
              <a:rPr lang="en-US" sz="2400" dirty="0">
                <a:solidFill>
                  <a:srgbClr val="000000"/>
                </a:solidFill>
                <a:highlight>
                  <a:srgbClr val="FFFFFF"/>
                </a:highlight>
                <a:latin typeface="Consolas" panose="020B0609020204030204" pitchFamily="49" charset="0"/>
              </a:rPr>
              <a:t> == 0)</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Importer.ThrowInvalidFile</a:t>
            </a:r>
            <a:r>
              <a:rPr lang="en-US" sz="2400" dirty="0">
                <a:solidFill>
                  <a:srgbClr val="000000"/>
                </a:solidFill>
                <a:highlight>
                  <a:srgbClr val="FFFFFF"/>
                </a:highlight>
                <a:latin typeface="Consolas" panose="020B0609020204030204" pitchFamily="49" charset="0"/>
              </a:rPr>
              <a:t>(</a:t>
            </a:r>
            <a:r>
              <a:rPr lang="en-US" sz="2400" dirty="0">
                <a:solidFill>
                  <a:srgbClr val="A31515"/>
                </a:solidFill>
                <a:highlight>
                  <a:srgbClr val="FFFFFF"/>
                </a:highlight>
                <a:latin typeface="Consolas" panose="020B0609020204030204" pitchFamily="49" charset="0"/>
              </a:rPr>
              <a:t>"</a:t>
            </a:r>
            <a:r>
              <a:rPr lang="en-US" sz="2400" dirty="0" err="1">
                <a:solidFill>
                  <a:srgbClr val="A31515"/>
                </a:solidFill>
                <a:highlight>
                  <a:srgbClr val="FFFFFF"/>
                </a:highlight>
                <a:latin typeface="Consolas" panose="020B0609020204030204" pitchFamily="49" charset="0"/>
              </a:rPr>
              <a:t>PivtoCacheGroup</a:t>
            </a:r>
            <a:r>
              <a:rPr lang="en-US" sz="2400" dirty="0">
                <a:solidFill>
                  <a:srgbClr val="A31515"/>
                </a:solidFill>
                <a:highlight>
                  <a:srgbClr val="FFFFFF"/>
                </a:highlight>
                <a:latin typeface="Consolas" panose="020B0609020204030204" pitchFamily="49" charset="0"/>
              </a:rPr>
              <a:t> has no members."</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a:t>
            </a:r>
          </a:p>
        </p:txBody>
      </p:sp>
      <p:sp>
        <p:nvSpPr>
          <p:cNvPr id="4" name="Rectangle 3"/>
          <p:cNvSpPr/>
          <p:nvPr/>
        </p:nvSpPr>
        <p:spPr>
          <a:xfrm>
            <a:off x="374528" y="4263567"/>
            <a:ext cx="11386548" cy="1200329"/>
          </a:xfrm>
          <a:prstGeom prst="rect">
            <a:avLst/>
          </a:prstGeom>
        </p:spPr>
        <p:txBody>
          <a:bodyPr wrap="square">
            <a:spAutoFit/>
          </a:bodyPr>
          <a:lstStyle/>
          <a:p>
            <a:r>
              <a:rPr lang="ru-RU" sz="2400" dirty="0"/>
              <a:t>Это или прискорбная опечатка. Или кто-то не </a:t>
            </a:r>
            <a:r>
              <a:rPr lang="ru-RU" sz="2400" dirty="0" smtClean="0"/>
              <a:t>различает</a:t>
            </a:r>
            <a:r>
              <a:rPr lang="en-US" sz="2400" dirty="0" smtClean="0"/>
              <a:t>: </a:t>
            </a:r>
          </a:p>
          <a:p>
            <a:r>
              <a:rPr lang="en-US" sz="2400" dirty="0" smtClean="0"/>
              <a:t>| </a:t>
            </a:r>
            <a:r>
              <a:rPr lang="ru-RU" sz="2400" dirty="0" smtClean="0"/>
              <a:t>побитовый оператор ИЛИ и </a:t>
            </a:r>
            <a:r>
              <a:rPr lang="en-US" sz="2400" dirty="0" smtClean="0"/>
              <a:t>|| </a:t>
            </a:r>
            <a:r>
              <a:rPr lang="ru-RU" sz="2400" dirty="0" smtClean="0"/>
              <a:t>условный оператор ИЛИ.</a:t>
            </a:r>
            <a:endParaRPr lang="en-US" sz="2400" dirty="0" smtClean="0"/>
          </a:p>
          <a:p>
            <a:r>
              <a:rPr lang="ru-RU" sz="2400" dirty="0" smtClean="0"/>
              <a:t>Мы </a:t>
            </a:r>
            <a:r>
              <a:rPr lang="ru-RU" sz="2400" dirty="0"/>
              <a:t>нередко замечали, что программисты не видят между ними разницы.</a:t>
            </a:r>
            <a:endParaRPr lang="ru-RU" sz="2400" dirty="0"/>
          </a:p>
        </p:txBody>
      </p:sp>
      <p:sp>
        <p:nvSpPr>
          <p:cNvPr id="9" name="Rectangle 8"/>
          <p:cNvSpPr/>
          <p:nvPr/>
        </p:nvSpPr>
        <p:spPr>
          <a:xfrm>
            <a:off x="374528" y="5664694"/>
            <a:ext cx="10155622" cy="830997"/>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V3080 Possible null dereference. Consider inspecting '</a:t>
            </a:r>
            <a:r>
              <a:rPr lang="en-US" sz="2400" dirty="0" err="1">
                <a:solidFill>
                  <a:srgbClr val="7030A0"/>
                </a:solidFill>
              </a:rPr>
              <a:t>group.Members</a:t>
            </a:r>
            <a:r>
              <a:rPr lang="en-US" sz="2400" dirty="0">
                <a:solidFill>
                  <a:srgbClr val="7030A0"/>
                </a:solidFill>
              </a:rPr>
              <a:t>'.</a:t>
            </a:r>
            <a:endParaRPr lang="ru-RU" sz="2400" dirty="0">
              <a:solidFill>
                <a:srgbClr val="7030A0"/>
              </a:solidFill>
            </a:endParaRPr>
          </a:p>
        </p:txBody>
      </p:sp>
      <p:sp>
        <p:nvSpPr>
          <p:cNvPr id="10" name="TextBox 9"/>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291787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Не все в команде хорошо знают </a:t>
            </a:r>
            <a:r>
              <a:rPr lang="en-US" dirty="0" smtClean="0"/>
              <a:t>C#</a:t>
            </a:r>
            <a:endParaRPr lang="ru-RU" dirty="0"/>
          </a:p>
        </p:txBody>
      </p:sp>
      <p:sp>
        <p:nvSpPr>
          <p:cNvPr id="3" name="Rectangle 2"/>
          <p:cNvSpPr/>
          <p:nvPr/>
        </p:nvSpPr>
        <p:spPr>
          <a:xfrm>
            <a:off x="956270" y="1475851"/>
            <a:ext cx="10279460" cy="1938992"/>
          </a:xfrm>
          <a:prstGeom prst="rect">
            <a:avLst/>
          </a:prstGeom>
        </p:spPr>
        <p:txBody>
          <a:bodyPr wrap="square">
            <a:spAutoFit/>
          </a:bodyPr>
          <a:lstStyle/>
          <a:p>
            <a:r>
              <a:rPr lang="ru-RU" sz="2400" b="1" dirty="0" err="1">
                <a:solidFill>
                  <a:srgbClr val="0070C0"/>
                </a:solidFill>
              </a:rPr>
              <a:t>Developer</a:t>
            </a:r>
            <a:r>
              <a:rPr lang="ru-RU" sz="2400" b="1" dirty="0">
                <a:solidFill>
                  <a:srgbClr val="0070C0"/>
                </a:solidFill>
              </a:rPr>
              <a:t> </a:t>
            </a:r>
            <a:r>
              <a:rPr lang="ru-RU" sz="2400" b="1" dirty="0" err="1">
                <a:solidFill>
                  <a:srgbClr val="0070C0"/>
                </a:solidFill>
              </a:rPr>
              <a:t>Express</a:t>
            </a:r>
            <a:r>
              <a:rPr lang="ru-RU" sz="2400" b="1" dirty="0">
                <a:solidFill>
                  <a:srgbClr val="0070C0"/>
                </a:solidFill>
              </a:rPr>
              <a:t> .NET </a:t>
            </a:r>
            <a:r>
              <a:rPr lang="ru-RU" sz="2400" b="1" dirty="0" err="1">
                <a:solidFill>
                  <a:srgbClr val="0070C0"/>
                </a:solidFill>
              </a:rPr>
              <a:t>Component</a:t>
            </a:r>
            <a:r>
              <a:rPr lang="ru-RU" sz="2400" b="1" dirty="0">
                <a:solidFill>
                  <a:srgbClr val="0070C0"/>
                </a:solidFill>
              </a:rPr>
              <a:t> </a:t>
            </a:r>
            <a:r>
              <a:rPr lang="ru-RU" sz="2400" b="1" dirty="0" err="1">
                <a:solidFill>
                  <a:srgbClr val="0070C0"/>
                </a:solidFill>
              </a:rPr>
              <a:t>Library</a:t>
            </a:r>
            <a:endParaRPr lang="ru-RU" sz="2400" b="1" dirty="0" smtClean="0">
              <a:solidFill>
                <a:srgbClr val="0070C0"/>
              </a:solidFill>
              <a:highlight>
                <a:srgbClr val="FFFFFF"/>
              </a:highlight>
              <a:latin typeface="Consolas" panose="020B0609020204030204" pitchFamily="49" charset="0"/>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if</a:t>
            </a:r>
            <a:r>
              <a:rPr lang="en-US" sz="2400" dirty="0" smtClean="0">
                <a:solidFill>
                  <a:srgbClr val="000000"/>
                </a:solidFill>
                <a:highlight>
                  <a:srgbClr val="FFFFFF"/>
                </a:highlight>
                <a:latin typeface="Consolas" panose="020B0609020204030204" pitchFamily="49" charset="0"/>
              </a:rPr>
              <a:t>(</a:t>
            </a:r>
            <a:r>
              <a:rPr lang="en-US" sz="2400" dirty="0" err="1" smtClean="0">
                <a:solidFill>
                  <a:srgbClr val="000000"/>
                </a:solidFill>
                <a:highlight>
                  <a:srgbClr val="FFFFFF"/>
                </a:highlight>
                <a:latin typeface="Consolas" panose="020B0609020204030204" pitchFamily="49" charset="0"/>
              </a:rPr>
              <a:t>LastMousePosition.X</a:t>
            </a:r>
            <a:r>
              <a:rPr lang="en-US" sz="2400" dirty="0" smtClean="0">
                <a:solidFill>
                  <a:srgbClr val="000000"/>
                </a:solidFill>
                <a:highlight>
                  <a:srgbClr val="FFFFFF"/>
                </a:highlight>
                <a:latin typeface="Consolas" panose="020B0609020204030204" pitchFamily="49" charset="0"/>
              </a:rPr>
              <a:t> </a:t>
            </a:r>
            <a:r>
              <a:rPr lang="en-US" sz="2400" dirty="0" smtClean="0">
                <a:solidFill>
                  <a:srgbClr val="000000"/>
                </a:solidFill>
                <a:effectLst>
                  <a:glow rad="139700">
                    <a:srgbClr val="FF0000">
                      <a:alpha val="40000"/>
                    </a:srgbClr>
                  </a:glow>
                </a:effectLst>
                <a:highlight>
                  <a:srgbClr val="FFFFFF"/>
                </a:highlight>
                <a:latin typeface="Consolas" panose="020B0609020204030204" pitchFamily="49" charset="0"/>
              </a:rPr>
              <a:t>== </a:t>
            </a:r>
            <a:r>
              <a:rPr lang="en-US" sz="2400" dirty="0" err="1" smtClean="0">
                <a:solidFill>
                  <a:srgbClr val="0000FF"/>
                </a:solidFill>
                <a:effectLst>
                  <a:glow rad="139700">
                    <a:srgbClr val="FF0000">
                      <a:alpha val="40000"/>
                    </a:srgbClr>
                  </a:glow>
                </a:effectLst>
                <a:highlight>
                  <a:srgbClr val="FFFFFF"/>
                </a:highlight>
                <a:latin typeface="Consolas" panose="020B0609020204030204" pitchFamily="49" charset="0"/>
              </a:rPr>
              <a:t>double</a:t>
            </a:r>
            <a:r>
              <a:rPr lang="en-US" sz="2400" dirty="0" err="1" smtClean="0">
                <a:solidFill>
                  <a:srgbClr val="000000"/>
                </a:solidFill>
                <a:effectLst>
                  <a:glow rad="139700">
                    <a:srgbClr val="FF0000">
                      <a:alpha val="40000"/>
                    </a:srgbClr>
                  </a:glow>
                </a:effectLst>
                <a:highlight>
                  <a:srgbClr val="FFFFFF"/>
                </a:highlight>
                <a:latin typeface="Consolas" panose="020B0609020204030204" pitchFamily="49" charset="0"/>
              </a:rPr>
              <a:t>.NaN</a:t>
            </a:r>
            <a:r>
              <a:rPr lang="en-US" sz="2400" dirty="0" smtClean="0">
                <a:solidFill>
                  <a:srgbClr val="000000"/>
                </a:solidFill>
                <a:highlight>
                  <a:srgbClr val="FFFFFF"/>
                </a:highlight>
                <a:latin typeface="Consolas" panose="020B0609020204030204" pitchFamily="49" charset="0"/>
              </a:rPr>
              <a:t> ||</a:t>
            </a:r>
            <a:endParaRPr lang="ru-RU" sz="2400" dirty="0" smtClean="0">
              <a:solidFill>
                <a:srgbClr val="000000"/>
              </a:solidFill>
              <a:highlight>
                <a:srgbClr val="FFFFFF"/>
              </a:highlight>
              <a:latin typeface="Consolas" panose="020B0609020204030204" pitchFamily="49" charset="0"/>
            </a:endParaRPr>
          </a:p>
          <a:p>
            <a:r>
              <a:rPr lang="ru-RU"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LastMousePosition.Y</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a:t>
            </a:r>
            <a:r>
              <a:rPr lang="en-US" sz="2400" dirty="0" err="1">
                <a:solidFill>
                  <a:srgbClr val="0000FF"/>
                </a:solidFill>
                <a:effectLst>
                  <a:glow rad="139700">
                    <a:srgbClr val="FF0000">
                      <a:alpha val="40000"/>
                    </a:srgbClr>
                  </a:glow>
                </a:effectLst>
                <a:highlight>
                  <a:srgbClr val="FFFFFF"/>
                </a:highlight>
                <a:latin typeface="Consolas" panose="020B0609020204030204" pitchFamily="49" charset="0"/>
              </a:rPr>
              <a:t>double</a:t>
            </a:r>
            <a:r>
              <a:rPr lang="en-US" sz="2400" dirty="0" err="1">
                <a:solidFill>
                  <a:srgbClr val="000000"/>
                </a:solidFill>
                <a:effectLst>
                  <a:glow rad="139700">
                    <a:srgbClr val="FF0000">
                      <a:alpha val="40000"/>
                    </a:srgbClr>
                  </a:glow>
                </a:effectLst>
                <a:highlight>
                  <a:srgbClr val="FFFFFF"/>
                </a:highlight>
                <a:latin typeface="Consolas" panose="020B0609020204030204" pitchFamily="49" charset="0"/>
              </a:rPr>
              <a:t>.NaN</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a:p>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p:txBody>
      </p:sp>
      <p:sp>
        <p:nvSpPr>
          <p:cNvPr id="8" name="TextBox 7"/>
          <p:cNvSpPr txBox="1"/>
          <p:nvPr/>
        </p:nvSpPr>
        <p:spPr>
          <a:xfrm>
            <a:off x="6757581" y="3257738"/>
            <a:ext cx="5136360" cy="461665"/>
          </a:xfrm>
          <a:prstGeom prst="rect">
            <a:avLst/>
          </a:prstGeom>
          <a:noFill/>
        </p:spPr>
        <p:txBody>
          <a:bodyPr wrap="square" rtlCol="0">
            <a:spAutoFit/>
          </a:bodyPr>
          <a:lstStyle/>
          <a:p>
            <a:r>
              <a:rPr lang="ru-RU" sz="2400" dirty="0" smtClean="0"/>
              <a:t>Сравнение с </a:t>
            </a:r>
            <a:r>
              <a:rPr lang="en-US" sz="2400" dirty="0" err="1" smtClean="0"/>
              <a:t>NaN</a:t>
            </a:r>
            <a:r>
              <a:rPr lang="en-US" sz="2400" dirty="0" smtClean="0"/>
              <a:t> </a:t>
            </a:r>
            <a:r>
              <a:rPr lang="ru-RU" sz="2400" dirty="0" smtClean="0"/>
              <a:t>всегда даёт </a:t>
            </a:r>
            <a:r>
              <a:rPr lang="en-US" sz="2400" dirty="0" smtClean="0"/>
              <a:t>false.</a:t>
            </a:r>
            <a:endParaRPr lang="ru-RU" sz="2400" dirty="0"/>
          </a:p>
        </p:txBody>
      </p:sp>
      <p:cxnSp>
        <p:nvCxnSpPr>
          <p:cNvPr id="9" name="Straight Arrow Connector 8"/>
          <p:cNvCxnSpPr/>
          <p:nvPr/>
        </p:nvCxnSpPr>
        <p:spPr>
          <a:xfrm flipH="1" flipV="1">
            <a:off x="5197138" y="2990157"/>
            <a:ext cx="1560443" cy="498414"/>
          </a:xfrm>
          <a:prstGeom prst="straightConnector1">
            <a:avLst/>
          </a:prstGeom>
          <a:ln w="60325" cmpd="sng">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8200" y="4485628"/>
            <a:ext cx="10775731" cy="1569660"/>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0070C0"/>
                </a:solidFill>
              </a:rPr>
              <a:t>PVS-Studio: </a:t>
            </a:r>
            <a:r>
              <a:rPr lang="en-US" sz="2400" dirty="0">
                <a:solidFill>
                  <a:srgbClr val="7030A0"/>
                </a:solidFill>
              </a:rPr>
              <a:t>V3076 Comparison of '</a:t>
            </a:r>
            <a:r>
              <a:rPr lang="en-US" sz="2400" dirty="0" err="1">
                <a:solidFill>
                  <a:srgbClr val="7030A0"/>
                </a:solidFill>
              </a:rPr>
              <a:t>LastMousePosition.X</a:t>
            </a:r>
            <a:r>
              <a:rPr lang="en-US" sz="2400" dirty="0">
                <a:solidFill>
                  <a:srgbClr val="7030A0"/>
                </a:solidFill>
              </a:rPr>
              <a:t>' with '</a:t>
            </a:r>
            <a:r>
              <a:rPr lang="en-US" sz="2400" dirty="0" err="1">
                <a:solidFill>
                  <a:srgbClr val="7030A0"/>
                </a:solidFill>
              </a:rPr>
              <a:t>double.NaN</a:t>
            </a:r>
            <a:r>
              <a:rPr lang="en-US" sz="2400" dirty="0">
                <a:solidFill>
                  <a:srgbClr val="7030A0"/>
                </a:solidFill>
              </a:rPr>
              <a:t>' is meaningless. Use '</a:t>
            </a:r>
            <a:r>
              <a:rPr lang="en-US" sz="2400" dirty="0" err="1">
                <a:solidFill>
                  <a:srgbClr val="7030A0"/>
                </a:solidFill>
              </a:rPr>
              <a:t>double.IsNaN</a:t>
            </a:r>
            <a:r>
              <a:rPr lang="en-US" sz="2400" dirty="0">
                <a:solidFill>
                  <a:srgbClr val="7030A0"/>
                </a:solidFill>
              </a:rPr>
              <a:t>()' method instead</a:t>
            </a:r>
            <a:r>
              <a:rPr lang="en-US" sz="2400" dirty="0" smtClean="0">
                <a:solidFill>
                  <a:srgbClr val="7030A0"/>
                </a:solidFill>
              </a:rPr>
              <a:t>.</a:t>
            </a:r>
            <a:endParaRPr lang="ru-RU" sz="2400" dirty="0" smtClean="0">
              <a:solidFill>
                <a:srgbClr val="7030A0"/>
              </a:solidFill>
            </a:endParaRPr>
          </a:p>
          <a:p>
            <a:pPr marL="342900" indent="-342900">
              <a:buFont typeface="Arial" panose="020B0604020202020204" pitchFamily="34" charset="0"/>
              <a:buChar char="•"/>
            </a:pPr>
            <a:r>
              <a:rPr lang="en-US" sz="2400" b="1" dirty="0">
                <a:solidFill>
                  <a:srgbClr val="0070C0"/>
                </a:solidFill>
              </a:rPr>
              <a:t>PVS-Studio: </a:t>
            </a:r>
            <a:r>
              <a:rPr lang="en-US" sz="2400" dirty="0">
                <a:solidFill>
                  <a:srgbClr val="7030A0"/>
                </a:solidFill>
              </a:rPr>
              <a:t>V3076 Comparison of '</a:t>
            </a:r>
            <a:r>
              <a:rPr lang="en-US" sz="2400" dirty="0" err="1">
                <a:solidFill>
                  <a:srgbClr val="7030A0"/>
                </a:solidFill>
              </a:rPr>
              <a:t>LastMousePosition.Y</a:t>
            </a:r>
            <a:r>
              <a:rPr lang="en-US" sz="2400" dirty="0">
                <a:solidFill>
                  <a:srgbClr val="7030A0"/>
                </a:solidFill>
              </a:rPr>
              <a:t>' with '</a:t>
            </a:r>
            <a:r>
              <a:rPr lang="en-US" sz="2400" dirty="0" err="1">
                <a:solidFill>
                  <a:srgbClr val="7030A0"/>
                </a:solidFill>
              </a:rPr>
              <a:t>double.NaN</a:t>
            </a:r>
            <a:r>
              <a:rPr lang="en-US" sz="2400" dirty="0">
                <a:solidFill>
                  <a:srgbClr val="7030A0"/>
                </a:solidFill>
              </a:rPr>
              <a:t>' is meaningless. Use '</a:t>
            </a:r>
            <a:r>
              <a:rPr lang="en-US" sz="2400" dirty="0" err="1">
                <a:solidFill>
                  <a:srgbClr val="7030A0"/>
                </a:solidFill>
              </a:rPr>
              <a:t>double.IsNaN</a:t>
            </a:r>
            <a:r>
              <a:rPr lang="en-US" sz="2400" dirty="0">
                <a:solidFill>
                  <a:srgbClr val="7030A0"/>
                </a:solidFill>
              </a:rPr>
              <a:t>()' method instead. </a:t>
            </a:r>
            <a:endParaRPr lang="ru-RU" sz="2400" dirty="0"/>
          </a:p>
        </p:txBody>
      </p:sp>
      <p:sp>
        <p:nvSpPr>
          <p:cNvPr id="10" name="TextBox 9"/>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2890678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Не все в команде хорошо знают </a:t>
            </a:r>
            <a:r>
              <a:rPr lang="en-US" dirty="0" smtClean="0"/>
              <a:t>C#</a:t>
            </a:r>
            <a:endParaRPr lang="ru-RU" dirty="0"/>
          </a:p>
        </p:txBody>
      </p:sp>
      <p:sp>
        <p:nvSpPr>
          <p:cNvPr id="6" name="Content Placeholder 2"/>
          <p:cNvSpPr>
            <a:spLocks noGrp="1"/>
          </p:cNvSpPr>
          <p:nvPr>
            <p:ph idx="1"/>
          </p:nvPr>
        </p:nvSpPr>
        <p:spPr>
          <a:xfrm>
            <a:off x="900022" y="1325563"/>
            <a:ext cx="10515600" cy="4351338"/>
          </a:xfrm>
        </p:spPr>
        <p:txBody>
          <a:bodyPr>
            <a:normAutofit/>
          </a:bodyPr>
          <a:lstStyle/>
          <a:p>
            <a:r>
              <a:rPr lang="ru-RU" dirty="0" smtClean="0"/>
              <a:t>Про анонимные функции</a:t>
            </a:r>
          </a:p>
          <a:p>
            <a:endParaRPr lang="ru-RU" dirty="0" smtClean="0"/>
          </a:p>
          <a:p>
            <a:r>
              <a:rPr lang="ru-RU" dirty="0" err="1" smtClean="0"/>
              <a:t>SharpDevelop</a:t>
            </a:r>
            <a:endParaRPr lang="ru-RU" dirty="0" smtClean="0"/>
          </a:p>
          <a:p>
            <a:r>
              <a:rPr lang="ru-RU" dirty="0"/>
              <a:t>V3084 </a:t>
            </a:r>
            <a:r>
              <a:rPr lang="ru-RU" dirty="0" err="1"/>
              <a:t>Anonymous</a:t>
            </a:r>
            <a:r>
              <a:rPr lang="ru-RU" dirty="0"/>
              <a:t> </a:t>
            </a:r>
            <a:r>
              <a:rPr lang="ru-RU" dirty="0" err="1"/>
              <a:t>function</a:t>
            </a:r>
            <a:r>
              <a:rPr lang="ru-RU" dirty="0"/>
              <a:t> </a:t>
            </a:r>
            <a:r>
              <a:rPr lang="ru-RU" dirty="0" err="1"/>
              <a:t>is</a:t>
            </a:r>
            <a:r>
              <a:rPr lang="ru-RU" dirty="0"/>
              <a:t> </a:t>
            </a:r>
            <a:r>
              <a:rPr lang="ru-RU" dirty="0" err="1"/>
              <a:t>used</a:t>
            </a:r>
            <a:r>
              <a:rPr lang="ru-RU" dirty="0"/>
              <a:t> </a:t>
            </a:r>
            <a:r>
              <a:rPr lang="ru-RU" dirty="0" err="1"/>
              <a:t>to</a:t>
            </a:r>
            <a:r>
              <a:rPr lang="ru-RU" dirty="0"/>
              <a:t> </a:t>
            </a:r>
            <a:r>
              <a:rPr lang="ru-RU" dirty="0" err="1"/>
              <a:t>unsubscribe</a:t>
            </a:r>
            <a:r>
              <a:rPr lang="ru-RU" dirty="0"/>
              <a:t> </a:t>
            </a:r>
            <a:r>
              <a:rPr lang="ru-RU" dirty="0" err="1"/>
              <a:t>from</a:t>
            </a:r>
            <a:r>
              <a:rPr lang="ru-RU" dirty="0"/>
              <a:t> '</a:t>
            </a:r>
            <a:r>
              <a:rPr lang="ru-RU" dirty="0" err="1"/>
              <a:t>Opened</a:t>
            </a:r>
            <a:r>
              <a:rPr lang="ru-RU" dirty="0"/>
              <a:t>' </a:t>
            </a:r>
            <a:r>
              <a:rPr lang="ru-RU" dirty="0" err="1"/>
              <a:t>event</a:t>
            </a:r>
            <a:r>
              <a:rPr lang="ru-RU" dirty="0"/>
              <a:t>. </a:t>
            </a:r>
            <a:r>
              <a:rPr lang="ru-RU" dirty="0" err="1"/>
              <a:t>No</a:t>
            </a:r>
            <a:r>
              <a:rPr lang="ru-RU" dirty="0"/>
              <a:t> </a:t>
            </a:r>
            <a:r>
              <a:rPr lang="ru-RU" dirty="0" err="1"/>
              <a:t>handlers</a:t>
            </a:r>
            <a:r>
              <a:rPr lang="ru-RU" dirty="0"/>
              <a:t> </a:t>
            </a:r>
            <a:r>
              <a:rPr lang="ru-RU" dirty="0" err="1"/>
              <a:t>will</a:t>
            </a:r>
            <a:r>
              <a:rPr lang="ru-RU" dirty="0"/>
              <a:t> </a:t>
            </a:r>
            <a:r>
              <a:rPr lang="ru-RU" dirty="0" err="1"/>
              <a:t>be</a:t>
            </a:r>
            <a:r>
              <a:rPr lang="ru-RU" dirty="0"/>
              <a:t> </a:t>
            </a:r>
            <a:r>
              <a:rPr lang="ru-RU" dirty="0" err="1"/>
              <a:t>unsubscribed</a:t>
            </a:r>
            <a:r>
              <a:rPr lang="ru-RU" dirty="0"/>
              <a:t>, </a:t>
            </a:r>
            <a:r>
              <a:rPr lang="ru-RU" dirty="0" err="1"/>
              <a:t>as</a:t>
            </a:r>
            <a:r>
              <a:rPr lang="ru-RU" dirty="0"/>
              <a:t> a </a:t>
            </a:r>
            <a:r>
              <a:rPr lang="ru-RU" dirty="0" err="1"/>
              <a:t>separate</a:t>
            </a:r>
            <a:r>
              <a:rPr lang="ru-RU" dirty="0"/>
              <a:t> </a:t>
            </a:r>
            <a:r>
              <a:rPr lang="ru-RU" dirty="0" err="1"/>
              <a:t>delegate</a:t>
            </a:r>
            <a:r>
              <a:rPr lang="ru-RU" dirty="0"/>
              <a:t> </a:t>
            </a:r>
            <a:r>
              <a:rPr lang="ru-RU" dirty="0" err="1"/>
              <a:t>instance</a:t>
            </a:r>
            <a:r>
              <a:rPr lang="ru-RU" dirty="0"/>
              <a:t> </a:t>
            </a:r>
            <a:r>
              <a:rPr lang="ru-RU" dirty="0" err="1"/>
              <a:t>is</a:t>
            </a:r>
            <a:r>
              <a:rPr lang="ru-RU" dirty="0"/>
              <a:t> </a:t>
            </a:r>
            <a:r>
              <a:rPr lang="ru-RU" dirty="0" err="1"/>
              <a:t>created</a:t>
            </a:r>
            <a:r>
              <a:rPr lang="ru-RU" dirty="0"/>
              <a:t> </a:t>
            </a:r>
            <a:r>
              <a:rPr lang="ru-RU" dirty="0" err="1"/>
              <a:t>for</a:t>
            </a:r>
            <a:r>
              <a:rPr lang="ru-RU" dirty="0"/>
              <a:t> </a:t>
            </a:r>
            <a:r>
              <a:rPr lang="ru-RU" dirty="0" err="1"/>
              <a:t>each</a:t>
            </a:r>
            <a:r>
              <a:rPr lang="ru-RU" dirty="0"/>
              <a:t> </a:t>
            </a:r>
            <a:r>
              <a:rPr lang="ru-RU" dirty="0" err="1"/>
              <a:t>anonymous</a:t>
            </a:r>
            <a:r>
              <a:rPr lang="ru-RU" dirty="0"/>
              <a:t> </a:t>
            </a:r>
            <a:r>
              <a:rPr lang="ru-RU" dirty="0" err="1"/>
              <a:t>function</a:t>
            </a:r>
            <a:r>
              <a:rPr lang="ru-RU" dirty="0"/>
              <a:t> </a:t>
            </a:r>
            <a:r>
              <a:rPr lang="ru-RU" dirty="0" err="1"/>
              <a:t>declaration</a:t>
            </a:r>
            <a:r>
              <a:rPr lang="ru-RU" dirty="0" smtClean="0"/>
              <a:t>.</a:t>
            </a:r>
          </a:p>
          <a:p>
            <a:r>
              <a:rPr lang="ru-RU" dirty="0" smtClean="0"/>
              <a:t>V3084 </a:t>
            </a:r>
            <a:r>
              <a:rPr lang="ru-RU" dirty="0" err="1"/>
              <a:t>Anonymous</a:t>
            </a:r>
            <a:r>
              <a:rPr lang="ru-RU" dirty="0"/>
              <a:t> </a:t>
            </a:r>
            <a:r>
              <a:rPr lang="ru-RU" dirty="0" err="1"/>
              <a:t>function</a:t>
            </a:r>
            <a:r>
              <a:rPr lang="ru-RU" dirty="0"/>
              <a:t> </a:t>
            </a:r>
            <a:r>
              <a:rPr lang="ru-RU" dirty="0" err="1"/>
              <a:t>is</a:t>
            </a:r>
            <a:r>
              <a:rPr lang="ru-RU" dirty="0"/>
              <a:t> </a:t>
            </a:r>
            <a:r>
              <a:rPr lang="ru-RU" dirty="0" err="1"/>
              <a:t>used</a:t>
            </a:r>
            <a:r>
              <a:rPr lang="ru-RU" dirty="0"/>
              <a:t> </a:t>
            </a:r>
            <a:r>
              <a:rPr lang="ru-RU" dirty="0" err="1"/>
              <a:t>to</a:t>
            </a:r>
            <a:r>
              <a:rPr lang="ru-RU" dirty="0"/>
              <a:t> </a:t>
            </a:r>
            <a:r>
              <a:rPr lang="ru-RU" dirty="0" err="1"/>
              <a:t>unsubscribe</a:t>
            </a:r>
            <a:r>
              <a:rPr lang="ru-RU" dirty="0"/>
              <a:t> </a:t>
            </a:r>
            <a:r>
              <a:rPr lang="ru-RU" dirty="0" err="1"/>
              <a:t>from</a:t>
            </a:r>
            <a:r>
              <a:rPr lang="ru-RU" dirty="0"/>
              <a:t> '</a:t>
            </a:r>
            <a:r>
              <a:rPr lang="ru-RU" dirty="0" err="1"/>
              <a:t>Closed</a:t>
            </a:r>
            <a:r>
              <a:rPr lang="ru-RU" dirty="0"/>
              <a:t>' </a:t>
            </a:r>
            <a:r>
              <a:rPr lang="ru-RU" dirty="0" err="1"/>
              <a:t>event</a:t>
            </a:r>
            <a:r>
              <a:rPr lang="ru-RU" dirty="0"/>
              <a:t>. </a:t>
            </a:r>
            <a:r>
              <a:rPr lang="ru-RU" dirty="0" err="1"/>
              <a:t>No</a:t>
            </a:r>
            <a:r>
              <a:rPr lang="ru-RU" dirty="0"/>
              <a:t> </a:t>
            </a:r>
            <a:r>
              <a:rPr lang="ru-RU" dirty="0" err="1"/>
              <a:t>handlers</a:t>
            </a:r>
            <a:r>
              <a:rPr lang="ru-RU" dirty="0"/>
              <a:t> </a:t>
            </a:r>
            <a:r>
              <a:rPr lang="ru-RU" dirty="0" err="1"/>
              <a:t>will</a:t>
            </a:r>
            <a:r>
              <a:rPr lang="ru-RU" dirty="0"/>
              <a:t> </a:t>
            </a:r>
            <a:r>
              <a:rPr lang="ru-RU" dirty="0" err="1"/>
              <a:t>be</a:t>
            </a:r>
            <a:r>
              <a:rPr lang="ru-RU" dirty="0"/>
              <a:t> </a:t>
            </a:r>
            <a:r>
              <a:rPr lang="ru-RU" dirty="0" err="1"/>
              <a:t>unsubscribed</a:t>
            </a:r>
            <a:r>
              <a:rPr lang="ru-RU" dirty="0"/>
              <a:t>, </a:t>
            </a:r>
            <a:r>
              <a:rPr lang="ru-RU" dirty="0" err="1"/>
              <a:t>as</a:t>
            </a:r>
            <a:r>
              <a:rPr lang="ru-RU" dirty="0"/>
              <a:t> a </a:t>
            </a:r>
            <a:r>
              <a:rPr lang="ru-RU" dirty="0" err="1"/>
              <a:t>separate</a:t>
            </a:r>
            <a:r>
              <a:rPr lang="ru-RU" dirty="0"/>
              <a:t> </a:t>
            </a:r>
            <a:r>
              <a:rPr lang="ru-RU" dirty="0" err="1"/>
              <a:t>delegate</a:t>
            </a:r>
            <a:r>
              <a:rPr lang="ru-RU" dirty="0"/>
              <a:t> </a:t>
            </a:r>
            <a:r>
              <a:rPr lang="ru-RU" dirty="0" err="1"/>
              <a:t>instance</a:t>
            </a:r>
            <a:r>
              <a:rPr lang="ru-RU" dirty="0"/>
              <a:t> </a:t>
            </a:r>
            <a:r>
              <a:rPr lang="ru-RU" dirty="0" err="1"/>
              <a:t>is</a:t>
            </a:r>
            <a:r>
              <a:rPr lang="ru-RU" dirty="0"/>
              <a:t> </a:t>
            </a:r>
            <a:r>
              <a:rPr lang="ru-RU" dirty="0" err="1"/>
              <a:t>created</a:t>
            </a:r>
            <a:r>
              <a:rPr lang="ru-RU" dirty="0"/>
              <a:t> </a:t>
            </a:r>
            <a:r>
              <a:rPr lang="ru-RU" dirty="0" err="1"/>
              <a:t>for</a:t>
            </a:r>
            <a:r>
              <a:rPr lang="ru-RU" dirty="0"/>
              <a:t> </a:t>
            </a:r>
            <a:r>
              <a:rPr lang="ru-RU" dirty="0" err="1"/>
              <a:t>each</a:t>
            </a:r>
            <a:r>
              <a:rPr lang="ru-RU" dirty="0"/>
              <a:t> </a:t>
            </a:r>
            <a:r>
              <a:rPr lang="ru-RU" dirty="0" err="1"/>
              <a:t>anonymous</a:t>
            </a:r>
            <a:r>
              <a:rPr lang="ru-RU" dirty="0"/>
              <a:t> </a:t>
            </a:r>
            <a:r>
              <a:rPr lang="ru-RU" dirty="0" err="1"/>
              <a:t>function</a:t>
            </a:r>
            <a:r>
              <a:rPr lang="ru-RU" dirty="0"/>
              <a:t> </a:t>
            </a:r>
            <a:r>
              <a:rPr lang="ru-RU" dirty="0" err="1"/>
              <a:t>declaration</a:t>
            </a:r>
            <a:r>
              <a:rPr lang="ru-RU" dirty="0"/>
              <a:t>.</a:t>
            </a:r>
          </a:p>
          <a:p>
            <a:endParaRPr lang="ru-RU" dirty="0"/>
          </a:p>
          <a:p>
            <a:endParaRPr lang="ru-RU" dirty="0"/>
          </a:p>
        </p:txBody>
      </p:sp>
      <p:sp>
        <p:nvSpPr>
          <p:cNvPr id="7" name="TextBox 6"/>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266145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0754" y="426236"/>
            <a:ext cx="10435087" cy="6001643"/>
          </a:xfrm>
          <a:prstGeom prst="rect">
            <a:avLst/>
          </a:prstGeom>
        </p:spPr>
        <p:txBody>
          <a:bodyPr wrap="square">
            <a:spAutoFit/>
          </a:bodyPr>
          <a:lstStyle/>
          <a:p>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(_</a:t>
            </a:r>
            <a:r>
              <a:rPr lang="en-US" sz="2400" dirty="0" err="1">
                <a:solidFill>
                  <a:srgbClr val="000000"/>
                </a:solidFill>
                <a:highlight>
                  <a:srgbClr val="FFFFFF"/>
                </a:highlight>
                <a:latin typeface="Consolas" panose="020B0609020204030204" pitchFamily="49" charset="0"/>
              </a:rPr>
              <a:t>attachedCxOptions</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cxOptions</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(_</a:t>
            </a:r>
            <a:r>
              <a:rPr lang="en-US" sz="2400" dirty="0" err="1">
                <a:solidFill>
                  <a:srgbClr val="000000"/>
                </a:solidFill>
                <a:highlight>
                  <a:srgbClr val="FFFFFF"/>
                </a:highlight>
                <a:latin typeface="Consolas" panose="020B0609020204030204" pitchFamily="49" charset="0"/>
              </a:rPr>
              <a:t>attachedCxOptions</a:t>
            </a:r>
            <a:r>
              <a:rPr lang="en-US" sz="2400" dirty="0">
                <a:solidFill>
                  <a:srgbClr val="000000"/>
                </a:solidFill>
                <a:highlight>
                  <a:srgbClr val="FFFFFF"/>
                </a:highlight>
                <a:latin typeface="Consolas" panose="020B0609020204030204" pitchFamily="49" charset="0"/>
              </a:rPr>
              <a:t> != </a:t>
            </a:r>
            <a:r>
              <a:rPr lang="en-US" sz="2400" dirty="0">
                <a:solidFill>
                  <a:srgbClr val="0000FF"/>
                </a:solidFill>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cxOptions.Opened -= (s, e) =&gt; </a:t>
            </a:r>
            <a:r>
              <a:rPr lang="en-US" sz="2400" dirty="0" err="1">
                <a:solidFill>
                  <a:srgbClr val="000000"/>
                </a:solidFill>
                <a:effectLst>
                  <a:glow rad="139700">
                    <a:srgbClr val="FF0000">
                      <a:alpha val="40000"/>
                    </a:srgbClr>
                  </a:glow>
                </a:effectLst>
                <a:highlight>
                  <a:srgbClr val="FFFFFF"/>
                </a:highlight>
                <a:latin typeface="Consolas" panose="020B0609020204030204" pitchFamily="49" charset="0"/>
              </a:rPr>
              <a:t>UpdateIsOptionsMenuOpen</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p>
          <a:p>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a:t>
            </a:r>
            <a:r>
              <a:rPr lang="en-US" sz="2400" dirty="0" err="1">
                <a:solidFill>
                  <a:srgbClr val="000000"/>
                </a:solidFill>
                <a:effectLst>
                  <a:glow rad="139700">
                    <a:srgbClr val="FF0000">
                      <a:alpha val="40000"/>
                    </a:srgbClr>
                  </a:glow>
                </a:effectLst>
                <a:highlight>
                  <a:srgbClr val="FFFFFF"/>
                </a:highlight>
                <a:latin typeface="Consolas" panose="020B0609020204030204" pitchFamily="49" charset="0"/>
              </a:rPr>
              <a:t>cxOptions.Closed</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 (s, e) =&gt; </a:t>
            </a:r>
            <a:r>
              <a:rPr lang="en-US" sz="2400" dirty="0" err="1">
                <a:solidFill>
                  <a:srgbClr val="000000"/>
                </a:solidFill>
                <a:effectLst>
                  <a:glow rad="139700">
                    <a:srgbClr val="FF0000">
                      <a:alpha val="40000"/>
                    </a:srgbClr>
                  </a:glow>
                </a:effectLst>
                <a:highlight>
                  <a:srgbClr val="FFFFFF"/>
                </a:highlight>
                <a:latin typeface="Consolas" panose="020B0609020204030204" pitchFamily="49" charset="0"/>
              </a:rPr>
              <a:t>UpdateIsOptionsMenuOpen</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endParaRPr lang="ru-RU" sz="2400" dirty="0">
              <a:solidFill>
                <a:srgbClr val="000000"/>
              </a:solidFill>
              <a:highlight>
                <a:srgbClr val="FFFFFF"/>
              </a:highlight>
              <a:latin typeface="Consolas" panose="020B0609020204030204" pitchFamily="49" charset="0"/>
            </a:endParaRPr>
          </a:p>
          <a:p>
            <a:r>
              <a:rPr lang="en-US" sz="2400" dirty="0">
                <a:solidFill>
                  <a:srgbClr val="000000"/>
                </a:solidFill>
                <a:highlight>
                  <a:srgbClr val="FFFFFF"/>
                </a:highlight>
                <a:latin typeface="Consolas" panose="020B0609020204030204" pitchFamily="49" charset="0"/>
              </a:rPr>
              <a:t>  _</a:t>
            </a:r>
            <a:r>
              <a:rPr lang="en-US" sz="2400" dirty="0" err="1">
                <a:solidFill>
                  <a:srgbClr val="000000"/>
                </a:solidFill>
                <a:highlight>
                  <a:srgbClr val="FFFFFF"/>
                </a:highlight>
                <a:latin typeface="Consolas" panose="020B0609020204030204" pitchFamily="49" charset="0"/>
              </a:rPr>
              <a:t>attachedCxOptions</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cxOptions</a:t>
            </a:r>
            <a:r>
              <a:rPr lang="en-US" sz="2400" dirty="0">
                <a:solidFill>
                  <a:srgbClr val="000000"/>
                </a:solidFill>
                <a:highlight>
                  <a:srgbClr val="FFFFFF"/>
                </a:highlight>
                <a:latin typeface="Consolas" panose="020B0609020204030204" pitchFamily="49" charset="0"/>
              </a:rPr>
              <a:t>;</a:t>
            </a:r>
          </a:p>
          <a:p>
            <a:endParaRPr lang="ru-RU" sz="2400" dirty="0">
              <a:solidFill>
                <a:srgbClr val="000000"/>
              </a:solidFill>
              <a:highlight>
                <a:srgbClr val="FFFFFF"/>
              </a:highlight>
              <a:latin typeface="Consolas" panose="020B0609020204030204" pitchFamily="49" charset="0"/>
            </a:endParaRP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(_</a:t>
            </a:r>
            <a:r>
              <a:rPr lang="en-US" sz="2400" dirty="0" err="1">
                <a:solidFill>
                  <a:srgbClr val="000000"/>
                </a:solidFill>
                <a:highlight>
                  <a:srgbClr val="FFFFFF"/>
                </a:highlight>
                <a:latin typeface="Consolas" panose="020B0609020204030204" pitchFamily="49" charset="0"/>
              </a:rPr>
              <a:t>attachedCxOptions</a:t>
            </a:r>
            <a:r>
              <a:rPr lang="en-US" sz="2400" dirty="0">
                <a:solidFill>
                  <a:srgbClr val="000000"/>
                </a:solidFill>
                <a:highlight>
                  <a:srgbClr val="FFFFFF"/>
                </a:highlight>
                <a:latin typeface="Consolas" panose="020B0609020204030204" pitchFamily="49" charset="0"/>
              </a:rPr>
              <a:t> != </a:t>
            </a:r>
            <a:r>
              <a:rPr lang="en-US" sz="2400" dirty="0">
                <a:solidFill>
                  <a:srgbClr val="0000FF"/>
                </a:solidFill>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cxOptions.Opened += (s, e) =&gt; </a:t>
            </a:r>
            <a:r>
              <a:rPr lang="en-US" sz="2400" dirty="0" err="1">
                <a:solidFill>
                  <a:srgbClr val="000000"/>
                </a:solidFill>
                <a:highlight>
                  <a:srgbClr val="FFFFFF"/>
                </a:highlight>
                <a:latin typeface="Consolas" panose="020B0609020204030204" pitchFamily="49" charset="0"/>
              </a:rPr>
              <a:t>UpdateIsOptionsMenuOpen</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cxOptions.Closed</a:t>
            </a:r>
            <a:r>
              <a:rPr lang="en-US" sz="2400" dirty="0">
                <a:solidFill>
                  <a:srgbClr val="000000"/>
                </a:solidFill>
                <a:highlight>
                  <a:srgbClr val="FFFFFF"/>
                </a:highlight>
                <a:latin typeface="Consolas" panose="020B0609020204030204" pitchFamily="49" charset="0"/>
              </a:rPr>
              <a:t> += (s, e) =&gt; </a:t>
            </a:r>
            <a:r>
              <a:rPr lang="en-US" sz="2400" dirty="0" err="1">
                <a:solidFill>
                  <a:srgbClr val="000000"/>
                </a:solidFill>
                <a:highlight>
                  <a:srgbClr val="FFFFFF"/>
                </a:highlight>
                <a:latin typeface="Consolas" panose="020B0609020204030204" pitchFamily="49" charset="0"/>
              </a:rPr>
              <a:t>UpdateIsOptionsMenuOpen</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 </a:t>
            </a:r>
            <a:endParaRPr lang="ru-RU" sz="2400" dirty="0"/>
          </a:p>
        </p:txBody>
      </p:sp>
      <p:sp>
        <p:nvSpPr>
          <p:cNvPr id="3" name="TextBox 2"/>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2457145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В тестах тоже бывают ошибки</a:t>
            </a:r>
            <a:endParaRPr lang="ru-RU" dirty="0"/>
          </a:p>
        </p:txBody>
      </p:sp>
      <p:sp>
        <p:nvSpPr>
          <p:cNvPr id="6" name="Rectangle 5"/>
          <p:cNvSpPr/>
          <p:nvPr/>
        </p:nvSpPr>
        <p:spPr>
          <a:xfrm>
            <a:off x="536622" y="1225689"/>
            <a:ext cx="6096000" cy="5632311"/>
          </a:xfrm>
          <a:prstGeom prst="rect">
            <a:avLst/>
          </a:prstGeom>
        </p:spPr>
        <p:txBody>
          <a:bodyPr>
            <a:spAutoFit/>
          </a:bodyPr>
          <a:lstStyle/>
          <a:p>
            <a:r>
              <a:rPr lang="ru-RU" sz="2400" b="1" dirty="0" err="1">
                <a:solidFill>
                  <a:srgbClr val="0070C0"/>
                </a:solidFill>
              </a:rPr>
              <a:t>Roslyn</a:t>
            </a:r>
            <a:endParaRPr lang="ru-RU" sz="2400" b="1" dirty="0">
              <a:solidFill>
                <a:srgbClr val="0070C0"/>
              </a:solidFill>
            </a:endParaRPr>
          </a:p>
          <a:p>
            <a:endParaRPr lang="ru-RU" sz="2400" dirty="0" smtClean="0">
              <a:solidFill>
                <a:srgbClr val="0000FF"/>
              </a:solidFill>
              <a:highlight>
                <a:srgbClr val="FFFFFF"/>
              </a:highlight>
              <a:latin typeface="Consolas" panose="020B0609020204030204" pitchFamily="49" charset="0"/>
            </a:endParaRPr>
          </a:p>
          <a:p>
            <a:r>
              <a:rPr lang="nn-NO" sz="2400" dirty="0" smtClean="0">
                <a:solidFill>
                  <a:srgbClr val="0000FF"/>
                </a:solidFill>
                <a:highlight>
                  <a:srgbClr val="FFFFFF"/>
                </a:highlight>
                <a:latin typeface="Consolas" panose="020B0609020204030204" pitchFamily="49" charset="0"/>
              </a:rPr>
              <a:t>for</a:t>
            </a:r>
            <a:r>
              <a:rPr lang="nn-NO" sz="2400" dirty="0" smtClean="0">
                <a:solidFill>
                  <a:srgbClr val="000000"/>
                </a:solidFill>
                <a:highlight>
                  <a:srgbClr val="FFFFFF"/>
                </a:highlight>
                <a:latin typeface="Consolas" panose="020B0609020204030204" pitchFamily="49" charset="0"/>
              </a:rPr>
              <a:t> </a:t>
            </a:r>
            <a:r>
              <a:rPr lang="nn-NO" sz="2400" dirty="0">
                <a:solidFill>
                  <a:srgbClr val="000000"/>
                </a:solidFill>
                <a:highlight>
                  <a:srgbClr val="FFFFFF"/>
                </a:highlight>
                <a:latin typeface="Consolas" panose="020B0609020204030204" pitchFamily="49" charset="0"/>
              </a:rPr>
              <a:t>(</a:t>
            </a:r>
            <a:r>
              <a:rPr lang="nn-NO" sz="2400" dirty="0">
                <a:solidFill>
                  <a:srgbClr val="0000FF"/>
                </a:solidFill>
                <a:highlight>
                  <a:srgbClr val="FFFFFF"/>
                </a:highlight>
                <a:latin typeface="Consolas" panose="020B0609020204030204" pitchFamily="49" charset="0"/>
              </a:rPr>
              <a:t>int</a:t>
            </a:r>
            <a:r>
              <a:rPr lang="nn-NO" sz="2400" dirty="0">
                <a:solidFill>
                  <a:srgbClr val="000000"/>
                </a:solidFill>
                <a:highlight>
                  <a:srgbClr val="FFFFFF"/>
                </a:highlight>
                <a:latin typeface="Consolas" panose="020B0609020204030204" pitchFamily="49" charset="0"/>
              </a:rPr>
              <a:t> i = 0; i &lt; 20; i++)</a:t>
            </a:r>
          </a:p>
          <a:p>
            <a:r>
              <a:rPr lang="ru-RU"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 % 2 == 0)</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thread1.Start();</a:t>
            </a:r>
          </a:p>
          <a:p>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thread2.Start();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else</a:t>
            </a:r>
            <a:endParaRPr lang="en-US" sz="2400" dirty="0">
              <a:solidFill>
                <a:srgbClr val="000000"/>
              </a:solidFill>
              <a:highlight>
                <a:srgbClr val="FFFFFF"/>
              </a:highlight>
              <a:latin typeface="Consolas" panose="020B0609020204030204" pitchFamily="49" charset="0"/>
            </a:endParaRPr>
          </a:p>
          <a:p>
            <a:r>
              <a:rPr lang="ru-RU" sz="2400" dirty="0">
                <a:solidFill>
                  <a:srgbClr val="000000"/>
                </a:solidFill>
                <a:highlight>
                  <a:srgbClr val="FFFFFF"/>
                </a:highlight>
                <a:latin typeface="Consolas" panose="020B0609020204030204" pitchFamily="49" charset="0"/>
              </a:rPr>
              <a:t>  {</a:t>
            </a:r>
          </a:p>
          <a:p>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thread1.Start();</a:t>
            </a:r>
          </a:p>
          <a:p>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    thread2.Start();</a:t>
            </a:r>
            <a:endParaRPr lang="en-US" sz="2400" dirty="0" smtClean="0">
              <a:solidFill>
                <a:srgbClr val="000000"/>
              </a:solidFill>
              <a:highlight>
                <a:srgbClr val="FFFFFF"/>
              </a:highlight>
              <a:latin typeface="Consolas" panose="020B0609020204030204" pitchFamily="49" charset="0"/>
            </a:endParaRPr>
          </a:p>
          <a:p>
            <a:r>
              <a:rPr lang="ru-RU" sz="2400" dirty="0" smtClean="0">
                <a:solidFill>
                  <a:srgbClr val="000000"/>
                </a:solidFill>
                <a:highlight>
                  <a:srgbClr val="FFFFFF"/>
                </a:highlight>
                <a:latin typeface="Consolas" panose="020B0609020204030204" pitchFamily="49" charset="0"/>
              </a:rPr>
              <a:t>  }</a:t>
            </a:r>
            <a:endParaRPr lang="ru-RU" sz="2400" dirty="0">
              <a:solidFill>
                <a:srgbClr val="000000"/>
              </a:solidFill>
              <a:highlight>
                <a:srgbClr val="FFFFFF"/>
              </a:highlight>
              <a:latin typeface="Consolas" panose="020B0609020204030204" pitchFamily="49" charset="0"/>
            </a:endParaRPr>
          </a:p>
        </p:txBody>
      </p:sp>
      <p:sp>
        <p:nvSpPr>
          <p:cNvPr id="7" name="Rectangle 6"/>
          <p:cNvSpPr/>
          <p:nvPr/>
        </p:nvSpPr>
        <p:spPr>
          <a:xfrm>
            <a:off x="6708226" y="3383027"/>
            <a:ext cx="4645574" cy="2308324"/>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V3004 The 'then' statement is equivalent to the 'else' statement</a:t>
            </a:r>
            <a:r>
              <a:rPr lang="en-US" sz="2400" dirty="0" smtClean="0">
                <a:solidFill>
                  <a:srgbClr val="7030A0"/>
                </a:solidFill>
              </a:rPr>
              <a:t>.</a:t>
            </a:r>
            <a:r>
              <a:rPr lang="ru-RU" sz="2400" dirty="0" smtClean="0">
                <a:solidFill>
                  <a:srgbClr val="7030A0"/>
                </a:solidFill>
              </a:rPr>
              <a:t> </a:t>
            </a:r>
          </a:p>
          <a:p>
            <a:endParaRPr lang="ru-RU" sz="2400" dirty="0" smtClean="0">
              <a:solidFill>
                <a:srgbClr val="7030A0"/>
              </a:solidFill>
            </a:endParaRPr>
          </a:p>
          <a:p>
            <a:r>
              <a:rPr lang="en-US" sz="2400" b="1" dirty="0" err="1" smtClean="0">
                <a:solidFill>
                  <a:srgbClr val="7030A0"/>
                </a:solidFill>
              </a:rPr>
              <a:t>GetSemanticInfo</a:t>
            </a:r>
            <a:r>
              <a:rPr lang="en-US" sz="2400" b="1" dirty="0" err="1" smtClean="0">
                <a:solidFill>
                  <a:srgbClr val="FF0000"/>
                </a:solidFill>
              </a:rPr>
              <a:t>Tests</a:t>
            </a:r>
            <a:r>
              <a:rPr lang="en-US" sz="2400" b="1" dirty="0" err="1" smtClean="0">
                <a:solidFill>
                  <a:srgbClr val="7030A0"/>
                </a:solidFill>
              </a:rPr>
              <a:t>.cs</a:t>
            </a:r>
            <a:endParaRPr lang="en-US" sz="2400" b="1" dirty="0">
              <a:solidFill>
                <a:srgbClr val="7030A0"/>
              </a:solidFill>
            </a:endParaRPr>
          </a:p>
          <a:p>
            <a:endParaRPr lang="ru-RU" sz="2400" dirty="0">
              <a:solidFill>
                <a:srgbClr val="7030A0"/>
              </a:solidFill>
            </a:endParaRPr>
          </a:p>
        </p:txBody>
      </p:sp>
      <p:sp>
        <p:nvSpPr>
          <p:cNvPr id="8" name="TextBox 7"/>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302799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Программы не готовы к критическим ситуациям – мягкий вариант</a:t>
            </a:r>
            <a:endParaRPr lang="ru-RU" dirty="0"/>
          </a:p>
        </p:txBody>
      </p:sp>
      <p:sp>
        <p:nvSpPr>
          <p:cNvPr id="7" name="Rectangle 6"/>
          <p:cNvSpPr/>
          <p:nvPr/>
        </p:nvSpPr>
        <p:spPr>
          <a:xfrm>
            <a:off x="838199" y="1468752"/>
            <a:ext cx="10786242" cy="3785652"/>
          </a:xfrm>
          <a:prstGeom prst="rect">
            <a:avLst/>
          </a:prstGeom>
        </p:spPr>
        <p:txBody>
          <a:bodyPr wrap="square">
            <a:spAutoFit/>
          </a:bodyPr>
          <a:lstStyle/>
          <a:p>
            <a:r>
              <a:rPr lang="ru-RU" sz="2400" b="1" dirty="0" err="1">
                <a:solidFill>
                  <a:srgbClr val="0070C0"/>
                </a:solidFill>
              </a:rPr>
              <a:t>IronPython</a:t>
            </a:r>
            <a:r>
              <a:rPr lang="ru-RU" sz="2400" b="1" dirty="0">
                <a:solidFill>
                  <a:srgbClr val="0070C0"/>
                </a:solidFill>
              </a:rPr>
              <a:t> </a:t>
            </a:r>
            <a:r>
              <a:rPr lang="ru-RU" sz="2400" b="1" dirty="0" err="1">
                <a:solidFill>
                  <a:srgbClr val="0070C0"/>
                </a:solidFill>
              </a:rPr>
              <a:t>and</a:t>
            </a:r>
            <a:r>
              <a:rPr lang="ru-RU" sz="2400" b="1" dirty="0">
                <a:solidFill>
                  <a:srgbClr val="0070C0"/>
                </a:solidFill>
              </a:rPr>
              <a:t> </a:t>
            </a:r>
            <a:r>
              <a:rPr lang="ru-RU" sz="2400" b="1" dirty="0" err="1">
                <a:solidFill>
                  <a:srgbClr val="0070C0"/>
                </a:solidFill>
              </a:rPr>
              <a:t>IronRuby</a:t>
            </a:r>
            <a:endParaRPr lang="ru-RU" sz="2400" b="1" dirty="0" smtClean="0">
              <a:solidFill>
                <a:srgbClr val="0070C0"/>
              </a:solidFill>
              <a:highlight>
                <a:srgbClr val="FFFFFF"/>
              </a:highlight>
              <a:latin typeface="Consolas" panose="020B0609020204030204" pitchFamily="49" charset="0"/>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private</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static</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a:t>
            </a:r>
            <a:r>
              <a:rPr lang="en-US" sz="2400" b="1" dirty="0" err="1">
                <a:solidFill>
                  <a:srgbClr val="00B050"/>
                </a:solidFill>
                <a:highlight>
                  <a:srgbClr val="FFFFFF"/>
                </a:highlight>
                <a:latin typeface="Consolas" panose="020B0609020204030204" pitchFamily="49" charset="0"/>
              </a:rPr>
              <a:t>Dump</a:t>
            </a:r>
            <a:r>
              <a:rPr lang="en-US" sz="2400" dirty="0" err="1">
                <a:solidFill>
                  <a:srgbClr val="000000"/>
                </a:solidFill>
                <a:highlight>
                  <a:srgbClr val="FFFFFF"/>
                </a:highlight>
                <a:latin typeface="Consolas" panose="020B0609020204030204" pitchFamily="49" charset="0"/>
              </a:rPr>
              <a:t>GenericParameters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MetadataTableView</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genericParams</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MetadataRecord</a:t>
            </a:r>
            <a:r>
              <a:rPr lang="en-US" sz="2400" dirty="0">
                <a:solidFill>
                  <a:srgbClr val="000000"/>
                </a:solidFill>
                <a:highlight>
                  <a:srgbClr val="FFFFFF"/>
                </a:highlight>
                <a:latin typeface="Consolas" panose="020B0609020204030204" pitchFamily="49" charset="0"/>
              </a:rPr>
              <a:t> owner) {</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foreach</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GenericParamDef</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gp</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in</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genericParams</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_</a:t>
            </a:r>
            <a:r>
              <a:rPr lang="en-US" sz="2400" dirty="0" err="1">
                <a:solidFill>
                  <a:srgbClr val="000000"/>
                </a:solidFill>
                <a:highlight>
                  <a:srgbClr val="FFFFFF"/>
                </a:highlight>
                <a:latin typeface="Consolas" panose="020B0609020204030204" pitchFamily="49" charset="0"/>
              </a:rPr>
              <a:t>output.WriteLine</a:t>
            </a:r>
            <a:r>
              <a:rPr lang="en-US" sz="2400" dirty="0">
                <a:solidFill>
                  <a:srgbClr val="000000"/>
                </a:solidFill>
                <a:highlight>
                  <a:srgbClr val="FFFFFF"/>
                </a:highlight>
                <a:latin typeface="Consolas" panose="020B0609020204030204" pitchFamily="49" charset="0"/>
              </a:rPr>
              <a:t>(</a:t>
            </a:r>
            <a:r>
              <a:rPr lang="en-US" sz="2400" dirty="0">
                <a:solidFill>
                  <a:srgbClr val="A31515"/>
                </a:solidFill>
                <a:highlight>
                  <a:srgbClr val="FFFFFF"/>
                </a:highlight>
                <a:latin typeface="Consolas" panose="020B0609020204030204" pitchFamily="49" charset="0"/>
              </a:rPr>
              <a:t>"  generic parameter #{0}: {1}"</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gp.Index</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gp.Name</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gp.Attributes</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a:t>
            </a:r>
          </a:p>
        </p:txBody>
      </p:sp>
      <p:sp>
        <p:nvSpPr>
          <p:cNvPr id="9" name="Rectangle 8"/>
          <p:cNvSpPr/>
          <p:nvPr/>
        </p:nvSpPr>
        <p:spPr>
          <a:xfrm>
            <a:off x="838199" y="5544738"/>
            <a:ext cx="10376340" cy="1200329"/>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V3025 Incorrect format. A different number of format items is expected while calling '</a:t>
            </a:r>
            <a:r>
              <a:rPr lang="en-US" sz="2400" dirty="0" err="1">
                <a:solidFill>
                  <a:srgbClr val="7030A0"/>
                </a:solidFill>
              </a:rPr>
              <a:t>WriteLine</a:t>
            </a:r>
            <a:r>
              <a:rPr lang="en-US" sz="2400" dirty="0">
                <a:solidFill>
                  <a:srgbClr val="7030A0"/>
                </a:solidFill>
              </a:rPr>
              <a:t>' function</a:t>
            </a:r>
            <a:r>
              <a:rPr lang="en-US" sz="2400" dirty="0" smtClean="0">
                <a:solidFill>
                  <a:srgbClr val="7030A0"/>
                </a:solidFill>
              </a:rPr>
              <a:t>.</a:t>
            </a:r>
            <a:endParaRPr lang="en-US" sz="2400" dirty="0">
              <a:solidFill>
                <a:srgbClr val="7030A0"/>
              </a:solidFill>
            </a:endParaRPr>
          </a:p>
          <a:p>
            <a:endParaRPr lang="ru-RU" sz="2400" dirty="0">
              <a:solidFill>
                <a:srgbClr val="7030A0"/>
              </a:solidFill>
            </a:endParaRPr>
          </a:p>
        </p:txBody>
      </p:sp>
      <p:sp>
        <p:nvSpPr>
          <p:cNvPr id="10" name="TextBox 9"/>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317187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Программы не готовы к критическим ситуациям – жёсткий вариант</a:t>
            </a:r>
            <a:endParaRPr lang="ru-RU" dirty="0"/>
          </a:p>
        </p:txBody>
      </p:sp>
      <p:sp>
        <p:nvSpPr>
          <p:cNvPr id="8" name="Rectangle 7"/>
          <p:cNvSpPr/>
          <p:nvPr/>
        </p:nvSpPr>
        <p:spPr>
          <a:xfrm>
            <a:off x="917870" y="1526895"/>
            <a:ext cx="9739619" cy="3416320"/>
          </a:xfrm>
          <a:prstGeom prst="rect">
            <a:avLst/>
          </a:prstGeom>
        </p:spPr>
        <p:txBody>
          <a:bodyPr wrap="square">
            <a:spAutoFit/>
          </a:bodyPr>
          <a:lstStyle/>
          <a:p>
            <a:r>
              <a:rPr lang="ru-RU" sz="2400" b="1" dirty="0" err="1">
                <a:solidFill>
                  <a:srgbClr val="0070C0"/>
                </a:solidFill>
              </a:rPr>
              <a:t>Roslyn</a:t>
            </a:r>
            <a:endParaRPr lang="ru-RU" sz="2400" b="1" dirty="0">
              <a:solidFill>
                <a:srgbClr val="0070C0"/>
              </a:solidFill>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private</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a:t>
            </a:r>
            <a:r>
              <a:rPr lang="en-US" sz="2400" b="1" dirty="0" err="1">
                <a:solidFill>
                  <a:srgbClr val="00B050"/>
                </a:solidFill>
                <a:highlight>
                  <a:srgbClr val="FFFFFF"/>
                </a:highlight>
                <a:latin typeface="Consolas" panose="020B0609020204030204" pitchFamily="49" charset="0"/>
              </a:rPr>
              <a:t>Dump</a:t>
            </a:r>
            <a:r>
              <a:rPr lang="en-US" sz="2400" dirty="0" err="1">
                <a:solidFill>
                  <a:srgbClr val="000000"/>
                </a:solidFill>
                <a:highlight>
                  <a:srgbClr val="FFFFFF"/>
                </a:highlight>
                <a:latin typeface="Consolas" panose="020B0609020204030204" pitchFamily="49" charset="0"/>
              </a:rPr>
              <a:t>Attributes</a:t>
            </a:r>
            <a:r>
              <a:rPr lang="en-US" sz="2400" dirty="0">
                <a:solidFill>
                  <a:srgbClr val="000000"/>
                </a:solidFill>
                <a:highlight>
                  <a:srgbClr val="FFFFFF"/>
                </a:highlight>
                <a:latin typeface="Consolas" panose="020B0609020204030204" pitchFamily="49" charset="0"/>
              </a:rPr>
              <a:t>(Symbol s)</a:t>
            </a:r>
          </a:p>
          <a:p>
            <a:r>
              <a:rPr lang="ru-RU"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foreach</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var</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na</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in</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sa.CommonNamedArguments</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Console.WriteLine</a:t>
            </a:r>
            <a:r>
              <a:rPr lang="en-US" sz="2400" dirty="0">
                <a:solidFill>
                  <a:srgbClr val="000000"/>
                </a:solidFill>
                <a:highlight>
                  <a:srgbClr val="FFFFFF"/>
                </a:highlight>
                <a:latin typeface="Consolas" panose="020B0609020204030204" pitchFamily="49" charset="0"/>
              </a:rPr>
              <a:t>(</a:t>
            </a:r>
            <a:r>
              <a:rPr lang="en-US" sz="2400" dirty="0">
                <a:solidFill>
                  <a:srgbClr val="A31515"/>
                </a:solidFill>
                <a:highlight>
                  <a:srgbClr val="FFFFFF"/>
                </a:highlight>
                <a:latin typeface="Consolas" panose="020B0609020204030204" pitchFamily="49" charset="0"/>
              </a:rPr>
              <a:t>"{0} {1} </a:t>
            </a:r>
            <a:r>
              <a:rPr lang="en-US" sz="2400" dirty="0">
                <a:solidFill>
                  <a:srgbClr val="A31515"/>
                </a:solidFill>
                <a:effectLst>
                  <a:glow rad="139700">
                    <a:srgbClr val="FF0000">
                      <a:alpha val="40000"/>
                    </a:srgbClr>
                  </a:glow>
                </a:effectLst>
                <a:highlight>
                  <a:srgbClr val="FFFFFF"/>
                </a:highlight>
                <a:latin typeface="Consolas" panose="020B0609020204030204" pitchFamily="49" charset="0"/>
              </a:rPr>
              <a:t>{2} = {3}</a:t>
            </a:r>
            <a:r>
              <a:rPr lang="en-US" sz="2400" dirty="0">
                <a:solidFill>
                  <a:srgbClr val="A31515"/>
                </a:solidFill>
                <a:highlight>
                  <a:srgbClr val="FFFFFF"/>
                </a:highlight>
                <a:latin typeface="Consolas" panose="020B0609020204030204" pitchFamily="49" charset="0"/>
              </a:rPr>
              <a:t>"</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na.Key</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na.Value.ToString</a:t>
            </a:r>
            <a:r>
              <a:rPr lang="en-US" sz="2400" dirty="0" smtClean="0">
                <a:solidFill>
                  <a:srgbClr val="000000"/>
                </a:solidFill>
                <a:highlight>
                  <a:srgbClr val="FFFFFF"/>
                </a:highlight>
                <a:latin typeface="Consolas" panose="020B0609020204030204" pitchFamily="49" charset="0"/>
              </a:rPr>
              <a:t>());</a:t>
            </a:r>
            <a:endParaRPr lang="en-US" sz="2400" dirty="0">
              <a:solidFill>
                <a:srgbClr val="000000"/>
              </a:solidFill>
              <a:highlight>
                <a:srgbClr val="FFFFFF"/>
              </a:highlight>
              <a:latin typeface="Consolas" panose="020B0609020204030204" pitchFamily="49" charset="0"/>
            </a:endParaRPr>
          </a:p>
        </p:txBody>
      </p:sp>
      <p:sp>
        <p:nvSpPr>
          <p:cNvPr id="7" name="Rectangle 6"/>
          <p:cNvSpPr/>
          <p:nvPr/>
        </p:nvSpPr>
        <p:spPr>
          <a:xfrm>
            <a:off x="917871" y="5408103"/>
            <a:ext cx="9939316" cy="1200329"/>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V3025 Incorrect format. A different number of format items is expected while calling '</a:t>
            </a:r>
            <a:r>
              <a:rPr lang="en-US" sz="2400" dirty="0" err="1">
                <a:solidFill>
                  <a:srgbClr val="7030A0"/>
                </a:solidFill>
              </a:rPr>
              <a:t>WriteLine</a:t>
            </a:r>
            <a:r>
              <a:rPr lang="en-US" sz="2400" dirty="0">
                <a:solidFill>
                  <a:srgbClr val="7030A0"/>
                </a:solidFill>
              </a:rPr>
              <a:t>' function</a:t>
            </a:r>
            <a:r>
              <a:rPr lang="en-US" sz="2400" dirty="0" smtClean="0">
                <a:solidFill>
                  <a:srgbClr val="7030A0"/>
                </a:solidFill>
              </a:rPr>
              <a:t>.</a:t>
            </a:r>
            <a:endParaRPr lang="en-US" sz="2400" dirty="0">
              <a:solidFill>
                <a:srgbClr val="7030A0"/>
              </a:solidFill>
            </a:endParaRPr>
          </a:p>
          <a:p>
            <a:endParaRPr lang="ru-RU" sz="2400" dirty="0">
              <a:solidFill>
                <a:srgbClr val="7030A0"/>
              </a:solidFill>
            </a:endParaRPr>
          </a:p>
        </p:txBody>
      </p:sp>
      <p:sp>
        <p:nvSpPr>
          <p:cNvPr id="9" name="TextBox 8"/>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2066839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ru-RU" dirty="0" smtClean="0"/>
              <a:t>Программы не готовы к критическим ситуациям – нет проверки</a:t>
            </a:r>
            <a:endParaRPr lang="ru-RU" dirty="0"/>
          </a:p>
        </p:txBody>
      </p:sp>
      <p:sp>
        <p:nvSpPr>
          <p:cNvPr id="4" name="Rectangle 3"/>
          <p:cNvSpPr/>
          <p:nvPr/>
        </p:nvSpPr>
        <p:spPr>
          <a:xfrm>
            <a:off x="751608" y="1454095"/>
            <a:ext cx="11440391" cy="4893647"/>
          </a:xfrm>
          <a:prstGeom prst="rect">
            <a:avLst/>
          </a:prstGeom>
        </p:spPr>
        <p:txBody>
          <a:bodyPr wrap="square">
            <a:spAutoFit/>
          </a:bodyPr>
          <a:lstStyle/>
          <a:p>
            <a:r>
              <a:rPr lang="ru-RU" sz="2400" b="1" dirty="0" err="1">
                <a:solidFill>
                  <a:srgbClr val="0070C0"/>
                </a:solidFill>
              </a:rPr>
              <a:t>Roslyn</a:t>
            </a:r>
            <a:endParaRPr lang="ru-RU" sz="2400" b="1" dirty="0">
              <a:solidFill>
                <a:srgbClr val="0070C0"/>
              </a:solidFill>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override</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bool</a:t>
            </a:r>
            <a:r>
              <a:rPr lang="en-US" sz="2400" dirty="0">
                <a:solidFill>
                  <a:srgbClr val="000000"/>
                </a:solidFill>
                <a:highlight>
                  <a:srgbClr val="FFFFFF"/>
                </a:highlight>
                <a:latin typeface="Consolas" panose="020B0609020204030204" pitchFamily="49" charset="0"/>
              </a:rPr>
              <a:t> Equals(</a:t>
            </a:r>
            <a:r>
              <a:rPr lang="en-US" sz="2400" dirty="0">
                <a:solidFill>
                  <a:srgbClr val="0000FF"/>
                </a:solidFill>
                <a:highlight>
                  <a:srgbClr val="FFFFFF"/>
                </a:highlight>
                <a:latin typeface="Consolas" panose="020B0609020204030204" pitchFamily="49" charset="0"/>
              </a:rPr>
              <a:t>object</a:t>
            </a:r>
            <a:r>
              <a:rPr lang="en-US" sz="2400" dirty="0">
                <a:solidFill>
                  <a:srgbClr val="000000"/>
                </a:solidFill>
                <a:highlight>
                  <a:srgbClr val="FFFFFF"/>
                </a:highlight>
                <a:latin typeface="Consolas" panose="020B0609020204030204" pitchFamily="49" charset="0"/>
              </a:rPr>
              <a:t> obj)</a:t>
            </a:r>
          </a:p>
          <a:p>
            <a:r>
              <a:rPr lang="ru-RU"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var</a:t>
            </a:r>
            <a:r>
              <a:rPr lang="en-US" sz="2400" dirty="0">
                <a:solidFill>
                  <a:srgbClr val="000000"/>
                </a:solidFill>
                <a:highlight>
                  <a:srgbClr val="FFFFFF"/>
                </a:highlight>
                <a:latin typeface="Consolas" panose="020B0609020204030204" pitchFamily="49" charset="0"/>
              </a:rPr>
              <a:t> d = obj </a:t>
            </a:r>
            <a:r>
              <a:rPr lang="en-US" sz="2400" dirty="0">
                <a:solidFill>
                  <a:srgbClr val="0000FF"/>
                </a:solidFill>
                <a:highlight>
                  <a:srgbClr val="FFFFFF"/>
                </a:highlight>
                <a:latin typeface="Consolas" panose="020B0609020204030204" pitchFamily="49" charset="0"/>
              </a:rPr>
              <a:t>as</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DiagnosticDescription</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obj == </a:t>
            </a:r>
            <a:r>
              <a:rPr lang="en-US" sz="2400" dirty="0">
                <a:solidFill>
                  <a:srgbClr val="0000FF"/>
                </a:solidFill>
                <a:effectLst>
                  <a:glow rad="139700">
                    <a:srgbClr val="FF0000">
                      <a:alpha val="40000"/>
                    </a:srgbClr>
                  </a:glow>
                </a:effectLst>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false</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(!_</a:t>
            </a:r>
            <a:r>
              <a:rPr lang="en-US" sz="2400" dirty="0" err="1">
                <a:solidFill>
                  <a:srgbClr val="000000"/>
                </a:solidFill>
                <a:highlight>
                  <a:srgbClr val="FFFFFF"/>
                </a:highlight>
                <a:latin typeface="Consolas" panose="020B0609020204030204" pitchFamily="49" charset="0"/>
              </a:rPr>
              <a:t>code.Equals</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d._code</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false</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a:t>
            </a:r>
          </a:p>
        </p:txBody>
      </p:sp>
      <p:sp>
        <p:nvSpPr>
          <p:cNvPr id="6" name="Rectangle 5"/>
          <p:cNvSpPr/>
          <p:nvPr/>
        </p:nvSpPr>
        <p:spPr>
          <a:xfrm>
            <a:off x="7903778" y="2986518"/>
            <a:ext cx="4099036" cy="1938992"/>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V3019 Possibly an incorrect variable is compared to null after type conversion using 'as' keyword. Check variables '</a:t>
            </a:r>
            <a:r>
              <a:rPr lang="en-US" sz="2400" dirty="0" err="1">
                <a:solidFill>
                  <a:srgbClr val="7030A0"/>
                </a:solidFill>
              </a:rPr>
              <a:t>obj</a:t>
            </a:r>
            <a:r>
              <a:rPr lang="en-US" sz="2400" dirty="0">
                <a:solidFill>
                  <a:srgbClr val="7030A0"/>
                </a:solidFill>
              </a:rPr>
              <a:t>', 'd</a:t>
            </a:r>
            <a:r>
              <a:rPr lang="en-US" sz="2400" dirty="0" smtClean="0">
                <a:solidFill>
                  <a:srgbClr val="7030A0"/>
                </a:solidFill>
              </a:rPr>
              <a:t>'.</a:t>
            </a:r>
            <a:endParaRPr lang="ru-RU" sz="2400" dirty="0">
              <a:solidFill>
                <a:srgbClr val="7030A0"/>
              </a:solidFill>
            </a:endParaRPr>
          </a:p>
        </p:txBody>
      </p:sp>
      <p:sp>
        <p:nvSpPr>
          <p:cNvPr id="7" name="TextBox 6"/>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195460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9675"/>
          </a:xfrm>
        </p:spPr>
        <p:txBody>
          <a:bodyPr>
            <a:normAutofit/>
          </a:bodyPr>
          <a:lstStyle/>
          <a:p>
            <a:pPr algn="ctr"/>
            <a:r>
              <a:rPr lang="ru-RU" dirty="0"/>
              <a:t>Для привлечения внимания</a:t>
            </a:r>
          </a:p>
        </p:txBody>
      </p:sp>
      <p:sp>
        <p:nvSpPr>
          <p:cNvPr id="8" name="TextBox 7"/>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pic>
        <p:nvPicPr>
          <p:cNvPr id="3" name="Picture 2"/>
          <p:cNvPicPr>
            <a:picLocks noChangeAspect="1"/>
          </p:cNvPicPr>
          <p:nvPr/>
        </p:nvPicPr>
        <p:blipFill>
          <a:blip r:embed="rId3"/>
          <a:stretch>
            <a:fillRect/>
          </a:stretch>
        </p:blipFill>
        <p:spPr>
          <a:xfrm>
            <a:off x="2739694" y="1308476"/>
            <a:ext cx="6852879" cy="5556547"/>
          </a:xfrm>
          <a:prstGeom prst="rect">
            <a:avLst/>
          </a:prstGeom>
        </p:spPr>
      </p:pic>
      <p:sp>
        <p:nvSpPr>
          <p:cNvPr id="7" name="Rectangle 6"/>
          <p:cNvSpPr/>
          <p:nvPr/>
        </p:nvSpPr>
        <p:spPr>
          <a:xfrm>
            <a:off x="0" y="838842"/>
            <a:ext cx="12191999" cy="461665"/>
          </a:xfrm>
          <a:prstGeom prst="rect">
            <a:avLst/>
          </a:prstGeom>
        </p:spPr>
        <p:txBody>
          <a:bodyPr wrap="square">
            <a:spAutoFit/>
          </a:bodyPr>
          <a:lstStyle/>
          <a:p>
            <a:pPr algn="ctr"/>
            <a:r>
              <a:rPr lang="ru-RU" sz="2400" b="1" dirty="0">
                <a:hlinkClick r:id="rId4"/>
              </a:rPr>
              <a:t>http://www.viva64.com/ru/merchandise/</a:t>
            </a:r>
            <a:endParaRPr lang="ru-RU" sz="2400" b="1" dirty="0"/>
          </a:p>
        </p:txBody>
      </p:sp>
    </p:spTree>
    <p:extLst>
      <p:ext uri="{BB962C8B-B14F-4D97-AF65-F5344CB8AC3E}">
        <p14:creationId xmlns:p14="http://schemas.microsoft.com/office/powerpoint/2010/main" val="4221989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Анализатор знает, что иногда мы любим раскидать носки</a:t>
            </a:r>
            <a:endParaRPr lang="ru-RU" dirty="0"/>
          </a:p>
        </p:txBody>
      </p:sp>
      <p:sp>
        <p:nvSpPr>
          <p:cNvPr id="7" name="Rectangle 6"/>
          <p:cNvSpPr/>
          <p:nvPr/>
        </p:nvSpPr>
        <p:spPr>
          <a:xfrm>
            <a:off x="838200" y="1699949"/>
            <a:ext cx="11488947" cy="3785652"/>
          </a:xfrm>
          <a:prstGeom prst="rect">
            <a:avLst/>
          </a:prstGeom>
        </p:spPr>
        <p:txBody>
          <a:bodyPr wrap="square">
            <a:spAutoFit/>
          </a:bodyPr>
          <a:lstStyle/>
          <a:p>
            <a:r>
              <a:rPr lang="ru-RU" sz="2400" b="1" dirty="0" err="1">
                <a:solidFill>
                  <a:srgbClr val="0070C0"/>
                </a:solidFill>
              </a:rPr>
              <a:t>Developer</a:t>
            </a:r>
            <a:r>
              <a:rPr lang="ru-RU" sz="2400" b="1" dirty="0">
                <a:solidFill>
                  <a:srgbClr val="0070C0"/>
                </a:solidFill>
              </a:rPr>
              <a:t> </a:t>
            </a:r>
            <a:r>
              <a:rPr lang="ru-RU" sz="2400" b="1" dirty="0" err="1">
                <a:solidFill>
                  <a:srgbClr val="0070C0"/>
                </a:solidFill>
              </a:rPr>
              <a:t>Express</a:t>
            </a:r>
            <a:r>
              <a:rPr lang="ru-RU" sz="2400" b="1" dirty="0">
                <a:solidFill>
                  <a:srgbClr val="0070C0"/>
                </a:solidFill>
              </a:rPr>
              <a:t> .NET </a:t>
            </a:r>
            <a:r>
              <a:rPr lang="ru-RU" sz="2400" b="1" dirty="0" err="1">
                <a:solidFill>
                  <a:srgbClr val="0070C0"/>
                </a:solidFill>
              </a:rPr>
              <a:t>Component</a:t>
            </a:r>
            <a:r>
              <a:rPr lang="ru-RU" sz="2400" b="1" dirty="0">
                <a:solidFill>
                  <a:srgbClr val="0070C0"/>
                </a:solidFill>
              </a:rPr>
              <a:t> </a:t>
            </a:r>
            <a:r>
              <a:rPr lang="ru-RU" sz="2400" b="1" dirty="0" err="1">
                <a:solidFill>
                  <a:srgbClr val="0070C0"/>
                </a:solidFill>
              </a:rPr>
              <a:t>Library</a:t>
            </a:r>
            <a:endParaRPr lang="ru-RU" sz="2400" b="1" dirty="0" smtClean="0">
              <a:solidFill>
                <a:srgbClr val="0070C0"/>
              </a:solidFill>
              <a:highlight>
                <a:srgbClr val="FFFFFF"/>
              </a:highlight>
              <a:latin typeface="Consolas" panose="020B0609020204030204" pitchFamily="49" charset="0"/>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a:solidFill>
                  <a:srgbClr val="000000"/>
                </a:solidFill>
                <a:highlight>
                  <a:srgbClr val="FFFFFF"/>
                </a:highlight>
                <a:latin typeface="Consolas" panose="020B0609020204030204" pitchFamily="49" charset="0"/>
              </a:rPr>
              <a:t>Color </a:t>
            </a:r>
            <a:r>
              <a:rPr lang="en-US" sz="2400" dirty="0" err="1">
                <a:solidFill>
                  <a:srgbClr val="000000"/>
                </a:solidFill>
                <a:highlight>
                  <a:srgbClr val="FFFFFF"/>
                </a:highlight>
                <a:latin typeface="Consolas" panose="020B0609020204030204" pitchFamily="49" charset="0"/>
              </a:rPr>
              <a:t>ConvertCellBorderColor</a:t>
            </a:r>
            <a:r>
              <a:rPr lang="en-US" sz="2400" dirty="0">
                <a:solidFill>
                  <a:srgbClr val="000000"/>
                </a:solidFill>
                <a:highlight>
                  <a:srgbClr val="FFFFFF"/>
                </a:highlight>
                <a:latin typeface="Consolas" panose="020B0609020204030204" pitchFamily="49" charset="0"/>
              </a:rPr>
              <a:t>(Color color)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ApplyToCells</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ConvertColor</a:t>
            </a:r>
            <a:r>
              <a:rPr lang="en-US" sz="2400" dirty="0">
                <a:solidFill>
                  <a:srgbClr val="000000"/>
                </a:solidFill>
                <a:highlight>
                  <a:srgbClr val="FFFFFF"/>
                </a:highlight>
                <a:latin typeface="Consolas" panose="020B0609020204030204" pitchFamily="49" charset="0"/>
              </a:rPr>
              <a:t>(color) : </a:t>
            </a:r>
            <a:r>
              <a:rPr lang="en-US" sz="2400" dirty="0" err="1">
                <a:solidFill>
                  <a:srgbClr val="000000"/>
                </a:solidFill>
                <a:highlight>
                  <a:srgbClr val="FFFFFF"/>
                </a:highlight>
                <a:latin typeface="Consolas" panose="020B0609020204030204" pitchFamily="49" charset="0"/>
              </a:rPr>
              <a:t>Color.Black</a:t>
            </a:r>
            <a:r>
              <a:rPr lang="en-US" sz="2400" dirty="0">
                <a:solidFill>
                  <a:srgbClr val="000000"/>
                </a:solidFill>
                <a:highlight>
                  <a:srgbClr val="FFFFFF"/>
                </a:highlight>
                <a:latin typeface="Consolas" panose="020B0609020204030204" pitchFamily="49" charset="0"/>
              </a:rPr>
              <a:t>;</a:t>
            </a:r>
          </a:p>
          <a:p>
            <a:r>
              <a:rPr lang="ru-RU" sz="2400" dirty="0" smtClean="0">
                <a:solidFill>
                  <a:srgbClr val="000000"/>
                </a:solidFill>
                <a:highlight>
                  <a:srgbClr val="FFFFFF"/>
                </a:highlight>
                <a:latin typeface="Consolas" panose="020B0609020204030204" pitchFamily="49" charset="0"/>
              </a:rPr>
              <a:t>}</a:t>
            </a:r>
          </a:p>
          <a:p>
            <a:endParaRPr lang="ru-RU" sz="2400" dirty="0">
              <a:solidFill>
                <a:srgbClr val="000000"/>
              </a:solidFill>
              <a:highlight>
                <a:srgbClr val="FFFFFF"/>
              </a:highlight>
              <a:latin typeface="Consolas" panose="020B0609020204030204" pitchFamily="49" charset="0"/>
            </a:endParaRPr>
          </a:p>
          <a:p>
            <a:r>
              <a:rPr lang="en-US" sz="2400" dirty="0">
                <a:solidFill>
                  <a:srgbClr val="0000FF"/>
                </a:solidFill>
                <a:highlight>
                  <a:srgbClr val="FFFFFF"/>
                </a:highlight>
                <a:latin typeface="Consolas" panose="020B0609020204030204" pitchFamily="49" charset="0"/>
              </a:rPr>
              <a:t>public</a:t>
            </a:r>
            <a:r>
              <a:rPr lang="en-US" sz="2400" dirty="0">
                <a:solidFill>
                  <a:srgbClr val="000000"/>
                </a:solidFill>
                <a:highlight>
                  <a:srgbClr val="FFFFFF"/>
                </a:highlight>
                <a:latin typeface="Consolas" panose="020B0609020204030204" pitchFamily="49" charset="0"/>
              </a:rPr>
              <a:t> Color </a:t>
            </a:r>
            <a:r>
              <a:rPr lang="en-US" sz="2400" dirty="0" err="1">
                <a:solidFill>
                  <a:srgbClr val="000000"/>
                </a:solidFill>
                <a:highlight>
                  <a:srgbClr val="FFFFFF"/>
                </a:highlight>
                <a:latin typeface="Consolas" panose="020B0609020204030204" pitchFamily="49" charset="0"/>
              </a:rPr>
              <a:t>ConvertCellBorderWeekColor</a:t>
            </a:r>
            <a:r>
              <a:rPr lang="en-US" sz="2400" dirty="0">
                <a:solidFill>
                  <a:srgbClr val="000000"/>
                </a:solidFill>
                <a:highlight>
                  <a:srgbClr val="FFFFFF"/>
                </a:highlight>
                <a:latin typeface="Consolas" panose="020B0609020204030204" pitchFamily="49" charset="0"/>
              </a:rPr>
              <a:t>(Color color) {</a:t>
            </a:r>
          </a:p>
          <a:p>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color = </a:t>
            </a:r>
            <a:r>
              <a:rPr lang="en-US" sz="2400" dirty="0" err="1">
                <a:solidFill>
                  <a:srgbClr val="000000"/>
                </a:solidFill>
                <a:effectLst>
                  <a:glow rad="139700">
                    <a:srgbClr val="FF0000">
                      <a:alpha val="40000"/>
                    </a:srgbClr>
                  </a:glow>
                </a:effectLst>
                <a:highlight>
                  <a:srgbClr val="FFFFFF"/>
                </a:highlight>
                <a:latin typeface="Consolas" panose="020B0609020204030204" pitchFamily="49" charset="0"/>
              </a:rPr>
              <a:t>Color.Black</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ApplyToCells</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ConvertColor</a:t>
            </a:r>
            <a:r>
              <a:rPr lang="en-US" sz="2400" dirty="0">
                <a:solidFill>
                  <a:srgbClr val="000000"/>
                </a:solidFill>
                <a:highlight>
                  <a:srgbClr val="FFFFFF"/>
                </a:highlight>
                <a:latin typeface="Consolas" panose="020B0609020204030204" pitchFamily="49" charset="0"/>
              </a:rPr>
              <a:t>(color) : color;</a:t>
            </a:r>
          </a:p>
          <a:p>
            <a:r>
              <a:rPr lang="ru-RU" sz="2400" dirty="0">
                <a:solidFill>
                  <a:srgbClr val="000000"/>
                </a:solidFill>
                <a:highlight>
                  <a:srgbClr val="FFFFFF"/>
                </a:highlight>
                <a:latin typeface="Consolas" panose="020B0609020204030204" pitchFamily="49" charset="0"/>
              </a:rPr>
              <a:t>}</a:t>
            </a:r>
          </a:p>
        </p:txBody>
      </p:sp>
      <p:sp>
        <p:nvSpPr>
          <p:cNvPr id="6" name="Rectangle 5"/>
          <p:cNvSpPr/>
          <p:nvPr/>
        </p:nvSpPr>
        <p:spPr>
          <a:xfrm>
            <a:off x="838200" y="5744373"/>
            <a:ext cx="10946626" cy="830997"/>
          </a:xfrm>
          <a:prstGeom prst="rect">
            <a:avLst/>
          </a:prstGeom>
        </p:spPr>
        <p:txBody>
          <a:bodyPr wrap="square">
            <a:spAutoFit/>
          </a:bodyPr>
          <a:lstStyle/>
          <a:p>
            <a:r>
              <a:rPr lang="en-US" sz="2400" b="1" dirty="0" smtClean="0">
                <a:solidFill>
                  <a:srgbClr val="0070C0"/>
                </a:solidFill>
              </a:rPr>
              <a:t>PVS-Studio: </a:t>
            </a:r>
            <a:r>
              <a:rPr lang="ru-RU" sz="2400" dirty="0">
                <a:solidFill>
                  <a:srgbClr val="7030A0"/>
                </a:solidFill>
              </a:rPr>
              <a:t>V3061 </a:t>
            </a:r>
            <a:r>
              <a:rPr lang="ru-RU" sz="2400" dirty="0" err="1">
                <a:solidFill>
                  <a:srgbClr val="7030A0"/>
                </a:solidFill>
              </a:rPr>
              <a:t>Parameter</a:t>
            </a:r>
            <a:r>
              <a:rPr lang="ru-RU" sz="2400" dirty="0">
                <a:solidFill>
                  <a:srgbClr val="7030A0"/>
                </a:solidFill>
              </a:rPr>
              <a:t> '</a:t>
            </a:r>
            <a:r>
              <a:rPr lang="ru-RU" sz="2400" dirty="0" err="1">
                <a:solidFill>
                  <a:srgbClr val="7030A0"/>
                </a:solidFill>
              </a:rPr>
              <a:t>color</a:t>
            </a:r>
            <a:r>
              <a:rPr lang="ru-RU" sz="2400" dirty="0">
                <a:solidFill>
                  <a:srgbClr val="7030A0"/>
                </a:solidFill>
              </a:rPr>
              <a:t>' </a:t>
            </a:r>
            <a:r>
              <a:rPr lang="ru-RU" sz="2400" dirty="0" err="1">
                <a:solidFill>
                  <a:srgbClr val="7030A0"/>
                </a:solidFill>
              </a:rPr>
              <a:t>is</a:t>
            </a:r>
            <a:r>
              <a:rPr lang="ru-RU" sz="2400" dirty="0">
                <a:solidFill>
                  <a:srgbClr val="7030A0"/>
                </a:solidFill>
              </a:rPr>
              <a:t> </a:t>
            </a:r>
            <a:r>
              <a:rPr lang="ru-RU" sz="2400" dirty="0" err="1">
                <a:solidFill>
                  <a:srgbClr val="7030A0"/>
                </a:solidFill>
              </a:rPr>
              <a:t>always</a:t>
            </a:r>
            <a:r>
              <a:rPr lang="ru-RU" sz="2400" dirty="0">
                <a:solidFill>
                  <a:srgbClr val="7030A0"/>
                </a:solidFill>
              </a:rPr>
              <a:t> </a:t>
            </a:r>
            <a:r>
              <a:rPr lang="ru-RU" sz="2400" dirty="0" err="1">
                <a:solidFill>
                  <a:srgbClr val="7030A0"/>
                </a:solidFill>
              </a:rPr>
              <a:t>rewritten</a:t>
            </a:r>
            <a:r>
              <a:rPr lang="ru-RU" sz="2400" dirty="0">
                <a:solidFill>
                  <a:srgbClr val="7030A0"/>
                </a:solidFill>
              </a:rPr>
              <a:t> </a:t>
            </a:r>
            <a:r>
              <a:rPr lang="ru-RU" sz="2400" dirty="0" err="1">
                <a:solidFill>
                  <a:srgbClr val="7030A0"/>
                </a:solidFill>
              </a:rPr>
              <a:t>in</a:t>
            </a:r>
            <a:r>
              <a:rPr lang="ru-RU" sz="2400" dirty="0">
                <a:solidFill>
                  <a:srgbClr val="7030A0"/>
                </a:solidFill>
              </a:rPr>
              <a:t> </a:t>
            </a:r>
            <a:r>
              <a:rPr lang="ru-RU" sz="2400" dirty="0" err="1">
                <a:solidFill>
                  <a:srgbClr val="7030A0"/>
                </a:solidFill>
              </a:rPr>
              <a:t>method</a:t>
            </a:r>
            <a:r>
              <a:rPr lang="ru-RU" sz="2400" dirty="0">
                <a:solidFill>
                  <a:srgbClr val="7030A0"/>
                </a:solidFill>
              </a:rPr>
              <a:t> </a:t>
            </a:r>
            <a:r>
              <a:rPr lang="ru-RU" sz="2400" dirty="0" err="1">
                <a:solidFill>
                  <a:srgbClr val="7030A0"/>
                </a:solidFill>
              </a:rPr>
              <a:t>body</a:t>
            </a:r>
            <a:r>
              <a:rPr lang="ru-RU" sz="2400" dirty="0">
                <a:solidFill>
                  <a:srgbClr val="7030A0"/>
                </a:solidFill>
              </a:rPr>
              <a:t> </a:t>
            </a:r>
            <a:r>
              <a:rPr lang="ru-RU" sz="2400" dirty="0" err="1">
                <a:solidFill>
                  <a:srgbClr val="7030A0"/>
                </a:solidFill>
              </a:rPr>
              <a:t>before</a:t>
            </a:r>
            <a:r>
              <a:rPr lang="ru-RU" sz="2400" dirty="0">
                <a:solidFill>
                  <a:srgbClr val="7030A0"/>
                </a:solidFill>
              </a:rPr>
              <a:t> </a:t>
            </a:r>
            <a:r>
              <a:rPr lang="ru-RU" sz="2400" dirty="0" err="1">
                <a:solidFill>
                  <a:srgbClr val="7030A0"/>
                </a:solidFill>
              </a:rPr>
              <a:t>being</a:t>
            </a:r>
            <a:r>
              <a:rPr lang="ru-RU" sz="2400" dirty="0">
                <a:solidFill>
                  <a:srgbClr val="7030A0"/>
                </a:solidFill>
              </a:rPr>
              <a:t> </a:t>
            </a:r>
            <a:r>
              <a:rPr lang="ru-RU" sz="2400" dirty="0" err="1">
                <a:solidFill>
                  <a:srgbClr val="7030A0"/>
                </a:solidFill>
              </a:rPr>
              <a:t>used</a:t>
            </a:r>
            <a:r>
              <a:rPr lang="ru-RU" sz="2400" dirty="0" smtClean="0">
                <a:solidFill>
                  <a:srgbClr val="7030A0"/>
                </a:solidFill>
              </a:rPr>
              <a:t>.</a:t>
            </a:r>
            <a:endParaRPr lang="ru-RU" sz="2400" dirty="0">
              <a:solidFill>
                <a:srgbClr val="7030A0"/>
              </a:solidFill>
            </a:endParaRPr>
          </a:p>
        </p:txBody>
      </p:sp>
      <p:sp>
        <p:nvSpPr>
          <p:cNvPr id="8" name="TextBox 7"/>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pic>
        <p:nvPicPr>
          <p:cNvPr id="3074" name="Picture 2" descr="http://static02.rupor.sampo.ru/15321/noski-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2444" y="3662373"/>
            <a:ext cx="2009555" cy="142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60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Функции сравнения столь просты, что их забывают написать правильно</a:t>
            </a:r>
            <a:endParaRPr lang="ru-RU" dirty="0"/>
          </a:p>
        </p:txBody>
      </p:sp>
      <p:sp>
        <p:nvSpPr>
          <p:cNvPr id="3" name="Rectangle 2"/>
          <p:cNvSpPr/>
          <p:nvPr/>
        </p:nvSpPr>
        <p:spPr>
          <a:xfrm>
            <a:off x="838200" y="1712715"/>
            <a:ext cx="10622984" cy="3046988"/>
          </a:xfrm>
          <a:prstGeom prst="rect">
            <a:avLst/>
          </a:prstGeom>
        </p:spPr>
        <p:txBody>
          <a:bodyPr wrap="square">
            <a:spAutoFit/>
          </a:bodyPr>
          <a:lstStyle/>
          <a:p>
            <a:r>
              <a:rPr lang="ru-RU" sz="2400" b="1" dirty="0" err="1">
                <a:solidFill>
                  <a:srgbClr val="0070C0"/>
                </a:solidFill>
              </a:rPr>
              <a:t>IronPython</a:t>
            </a:r>
            <a:r>
              <a:rPr lang="ru-RU" sz="2400" b="1" dirty="0">
                <a:solidFill>
                  <a:srgbClr val="0070C0"/>
                </a:solidFill>
              </a:rPr>
              <a:t> </a:t>
            </a:r>
            <a:r>
              <a:rPr lang="ru-RU" sz="2400" b="1" dirty="0" err="1">
                <a:solidFill>
                  <a:srgbClr val="0070C0"/>
                </a:solidFill>
              </a:rPr>
              <a:t>and</a:t>
            </a:r>
            <a:r>
              <a:rPr lang="ru-RU" sz="2400" b="1" dirty="0">
                <a:solidFill>
                  <a:srgbClr val="0070C0"/>
                </a:solidFill>
              </a:rPr>
              <a:t> </a:t>
            </a:r>
            <a:r>
              <a:rPr lang="ru-RU" sz="2400" b="1" dirty="0" err="1">
                <a:solidFill>
                  <a:srgbClr val="0070C0"/>
                </a:solidFill>
              </a:rPr>
              <a:t>IronRuby</a:t>
            </a:r>
            <a:endParaRPr lang="ru-RU" sz="2400" b="1" dirty="0">
              <a:solidFill>
                <a:srgbClr val="0070C0"/>
              </a:solidFill>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static</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a:t>
            </a:r>
            <a:r>
              <a:rPr lang="en-US" sz="2400" b="1" dirty="0">
                <a:solidFill>
                  <a:srgbClr val="00B050"/>
                </a:solidFill>
                <a:highlight>
                  <a:srgbClr val="FFFFFF"/>
                </a:highlight>
                <a:latin typeface="Consolas" panose="020B0609020204030204" pitchFamily="49" charset="0"/>
              </a:rPr>
              <a:t>Compare</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SourceLocation</a:t>
            </a:r>
            <a:r>
              <a:rPr lang="en-US" sz="2400" dirty="0">
                <a:solidFill>
                  <a:srgbClr val="000000"/>
                </a:solidFill>
                <a:highlight>
                  <a:srgbClr val="FFFFFF"/>
                </a:highlight>
                <a:latin typeface="Consolas" panose="020B0609020204030204" pitchFamily="49" charset="0"/>
              </a:rPr>
              <a:t> left,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SourceLocation</a:t>
            </a:r>
            <a:r>
              <a:rPr lang="en-US" sz="2400" dirty="0">
                <a:solidFill>
                  <a:srgbClr val="000000"/>
                </a:solidFill>
                <a:highlight>
                  <a:srgbClr val="FFFFFF"/>
                </a:highlight>
                <a:latin typeface="Consolas" panose="020B0609020204030204" pitchFamily="49" charset="0"/>
              </a:rPr>
              <a:t> right)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(left &lt; right)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-1;</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right &gt; left</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1;</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0;</a:t>
            </a:r>
          </a:p>
          <a:p>
            <a:r>
              <a:rPr lang="ru-RU" sz="2400" dirty="0">
                <a:solidFill>
                  <a:srgbClr val="000000"/>
                </a:solidFill>
                <a:highlight>
                  <a:srgbClr val="FFFFFF"/>
                </a:highlight>
                <a:latin typeface="Consolas" panose="020B0609020204030204" pitchFamily="49" charset="0"/>
              </a:rPr>
              <a:t>}</a:t>
            </a:r>
          </a:p>
        </p:txBody>
      </p:sp>
      <p:sp>
        <p:nvSpPr>
          <p:cNvPr id="6" name="Rectangle 5"/>
          <p:cNvSpPr/>
          <p:nvPr/>
        </p:nvSpPr>
        <p:spPr>
          <a:xfrm>
            <a:off x="838200" y="5146855"/>
            <a:ext cx="10946626" cy="1569660"/>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V3021 There are two 'if' statements with identical conditional expressions. The first 'if' statement contains method return. This means that the second 'if' statement is senseless.</a:t>
            </a:r>
          </a:p>
          <a:p>
            <a:endParaRPr lang="ru-RU" sz="2400" dirty="0">
              <a:solidFill>
                <a:srgbClr val="7030A0"/>
              </a:solidFill>
            </a:endParaRPr>
          </a:p>
        </p:txBody>
      </p:sp>
      <p:sp>
        <p:nvSpPr>
          <p:cNvPr id="8" name="TextBox 7"/>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937602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0"/>
            <a:ext cx="10515600" cy="1325563"/>
          </a:xfrm>
        </p:spPr>
        <p:txBody>
          <a:bodyPr/>
          <a:lstStyle/>
          <a:p>
            <a:r>
              <a:rPr lang="ru-RU" dirty="0" smtClean="0"/>
              <a:t>Функции сравнения столь просты, что их забывают написать правильно</a:t>
            </a:r>
            <a:endParaRPr lang="ru-RU" dirty="0"/>
          </a:p>
        </p:txBody>
      </p:sp>
      <p:sp>
        <p:nvSpPr>
          <p:cNvPr id="6" name="Rectangle 5"/>
          <p:cNvSpPr/>
          <p:nvPr/>
        </p:nvSpPr>
        <p:spPr>
          <a:xfrm>
            <a:off x="471053" y="1713729"/>
            <a:ext cx="11216449" cy="3785652"/>
          </a:xfrm>
          <a:prstGeom prst="rect">
            <a:avLst/>
          </a:prstGeom>
        </p:spPr>
        <p:txBody>
          <a:bodyPr wrap="square">
            <a:spAutoFit/>
          </a:bodyPr>
          <a:lstStyle/>
          <a:p>
            <a:r>
              <a:rPr lang="ru-RU" sz="2400" b="1" dirty="0" err="1">
                <a:solidFill>
                  <a:srgbClr val="0070C0"/>
                </a:solidFill>
              </a:rPr>
              <a:t>Developer</a:t>
            </a:r>
            <a:r>
              <a:rPr lang="ru-RU" sz="2400" b="1" dirty="0">
                <a:solidFill>
                  <a:srgbClr val="0070C0"/>
                </a:solidFill>
              </a:rPr>
              <a:t> </a:t>
            </a:r>
            <a:r>
              <a:rPr lang="ru-RU" sz="2400" b="1" dirty="0" err="1">
                <a:solidFill>
                  <a:srgbClr val="0070C0"/>
                </a:solidFill>
              </a:rPr>
              <a:t>Express</a:t>
            </a:r>
            <a:r>
              <a:rPr lang="ru-RU" sz="2400" b="1" dirty="0">
                <a:solidFill>
                  <a:srgbClr val="0070C0"/>
                </a:solidFill>
              </a:rPr>
              <a:t> .NET </a:t>
            </a:r>
            <a:r>
              <a:rPr lang="ru-RU" sz="2400" b="1" dirty="0" err="1">
                <a:solidFill>
                  <a:srgbClr val="0070C0"/>
                </a:solidFill>
              </a:rPr>
              <a:t>Component</a:t>
            </a:r>
            <a:r>
              <a:rPr lang="ru-RU" sz="2400" b="1" dirty="0">
                <a:solidFill>
                  <a:srgbClr val="0070C0"/>
                </a:solidFill>
              </a:rPr>
              <a:t> </a:t>
            </a:r>
            <a:r>
              <a:rPr lang="ru-RU" sz="2400" b="1" dirty="0" err="1">
                <a:solidFill>
                  <a:srgbClr val="0070C0"/>
                </a:solidFill>
              </a:rPr>
              <a:t>Library</a:t>
            </a:r>
            <a:endParaRPr lang="ru-RU" sz="2400" b="1" dirty="0">
              <a:solidFill>
                <a:srgbClr val="0070C0"/>
              </a:solidFill>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override</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bool</a:t>
            </a:r>
            <a:r>
              <a:rPr lang="en-US" sz="2400" dirty="0">
                <a:solidFill>
                  <a:srgbClr val="000000"/>
                </a:solidFill>
                <a:highlight>
                  <a:srgbClr val="FFFFFF"/>
                </a:highlight>
                <a:latin typeface="Consolas" panose="020B0609020204030204" pitchFamily="49" charset="0"/>
              </a:rPr>
              <a:t> </a:t>
            </a:r>
            <a:r>
              <a:rPr lang="en-US" sz="2400" b="1" dirty="0">
                <a:solidFill>
                  <a:srgbClr val="00B050"/>
                </a:solidFill>
                <a:highlight>
                  <a:srgbClr val="FFFFFF"/>
                </a:highlight>
                <a:latin typeface="Consolas" panose="020B0609020204030204" pitchFamily="49" charset="0"/>
              </a:rPr>
              <a:t>Equals</a:t>
            </a:r>
            <a:r>
              <a:rPr lang="en-US" sz="2400" dirty="0">
                <a:solidFill>
                  <a:srgbClr val="000000"/>
                </a:solidFill>
                <a:highlight>
                  <a:srgbClr val="FFFFFF"/>
                </a:highlight>
                <a:latin typeface="Consolas" panose="020B0609020204030204" pitchFamily="49" charset="0"/>
              </a:rPr>
              <a:t>(</a:t>
            </a:r>
            <a:r>
              <a:rPr lang="en-US" sz="2400" dirty="0">
                <a:solidFill>
                  <a:srgbClr val="0000FF"/>
                </a:solidFill>
                <a:highlight>
                  <a:srgbClr val="FFFFFF"/>
                </a:highlight>
                <a:latin typeface="Consolas" panose="020B0609020204030204" pitchFamily="49" charset="0"/>
              </a:rPr>
              <a:t>object</a:t>
            </a:r>
            <a:r>
              <a:rPr lang="en-US" sz="2400" dirty="0">
                <a:solidFill>
                  <a:srgbClr val="000000"/>
                </a:solidFill>
                <a:highlight>
                  <a:srgbClr val="FFFFFF"/>
                </a:highlight>
                <a:latin typeface="Consolas" panose="020B0609020204030204" pitchFamily="49" charset="0"/>
              </a:rPr>
              <a:t> obj)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a:t>
            </a:r>
            <a:r>
              <a:rPr lang="en-US" sz="2400" dirty="0" err="1">
                <a:solidFill>
                  <a:srgbClr val="000000"/>
                </a:solidFill>
                <a:highlight>
                  <a:srgbClr val="FFFFFF"/>
                </a:highlight>
                <a:latin typeface="Consolas" panose="020B0609020204030204" pitchFamily="49" charset="0"/>
              </a:rPr>
              <a:t>obj</a:t>
            </a:r>
            <a:r>
              <a:rPr lang="en-US" sz="2400" dirty="0">
                <a:solidFill>
                  <a:srgbClr val="000000"/>
                </a:solidFill>
                <a:highlight>
                  <a:srgbClr val="FFFFFF"/>
                </a:highlight>
                <a:latin typeface="Consolas" panose="020B0609020204030204" pitchFamily="49" charset="0"/>
              </a:rPr>
              <a:t> == </a:t>
            </a:r>
            <a:r>
              <a:rPr lang="en-US" sz="2400" dirty="0">
                <a:solidFill>
                  <a:srgbClr val="0000FF"/>
                </a:solidFill>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false</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InMemoryColumn</a:t>
            </a:r>
            <a:r>
              <a:rPr lang="en-US" sz="2400" dirty="0">
                <a:solidFill>
                  <a:srgbClr val="000000"/>
                </a:solidFill>
                <a:highlight>
                  <a:srgbClr val="FFFFFF"/>
                </a:highlight>
                <a:latin typeface="Consolas" panose="020B0609020204030204" pitchFamily="49" charset="0"/>
              </a:rPr>
              <a:t> column = obj </a:t>
            </a:r>
            <a:r>
              <a:rPr lang="en-US" sz="2400" dirty="0">
                <a:solidFill>
                  <a:srgbClr val="0000FF"/>
                </a:solidFill>
                <a:highlight>
                  <a:srgbClr val="FFFFFF"/>
                </a:highlight>
                <a:latin typeface="Consolas" panose="020B0609020204030204" pitchFamily="49" charset="0"/>
              </a:rPr>
              <a:t>as</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InMemoryColumn</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(column == </a:t>
            </a:r>
            <a:r>
              <a:rPr lang="en-US" sz="2400" dirty="0">
                <a:solidFill>
                  <a:srgbClr val="0000FF"/>
                </a:solidFill>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false</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table.Equals(table)</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&amp;&amp;</a:t>
            </a:r>
            <a:endParaRPr lang="ru-RU" sz="2400" dirty="0" smtClean="0">
              <a:solidFill>
                <a:srgbClr val="000000"/>
              </a:solidFill>
              <a:highlight>
                <a:srgbClr val="FFFFFF"/>
              </a:highlight>
              <a:latin typeface="Consolas" panose="020B0609020204030204" pitchFamily="49" charset="0"/>
            </a:endParaRPr>
          </a:p>
          <a:p>
            <a:r>
              <a:rPr lang="ru-RU" sz="2400" dirty="0">
                <a:solidFill>
                  <a:srgbClr val="000000"/>
                </a:solidFill>
                <a:highlight>
                  <a:srgbClr val="FFFFFF"/>
                </a:highlight>
                <a:latin typeface="Consolas" panose="020B0609020204030204" pitchFamily="49" charset="0"/>
              </a:rPr>
              <a:t> </a:t>
            </a:r>
            <a:r>
              <a:rPr lang="ru-RU" sz="2400" dirty="0" smtClean="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name.Equals</a:t>
            </a:r>
            <a:r>
              <a:rPr lang="en-US" sz="2400" dirty="0" smtClean="0">
                <a:solidFill>
                  <a:srgbClr val="000000"/>
                </a:solidFill>
                <a:highlight>
                  <a:srgbClr val="FFFFFF"/>
                </a:highlight>
                <a:latin typeface="Consolas" panose="020B0609020204030204" pitchFamily="49" charset="0"/>
              </a:rPr>
              <a:t>(column.name</a:t>
            </a:r>
            <a:r>
              <a:rPr lang="en-US" sz="2400" dirty="0">
                <a:solidFill>
                  <a:srgbClr val="000000"/>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&amp;&amp;</a:t>
            </a:r>
            <a:endParaRPr lang="ru-RU" sz="2400" dirty="0" smtClean="0">
              <a:solidFill>
                <a:srgbClr val="000000"/>
              </a:solidFill>
              <a:highlight>
                <a:srgbClr val="FFFFFF"/>
              </a:highlight>
              <a:latin typeface="Consolas" panose="020B0609020204030204" pitchFamily="49" charset="0"/>
            </a:endParaRPr>
          </a:p>
          <a:p>
            <a:r>
              <a:rPr lang="ru-RU" sz="2400" dirty="0">
                <a:solidFill>
                  <a:srgbClr val="000000"/>
                </a:solidFill>
                <a:highlight>
                  <a:srgbClr val="FFFFFF"/>
                </a:highlight>
                <a:latin typeface="Consolas" panose="020B0609020204030204" pitchFamily="49" charset="0"/>
              </a:rPr>
              <a:t> </a:t>
            </a:r>
            <a:r>
              <a:rPr lang="ru-RU" sz="2400" dirty="0" smtClean="0">
                <a:solidFill>
                  <a:srgbClr val="000000"/>
                </a:solidFill>
                <a:highlight>
                  <a:srgbClr val="FFFFFF"/>
                </a:highlight>
                <a:latin typeface="Consolas" panose="020B0609020204030204" pitchFamily="49" charset="0"/>
              </a:rPr>
              <a:t>        </a:t>
            </a:r>
            <a:r>
              <a:rPr lang="en-US" sz="2400" dirty="0" smtClean="0">
                <a:solidFill>
                  <a:srgbClr val="000000"/>
                </a:solidFill>
                <a:effectLst>
                  <a:glow rad="139700">
                    <a:srgbClr val="FF0000">
                      <a:alpha val="40000"/>
                    </a:srgbClr>
                  </a:glow>
                </a:effectLst>
                <a:highlight>
                  <a:srgbClr val="FFFFFF"/>
                </a:highlight>
                <a:latin typeface="Consolas" panose="020B0609020204030204" pitchFamily="49" charset="0"/>
              </a:rPr>
              <a:t>type.Equals(type</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a:t>
            </a:r>
          </a:p>
        </p:txBody>
      </p:sp>
      <p:sp>
        <p:nvSpPr>
          <p:cNvPr id="7" name="Rectangle 6"/>
          <p:cNvSpPr/>
          <p:nvPr/>
        </p:nvSpPr>
        <p:spPr>
          <a:xfrm>
            <a:off x="471053" y="5696726"/>
            <a:ext cx="10946626" cy="830997"/>
          </a:xfrm>
          <a:prstGeom prst="rect">
            <a:avLst/>
          </a:prstGeom>
        </p:spPr>
        <p:txBody>
          <a:bodyPr wrap="square">
            <a:spAutoFit/>
          </a:bodyPr>
          <a:lstStyle/>
          <a:p>
            <a:r>
              <a:rPr lang="en-US" sz="2400" b="1" dirty="0" smtClean="0">
                <a:solidFill>
                  <a:srgbClr val="0070C0"/>
                </a:solidFill>
              </a:rPr>
              <a:t>PVS-Studio: </a:t>
            </a:r>
            <a:r>
              <a:rPr lang="ru-RU" sz="2400" dirty="0">
                <a:solidFill>
                  <a:srgbClr val="7030A0"/>
                </a:solidFill>
              </a:rPr>
              <a:t>V3062 </a:t>
            </a:r>
            <a:r>
              <a:rPr lang="ru-RU" sz="2400" dirty="0" err="1">
                <a:solidFill>
                  <a:srgbClr val="7030A0"/>
                </a:solidFill>
              </a:rPr>
              <a:t>An</a:t>
            </a:r>
            <a:r>
              <a:rPr lang="ru-RU" sz="2400" dirty="0">
                <a:solidFill>
                  <a:srgbClr val="7030A0"/>
                </a:solidFill>
              </a:rPr>
              <a:t> </a:t>
            </a:r>
            <a:r>
              <a:rPr lang="ru-RU" sz="2400" dirty="0" err="1">
                <a:solidFill>
                  <a:srgbClr val="7030A0"/>
                </a:solidFill>
              </a:rPr>
              <a:t>object</a:t>
            </a:r>
            <a:r>
              <a:rPr lang="ru-RU" sz="2400" dirty="0">
                <a:solidFill>
                  <a:srgbClr val="7030A0"/>
                </a:solidFill>
              </a:rPr>
              <a:t> '</a:t>
            </a:r>
            <a:r>
              <a:rPr lang="ru-RU" sz="2400" dirty="0" err="1">
                <a:solidFill>
                  <a:srgbClr val="7030A0"/>
                </a:solidFill>
              </a:rPr>
              <a:t>table</a:t>
            </a:r>
            <a:r>
              <a:rPr lang="ru-RU" sz="2400" dirty="0">
                <a:solidFill>
                  <a:srgbClr val="7030A0"/>
                </a:solidFill>
              </a:rPr>
              <a:t>' </a:t>
            </a:r>
            <a:r>
              <a:rPr lang="ru-RU" sz="2400" dirty="0" err="1">
                <a:solidFill>
                  <a:srgbClr val="7030A0"/>
                </a:solidFill>
              </a:rPr>
              <a:t>is</a:t>
            </a:r>
            <a:r>
              <a:rPr lang="ru-RU" sz="2400" dirty="0">
                <a:solidFill>
                  <a:srgbClr val="7030A0"/>
                </a:solidFill>
              </a:rPr>
              <a:t> </a:t>
            </a:r>
            <a:r>
              <a:rPr lang="ru-RU" sz="2400" dirty="0" err="1">
                <a:solidFill>
                  <a:srgbClr val="7030A0"/>
                </a:solidFill>
              </a:rPr>
              <a:t>used</a:t>
            </a:r>
            <a:r>
              <a:rPr lang="ru-RU" sz="2400" dirty="0">
                <a:solidFill>
                  <a:srgbClr val="7030A0"/>
                </a:solidFill>
              </a:rPr>
              <a:t> </a:t>
            </a:r>
            <a:r>
              <a:rPr lang="ru-RU" sz="2400" dirty="0" err="1">
                <a:solidFill>
                  <a:srgbClr val="7030A0"/>
                </a:solidFill>
              </a:rPr>
              <a:t>as</a:t>
            </a:r>
            <a:r>
              <a:rPr lang="ru-RU" sz="2400" dirty="0">
                <a:solidFill>
                  <a:srgbClr val="7030A0"/>
                </a:solidFill>
              </a:rPr>
              <a:t> </a:t>
            </a:r>
            <a:r>
              <a:rPr lang="ru-RU" sz="2400" dirty="0" err="1">
                <a:solidFill>
                  <a:srgbClr val="7030A0"/>
                </a:solidFill>
              </a:rPr>
              <a:t>an</a:t>
            </a:r>
            <a:r>
              <a:rPr lang="ru-RU" sz="2400" dirty="0">
                <a:solidFill>
                  <a:srgbClr val="7030A0"/>
                </a:solidFill>
              </a:rPr>
              <a:t> </a:t>
            </a:r>
            <a:r>
              <a:rPr lang="ru-RU" sz="2400" dirty="0" err="1">
                <a:solidFill>
                  <a:srgbClr val="7030A0"/>
                </a:solidFill>
              </a:rPr>
              <a:t>argument</a:t>
            </a:r>
            <a:r>
              <a:rPr lang="ru-RU" sz="2400" dirty="0">
                <a:solidFill>
                  <a:srgbClr val="7030A0"/>
                </a:solidFill>
              </a:rPr>
              <a:t> </a:t>
            </a:r>
            <a:r>
              <a:rPr lang="ru-RU" sz="2400" dirty="0" err="1">
                <a:solidFill>
                  <a:srgbClr val="7030A0"/>
                </a:solidFill>
              </a:rPr>
              <a:t>to</a:t>
            </a:r>
            <a:r>
              <a:rPr lang="ru-RU" sz="2400" dirty="0">
                <a:solidFill>
                  <a:srgbClr val="7030A0"/>
                </a:solidFill>
              </a:rPr>
              <a:t> </a:t>
            </a:r>
            <a:r>
              <a:rPr lang="ru-RU" sz="2400" dirty="0" err="1">
                <a:solidFill>
                  <a:srgbClr val="7030A0"/>
                </a:solidFill>
              </a:rPr>
              <a:t>its</a:t>
            </a:r>
            <a:r>
              <a:rPr lang="ru-RU" sz="2400" dirty="0">
                <a:solidFill>
                  <a:srgbClr val="7030A0"/>
                </a:solidFill>
              </a:rPr>
              <a:t> </a:t>
            </a:r>
            <a:r>
              <a:rPr lang="ru-RU" sz="2400" dirty="0" err="1">
                <a:solidFill>
                  <a:srgbClr val="7030A0"/>
                </a:solidFill>
              </a:rPr>
              <a:t>own</a:t>
            </a:r>
            <a:r>
              <a:rPr lang="ru-RU" sz="2400" dirty="0">
                <a:solidFill>
                  <a:srgbClr val="7030A0"/>
                </a:solidFill>
              </a:rPr>
              <a:t> </a:t>
            </a:r>
            <a:r>
              <a:rPr lang="ru-RU" sz="2400" dirty="0" err="1">
                <a:solidFill>
                  <a:srgbClr val="7030A0"/>
                </a:solidFill>
              </a:rPr>
              <a:t>method</a:t>
            </a:r>
            <a:r>
              <a:rPr lang="ru-RU" sz="2400" dirty="0">
                <a:solidFill>
                  <a:srgbClr val="7030A0"/>
                </a:solidFill>
              </a:rPr>
              <a:t>. </a:t>
            </a:r>
            <a:r>
              <a:rPr lang="ru-RU" sz="2400" dirty="0" err="1">
                <a:solidFill>
                  <a:srgbClr val="7030A0"/>
                </a:solidFill>
              </a:rPr>
              <a:t>Consider</a:t>
            </a:r>
            <a:r>
              <a:rPr lang="ru-RU" sz="2400" dirty="0">
                <a:solidFill>
                  <a:srgbClr val="7030A0"/>
                </a:solidFill>
              </a:rPr>
              <a:t> </a:t>
            </a:r>
            <a:r>
              <a:rPr lang="ru-RU" sz="2400" dirty="0" err="1">
                <a:solidFill>
                  <a:srgbClr val="7030A0"/>
                </a:solidFill>
              </a:rPr>
              <a:t>checking</a:t>
            </a:r>
            <a:r>
              <a:rPr lang="ru-RU" sz="2400" dirty="0">
                <a:solidFill>
                  <a:srgbClr val="7030A0"/>
                </a:solidFill>
              </a:rPr>
              <a:t> </a:t>
            </a:r>
            <a:r>
              <a:rPr lang="ru-RU" sz="2400" dirty="0" err="1">
                <a:solidFill>
                  <a:srgbClr val="7030A0"/>
                </a:solidFill>
              </a:rPr>
              <a:t>the</a:t>
            </a:r>
            <a:r>
              <a:rPr lang="ru-RU" sz="2400" dirty="0">
                <a:solidFill>
                  <a:srgbClr val="7030A0"/>
                </a:solidFill>
              </a:rPr>
              <a:t> </a:t>
            </a:r>
            <a:r>
              <a:rPr lang="ru-RU" sz="2400" dirty="0" err="1">
                <a:solidFill>
                  <a:srgbClr val="7030A0"/>
                </a:solidFill>
              </a:rPr>
              <a:t>first</a:t>
            </a:r>
            <a:r>
              <a:rPr lang="ru-RU" sz="2400" dirty="0">
                <a:solidFill>
                  <a:srgbClr val="7030A0"/>
                </a:solidFill>
              </a:rPr>
              <a:t> </a:t>
            </a:r>
            <a:r>
              <a:rPr lang="ru-RU" sz="2400" dirty="0" err="1">
                <a:solidFill>
                  <a:srgbClr val="7030A0"/>
                </a:solidFill>
              </a:rPr>
              <a:t>actual</a:t>
            </a:r>
            <a:r>
              <a:rPr lang="ru-RU" sz="2400" dirty="0">
                <a:solidFill>
                  <a:srgbClr val="7030A0"/>
                </a:solidFill>
              </a:rPr>
              <a:t> </a:t>
            </a:r>
            <a:r>
              <a:rPr lang="ru-RU" sz="2400" dirty="0" err="1">
                <a:solidFill>
                  <a:srgbClr val="7030A0"/>
                </a:solidFill>
              </a:rPr>
              <a:t>argument</a:t>
            </a:r>
            <a:r>
              <a:rPr lang="ru-RU" sz="2400" dirty="0">
                <a:solidFill>
                  <a:srgbClr val="7030A0"/>
                </a:solidFill>
              </a:rPr>
              <a:t> </a:t>
            </a:r>
            <a:r>
              <a:rPr lang="ru-RU" sz="2400" dirty="0" err="1">
                <a:solidFill>
                  <a:srgbClr val="7030A0"/>
                </a:solidFill>
              </a:rPr>
              <a:t>of</a:t>
            </a:r>
            <a:r>
              <a:rPr lang="ru-RU" sz="2400" dirty="0">
                <a:solidFill>
                  <a:srgbClr val="7030A0"/>
                </a:solidFill>
              </a:rPr>
              <a:t> </a:t>
            </a:r>
            <a:r>
              <a:rPr lang="ru-RU" sz="2400" dirty="0" err="1">
                <a:solidFill>
                  <a:srgbClr val="7030A0"/>
                </a:solidFill>
              </a:rPr>
              <a:t>the</a:t>
            </a:r>
            <a:r>
              <a:rPr lang="ru-RU" sz="2400" dirty="0">
                <a:solidFill>
                  <a:srgbClr val="7030A0"/>
                </a:solidFill>
              </a:rPr>
              <a:t> '</a:t>
            </a:r>
            <a:r>
              <a:rPr lang="ru-RU" sz="2400" dirty="0" err="1">
                <a:solidFill>
                  <a:srgbClr val="7030A0"/>
                </a:solidFill>
              </a:rPr>
              <a:t>Equals</a:t>
            </a:r>
            <a:r>
              <a:rPr lang="ru-RU" sz="2400" dirty="0">
                <a:solidFill>
                  <a:srgbClr val="7030A0"/>
                </a:solidFill>
              </a:rPr>
              <a:t>' </a:t>
            </a:r>
            <a:r>
              <a:rPr lang="ru-RU" sz="2400" dirty="0" err="1">
                <a:solidFill>
                  <a:srgbClr val="7030A0"/>
                </a:solidFill>
              </a:rPr>
              <a:t>method</a:t>
            </a:r>
            <a:r>
              <a:rPr lang="ru-RU" sz="2400" dirty="0" smtClean="0">
                <a:solidFill>
                  <a:srgbClr val="7030A0"/>
                </a:solidFill>
              </a:rPr>
              <a:t>.</a:t>
            </a:r>
            <a:endParaRPr lang="ru-RU" sz="2400" dirty="0">
              <a:solidFill>
                <a:srgbClr val="7030A0"/>
              </a:solidFill>
            </a:endParaRPr>
          </a:p>
        </p:txBody>
      </p:sp>
      <p:sp>
        <p:nvSpPr>
          <p:cNvPr id="10" name="TextBox 9"/>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1755492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9731" y="190445"/>
            <a:ext cx="10096500" cy="5632311"/>
          </a:xfrm>
          <a:prstGeom prst="rect">
            <a:avLst/>
          </a:prstGeom>
          <a:effectLst>
            <a:glow rad="101600">
              <a:schemeClr val="accent4">
                <a:satMod val="175000"/>
                <a:alpha val="40000"/>
              </a:schemeClr>
            </a:glow>
          </a:effectLst>
        </p:spPr>
        <p:txBody>
          <a:bodyPr wrap="square">
            <a:spAutoFit/>
          </a:bodyPr>
          <a:lstStyle/>
          <a:p>
            <a:r>
              <a:rPr lang="ru-RU" sz="2400" b="1" dirty="0" err="1">
                <a:solidFill>
                  <a:srgbClr val="0070C0"/>
                </a:solidFill>
              </a:rPr>
              <a:t>Developer</a:t>
            </a:r>
            <a:r>
              <a:rPr lang="ru-RU" sz="2400" b="1" dirty="0">
                <a:solidFill>
                  <a:srgbClr val="0070C0"/>
                </a:solidFill>
              </a:rPr>
              <a:t> </a:t>
            </a:r>
            <a:r>
              <a:rPr lang="ru-RU" sz="2400" b="1" dirty="0" err="1">
                <a:solidFill>
                  <a:srgbClr val="0070C0"/>
                </a:solidFill>
              </a:rPr>
              <a:t>Express</a:t>
            </a:r>
            <a:r>
              <a:rPr lang="ru-RU" sz="2400" b="1" dirty="0">
                <a:solidFill>
                  <a:srgbClr val="0070C0"/>
                </a:solidFill>
              </a:rPr>
              <a:t> .NET </a:t>
            </a:r>
            <a:r>
              <a:rPr lang="ru-RU" sz="2400" b="1" dirty="0" err="1">
                <a:solidFill>
                  <a:srgbClr val="0070C0"/>
                </a:solidFill>
              </a:rPr>
              <a:t>Component</a:t>
            </a:r>
            <a:r>
              <a:rPr lang="ru-RU" sz="2400" b="1" dirty="0">
                <a:solidFill>
                  <a:srgbClr val="0070C0"/>
                </a:solidFill>
              </a:rPr>
              <a:t> </a:t>
            </a:r>
            <a:r>
              <a:rPr lang="ru-RU" sz="2400" b="1" dirty="0" err="1">
                <a:solidFill>
                  <a:srgbClr val="0070C0"/>
                </a:solidFill>
              </a:rPr>
              <a:t>Library</a:t>
            </a:r>
            <a:endParaRPr lang="ru-RU" sz="2400" b="1" dirty="0" smtClean="0">
              <a:solidFill>
                <a:srgbClr val="0070C0"/>
              </a:solidFill>
              <a:highlight>
                <a:srgbClr val="FFFFFF"/>
              </a:highlight>
              <a:latin typeface="Consolas" panose="020B0609020204030204" pitchFamily="49" charset="0"/>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namespace</a:t>
            </a:r>
            <a:r>
              <a:rPr lang="en-US" sz="2400" dirty="0" smtClean="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DevExpress.Xpf.Charts.Native</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public</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class</a:t>
            </a:r>
            <a:r>
              <a:rPr lang="en-US" sz="2400" dirty="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RectComparer</a:t>
            </a:r>
            <a:r>
              <a:rPr lang="en-US" sz="2400" dirty="0">
                <a:solidFill>
                  <a:srgbClr val="000000"/>
                </a:solidFill>
                <a:highlight>
                  <a:srgbClr val="FFFFFF"/>
                </a:highlight>
                <a:latin typeface="Consolas" panose="020B0609020204030204" pitchFamily="49" charset="0"/>
              </a:rPr>
              <a:t> : </a:t>
            </a:r>
            <a:r>
              <a:rPr lang="en-US" sz="2400" dirty="0" err="1">
                <a:solidFill>
                  <a:srgbClr val="2B91AF"/>
                </a:solidFill>
                <a:highlight>
                  <a:srgbClr val="FFFFFF"/>
                </a:highlight>
                <a:latin typeface="Consolas" panose="020B0609020204030204" pitchFamily="49" charset="0"/>
              </a:rPr>
              <a:t>IComparer</a:t>
            </a:r>
            <a:r>
              <a:rPr lang="en-US" sz="2400" dirty="0">
                <a:solidFill>
                  <a:srgbClr val="000000"/>
                </a:solidFill>
                <a:highlight>
                  <a:srgbClr val="FFFFFF"/>
                </a:highlight>
                <a:latin typeface="Consolas" panose="020B0609020204030204" pitchFamily="49" charset="0"/>
              </a:rPr>
              <a:t>&lt;GRect2D&gt; {</a:t>
            </a:r>
          </a:p>
          <a:p>
            <a:r>
              <a:rPr lang="fr-FR" sz="2400" dirty="0">
                <a:solidFill>
                  <a:srgbClr val="000000"/>
                </a:solidFill>
                <a:highlight>
                  <a:srgbClr val="FFFFFF"/>
                </a:highlight>
                <a:latin typeface="Consolas" panose="020B0609020204030204" pitchFamily="49" charset="0"/>
              </a:rPr>
              <a:t>    </a:t>
            </a:r>
            <a:r>
              <a:rPr lang="fr-FR" sz="2400" dirty="0" err="1">
                <a:solidFill>
                  <a:srgbClr val="0000FF"/>
                </a:solidFill>
                <a:highlight>
                  <a:srgbClr val="FFFFFF"/>
                </a:highlight>
                <a:latin typeface="Consolas" panose="020B0609020204030204" pitchFamily="49" charset="0"/>
              </a:rPr>
              <a:t>int</a:t>
            </a:r>
            <a:r>
              <a:rPr lang="fr-FR" sz="2400" dirty="0">
                <a:solidFill>
                  <a:srgbClr val="000000"/>
                </a:solidFill>
                <a:highlight>
                  <a:srgbClr val="FFFFFF"/>
                </a:highlight>
                <a:latin typeface="Consolas" panose="020B0609020204030204" pitchFamily="49" charset="0"/>
              </a:rPr>
              <a:t> </a:t>
            </a:r>
            <a:r>
              <a:rPr lang="fr-FR" sz="2400" dirty="0" err="1">
                <a:solidFill>
                  <a:srgbClr val="2B91AF"/>
                </a:solidFill>
                <a:highlight>
                  <a:srgbClr val="FFFFFF"/>
                </a:highlight>
                <a:latin typeface="Consolas" panose="020B0609020204030204" pitchFamily="49" charset="0"/>
              </a:rPr>
              <a:t>IComparer</a:t>
            </a:r>
            <a:r>
              <a:rPr lang="fr-FR" sz="2400" dirty="0">
                <a:solidFill>
                  <a:srgbClr val="000000"/>
                </a:solidFill>
                <a:highlight>
                  <a:srgbClr val="FFFFFF"/>
                </a:highlight>
                <a:latin typeface="Consolas" panose="020B0609020204030204" pitchFamily="49" charset="0"/>
              </a:rPr>
              <a:t>&lt;GRect2D&gt;.</a:t>
            </a:r>
            <a:r>
              <a:rPr lang="fr-FR" sz="2400" b="1" dirty="0">
                <a:solidFill>
                  <a:srgbClr val="00B050"/>
                </a:solidFill>
                <a:highlight>
                  <a:srgbClr val="FFFFFF"/>
                </a:highlight>
                <a:latin typeface="Consolas" panose="020B0609020204030204" pitchFamily="49" charset="0"/>
              </a:rPr>
              <a:t>Compare</a:t>
            </a:r>
            <a:r>
              <a:rPr lang="fr-FR" sz="2400" dirty="0">
                <a:solidFill>
                  <a:srgbClr val="000000"/>
                </a:solidFill>
                <a:highlight>
                  <a:srgbClr val="FFFFFF"/>
                </a:highlight>
                <a:latin typeface="Consolas" panose="020B0609020204030204" pitchFamily="49" charset="0"/>
              </a:rPr>
              <a:t>(GRect2D x, GRect2D </a:t>
            </a:r>
            <a:r>
              <a:rPr lang="fr-FR" sz="2400" dirty="0">
                <a:solidFill>
                  <a:srgbClr val="000000"/>
                </a:solidFill>
                <a:effectLst>
                  <a:glow rad="127000">
                    <a:srgbClr val="FFFF00"/>
                  </a:glow>
                </a:effectLst>
                <a:highlight>
                  <a:srgbClr val="FFFFFF"/>
                </a:highlight>
                <a:latin typeface="Consolas" panose="020B0609020204030204" pitchFamily="49" charset="0"/>
              </a:rPr>
              <a:t>y</a:t>
            </a:r>
            <a:r>
              <a:rPr lang="fr-FR"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x.Height</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x.Height</a:t>
            </a:r>
            <a:r>
              <a:rPr lang="en-US" sz="2400" dirty="0">
                <a:solidFill>
                  <a:srgbClr val="000000"/>
                </a:solidFill>
                <a:highlight>
                  <a:srgbClr val="FFFFFF"/>
                </a:highlight>
                <a:latin typeface="Consolas" panose="020B0609020204030204" pitchFamily="49" charset="0"/>
              </a:rPr>
              <a:t> &amp;&amp; </a:t>
            </a:r>
            <a:r>
              <a:rPr lang="en-US" sz="2400" dirty="0" err="1">
                <a:solidFill>
                  <a:srgbClr val="000000"/>
                </a:solidFill>
                <a:highlight>
                  <a:srgbClr val="FFFFFF"/>
                </a:highlight>
                <a:latin typeface="Consolas" panose="020B0609020204030204" pitchFamily="49" charset="0"/>
              </a:rPr>
              <a:t>x.Width</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x.Width</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0;</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x.Width</a:t>
            </a:r>
            <a:r>
              <a:rPr lang="en-US" sz="2400" dirty="0">
                <a:solidFill>
                  <a:srgbClr val="000000"/>
                </a:solidFill>
                <a:highlight>
                  <a:srgbClr val="FFFFFF"/>
                </a:highlight>
                <a:latin typeface="Consolas" panose="020B0609020204030204" pitchFamily="49" charset="0"/>
              </a:rPr>
              <a:t> &gt; </a:t>
            </a:r>
            <a:r>
              <a:rPr lang="en-US" sz="2400" dirty="0" err="1">
                <a:solidFill>
                  <a:srgbClr val="000000"/>
                </a:solidFill>
                <a:highlight>
                  <a:srgbClr val="FFFFFF"/>
                </a:highlight>
                <a:latin typeface="Consolas" panose="020B0609020204030204" pitchFamily="49" charset="0"/>
              </a:rPr>
              <a:t>x.Width</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1;</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x.Height</a:t>
            </a:r>
            <a:r>
              <a:rPr lang="en-US" sz="2400" dirty="0">
                <a:solidFill>
                  <a:srgbClr val="000000"/>
                </a:solidFill>
                <a:highlight>
                  <a:srgbClr val="FFFFFF"/>
                </a:highlight>
                <a:latin typeface="Consolas" panose="020B0609020204030204" pitchFamily="49" charset="0"/>
              </a:rPr>
              <a:t> &gt; </a:t>
            </a:r>
            <a:r>
              <a:rPr lang="en-US" sz="2400" dirty="0" err="1">
                <a:solidFill>
                  <a:srgbClr val="000000"/>
                </a:solidFill>
                <a:highlight>
                  <a:srgbClr val="FFFFFF"/>
                </a:highlight>
                <a:latin typeface="Consolas" panose="020B0609020204030204" pitchFamily="49" charset="0"/>
              </a:rPr>
              <a:t>x.Height</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1;</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-1;</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a:t>
            </a:r>
          </a:p>
        </p:txBody>
      </p:sp>
      <p:sp>
        <p:nvSpPr>
          <p:cNvPr id="7" name="Rectangle 6"/>
          <p:cNvSpPr/>
          <p:nvPr/>
        </p:nvSpPr>
        <p:spPr>
          <a:xfrm>
            <a:off x="869731" y="5991015"/>
            <a:ext cx="10946626" cy="461665"/>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V3065 Parameter 'y' is not utilized inside method's body</a:t>
            </a:r>
            <a:r>
              <a:rPr lang="en-US" sz="2400" dirty="0" smtClean="0">
                <a:solidFill>
                  <a:srgbClr val="7030A0"/>
                </a:solidFill>
              </a:rPr>
              <a:t>.</a:t>
            </a:r>
            <a:endParaRPr lang="ru-RU" sz="2400" dirty="0">
              <a:solidFill>
                <a:srgbClr val="7030A0"/>
              </a:solidFill>
            </a:endParaRPr>
          </a:p>
        </p:txBody>
      </p:sp>
      <p:pic>
        <p:nvPicPr>
          <p:cNvPr id="1026" name="Picture 2" descr="https://hotshowlife.com/wp-content/uploads/2015/11/98971390a2a29e0ea661ee53622e8b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477" y="2659117"/>
            <a:ext cx="3727754" cy="25514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12806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Статический анализ кода – стремление к совершенству!</a:t>
            </a:r>
            <a:endParaRPr lang="ru-R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4332" y="1956572"/>
            <a:ext cx="6723336" cy="4586117"/>
          </a:xfrm>
        </p:spPr>
      </p:pic>
      <p:sp>
        <p:nvSpPr>
          <p:cNvPr id="5" name="TextBox 4"/>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1577157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51" y="2323321"/>
            <a:ext cx="10515600" cy="1325563"/>
          </a:xfrm>
        </p:spPr>
        <p:txBody>
          <a:bodyPr/>
          <a:lstStyle/>
          <a:p>
            <a:pPr algn="ctr"/>
            <a:r>
              <a:rPr lang="ru-RU" dirty="0" smtClean="0"/>
              <a:t>Ответы на вопросы</a:t>
            </a:r>
            <a:endParaRPr lang="ru-RU" dirty="0"/>
          </a:p>
        </p:txBody>
      </p:sp>
      <p:sp>
        <p:nvSpPr>
          <p:cNvPr id="3" name="Content Placeholder 2"/>
          <p:cNvSpPr>
            <a:spLocks noGrp="1"/>
          </p:cNvSpPr>
          <p:nvPr>
            <p:ph idx="1"/>
          </p:nvPr>
        </p:nvSpPr>
        <p:spPr>
          <a:xfrm>
            <a:off x="838200" y="4459857"/>
            <a:ext cx="10515600" cy="1717106"/>
          </a:xfrm>
        </p:spPr>
        <p:txBody>
          <a:bodyPr/>
          <a:lstStyle/>
          <a:p>
            <a:pPr marL="0" indent="0">
              <a:buNone/>
            </a:pPr>
            <a:r>
              <a:rPr lang="en-US" dirty="0" smtClean="0"/>
              <a:t>E-Mail: </a:t>
            </a:r>
            <a:r>
              <a:rPr lang="en-US" dirty="0" smtClean="0">
                <a:hlinkClick r:id="rId2"/>
              </a:rPr>
              <a:t>Karpov@viva64.com</a:t>
            </a:r>
            <a:endParaRPr lang="en-US" dirty="0" smtClean="0"/>
          </a:p>
          <a:p>
            <a:pPr marL="0" indent="0">
              <a:buNone/>
            </a:pPr>
            <a:r>
              <a:rPr lang="ru-RU" dirty="0" smtClean="0"/>
              <a:t>Я в </a:t>
            </a:r>
            <a:r>
              <a:rPr lang="en-US" dirty="0"/>
              <a:t>twitter: </a:t>
            </a:r>
            <a:r>
              <a:rPr lang="en-US" dirty="0">
                <a:hlinkClick r:id="rId3"/>
              </a:rPr>
              <a:t>https://</a:t>
            </a:r>
            <a:r>
              <a:rPr lang="en-US" dirty="0" smtClean="0">
                <a:hlinkClick r:id="rId3"/>
              </a:rPr>
              <a:t>twitter.com/Code_Analysis</a:t>
            </a:r>
            <a:endParaRPr lang="en-US" dirty="0" smtClean="0"/>
          </a:p>
          <a:p>
            <a:pPr marL="0" indent="0">
              <a:buNone/>
            </a:pPr>
            <a:r>
              <a:rPr lang="en-US" dirty="0"/>
              <a:t>PVS-Studio: </a:t>
            </a:r>
            <a:r>
              <a:rPr lang="en-US" dirty="0">
                <a:hlinkClick r:id="rId4"/>
              </a:rPr>
              <a:t>http://www.viva64.com/ru/pvs-studio</a:t>
            </a:r>
            <a:r>
              <a:rPr lang="en-US" dirty="0" smtClean="0">
                <a:hlinkClick r:id="rId4"/>
              </a:rPr>
              <a:t>/</a:t>
            </a:r>
            <a:endParaRPr lang="en-US" dirty="0" smtClean="0"/>
          </a:p>
          <a:p>
            <a:pPr marL="0" indent="0">
              <a:buNone/>
            </a:pPr>
            <a:endParaRPr lang="ru-RU" dirty="0"/>
          </a:p>
        </p:txBody>
      </p:sp>
      <p:sp>
        <p:nvSpPr>
          <p:cNvPr id="4" name="TextBox 3"/>
          <p:cNvSpPr txBox="1"/>
          <p:nvPr/>
        </p:nvSpPr>
        <p:spPr>
          <a:xfrm>
            <a:off x="10334445" y="6495691"/>
            <a:ext cx="1857555" cy="369332"/>
          </a:xfrm>
          <a:prstGeom prst="rect">
            <a:avLst/>
          </a:prstGeom>
          <a:noFill/>
        </p:spPr>
        <p:txBody>
          <a:bodyPr wrap="square" rtlCol="0">
            <a:spAutoFit/>
          </a:bodyPr>
          <a:lstStyle/>
          <a:p>
            <a:pPr algn="r"/>
            <a:r>
              <a:rPr lang="en-US" dirty="0" smtClean="0">
                <a:hlinkClick r:id="rId5"/>
              </a:rPr>
              <a:t>www.viva64.com</a:t>
            </a:r>
            <a:endParaRPr lang="ru-RU" dirty="0"/>
          </a:p>
        </p:txBody>
      </p:sp>
    </p:spTree>
    <p:extLst>
      <p:ext uri="{BB962C8B-B14F-4D97-AF65-F5344CB8AC3E}">
        <p14:creationId xmlns:p14="http://schemas.microsoft.com/office/powerpoint/2010/main" val="1721132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О докладчике</a:t>
            </a:r>
            <a:endParaRPr lang="ru-RU" dirty="0"/>
          </a:p>
        </p:txBody>
      </p:sp>
      <p:sp>
        <p:nvSpPr>
          <p:cNvPr id="3" name="Content Placeholder 2"/>
          <p:cNvSpPr>
            <a:spLocks noGrp="1"/>
          </p:cNvSpPr>
          <p:nvPr>
            <p:ph idx="1"/>
          </p:nvPr>
        </p:nvSpPr>
        <p:spPr>
          <a:xfrm>
            <a:off x="838200" y="1188548"/>
            <a:ext cx="7503543" cy="4988415"/>
          </a:xfrm>
        </p:spPr>
        <p:txBody>
          <a:bodyPr>
            <a:normAutofit/>
          </a:bodyPr>
          <a:lstStyle/>
          <a:p>
            <a:r>
              <a:rPr lang="ru-RU" dirty="0"/>
              <a:t>Карпов Андрей Николаевич, 1981</a:t>
            </a:r>
            <a:endParaRPr lang="en-US" dirty="0"/>
          </a:p>
          <a:p>
            <a:r>
              <a:rPr lang="ru-RU" dirty="0"/>
              <a:t>Присутствует на </a:t>
            </a:r>
            <a:r>
              <a:rPr lang="en-US" dirty="0" err="1"/>
              <a:t>Habrahabr</a:t>
            </a:r>
            <a:r>
              <a:rPr lang="en-US" dirty="0"/>
              <a:t> </a:t>
            </a:r>
            <a:r>
              <a:rPr lang="ru-RU" dirty="0"/>
              <a:t>под именем </a:t>
            </a:r>
            <a:r>
              <a:rPr lang="en-US" dirty="0"/>
              <a:t>Andrey2008 - </a:t>
            </a:r>
            <a:r>
              <a:rPr lang="en-US" dirty="0">
                <a:hlinkClick r:id="rId2"/>
              </a:rPr>
              <a:t>habrahabr.ru/users/andrey2008/</a:t>
            </a:r>
            <a:endParaRPr lang="en-US" dirty="0"/>
          </a:p>
          <a:p>
            <a:r>
              <a:rPr lang="ru-RU" dirty="0" smtClean="0"/>
              <a:t>Технический </a:t>
            </a:r>
            <a:r>
              <a:rPr lang="ru-RU" dirty="0"/>
              <a:t>директор ООО «</a:t>
            </a:r>
            <a:r>
              <a:rPr lang="ru-RU" dirty="0" err="1"/>
              <a:t>СиПроВер</a:t>
            </a:r>
            <a:r>
              <a:rPr lang="ru-RU" dirty="0"/>
              <a:t>»</a:t>
            </a:r>
          </a:p>
          <a:p>
            <a:r>
              <a:rPr lang="en-US" dirty="0" smtClean="0"/>
              <a:t>MVP </a:t>
            </a:r>
            <a:r>
              <a:rPr lang="ru-RU" dirty="0"/>
              <a:t>в категории </a:t>
            </a:r>
            <a:r>
              <a:rPr lang="en-US" dirty="0"/>
              <a:t>Visual C++</a:t>
            </a:r>
            <a:endParaRPr lang="ru-RU" dirty="0"/>
          </a:p>
          <a:p>
            <a:r>
              <a:rPr lang="en-US" dirty="0"/>
              <a:t>Intel Black Belt Software Developer</a:t>
            </a:r>
            <a:endParaRPr lang="ru-RU" dirty="0"/>
          </a:p>
          <a:p>
            <a:r>
              <a:rPr lang="ru-RU" dirty="0"/>
              <a:t>Один из основателей проекта </a:t>
            </a:r>
            <a:r>
              <a:rPr lang="en-US" dirty="0" smtClean="0"/>
              <a:t>PVS-Studio (</a:t>
            </a:r>
            <a:r>
              <a:rPr lang="ru-RU" dirty="0"/>
              <a:t>с</a:t>
            </a:r>
            <a:r>
              <a:rPr lang="ru-RU" dirty="0" smtClean="0"/>
              <a:t>татический </a:t>
            </a:r>
            <a:r>
              <a:rPr lang="ru-RU" dirty="0"/>
              <a:t>анализатор кода для языков </a:t>
            </a:r>
            <a:r>
              <a:rPr lang="en-US" dirty="0"/>
              <a:t>C/C</a:t>
            </a:r>
            <a:r>
              <a:rPr lang="en-US" dirty="0" smtClean="0"/>
              <a:t>++/C#).</a:t>
            </a:r>
            <a:endParaRPr lang="en-US" dirty="0"/>
          </a:p>
          <a:p>
            <a:r>
              <a:rPr lang="ru-RU" b="1" dirty="0" smtClean="0">
                <a:solidFill>
                  <a:srgbClr val="0070C0"/>
                </a:solidFill>
              </a:rPr>
              <a:t>Проверил более сотни открытых проектов</a:t>
            </a:r>
            <a:endParaRPr lang="ru-RU" b="1" dirty="0">
              <a:solidFill>
                <a:srgbClr val="0070C0"/>
              </a:solidFill>
            </a:endParaRPr>
          </a:p>
        </p:txBody>
      </p:sp>
      <p:pic>
        <p:nvPicPr>
          <p:cNvPr id="4"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6634" y="948975"/>
            <a:ext cx="3200400" cy="5031029"/>
          </a:xfrm>
          <a:prstGeom prst="rect">
            <a:avLst/>
          </a:prstGeom>
        </p:spPr>
      </p:pic>
      <p:sp>
        <p:nvSpPr>
          <p:cNvPr id="5" name="TextBox 4"/>
          <p:cNvSpPr txBox="1"/>
          <p:nvPr/>
        </p:nvSpPr>
        <p:spPr>
          <a:xfrm>
            <a:off x="10334445" y="6495691"/>
            <a:ext cx="1857555" cy="369332"/>
          </a:xfrm>
          <a:prstGeom prst="rect">
            <a:avLst/>
          </a:prstGeom>
          <a:noFill/>
        </p:spPr>
        <p:txBody>
          <a:bodyPr wrap="square" rtlCol="0">
            <a:spAutoFit/>
          </a:bodyPr>
          <a:lstStyle/>
          <a:p>
            <a:pPr algn="r"/>
            <a:r>
              <a:rPr lang="en-US" dirty="0" smtClean="0">
                <a:hlinkClick r:id="rId4"/>
              </a:rPr>
              <a:t>www.viva64.com</a:t>
            </a:r>
            <a:endParaRPr lang="ru-RU" dirty="0"/>
          </a:p>
        </p:txBody>
      </p:sp>
      <p:pic>
        <p:nvPicPr>
          <p:cNvPr id="6" name="Picture 2" descr="https://alexandrebrisebois.files.wordpress.com/2014/07/microsoft-mv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7767" y="3154688"/>
            <a:ext cx="839137" cy="345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game-guru.com/images/intel_black_belt_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7674" y="3682755"/>
            <a:ext cx="1314856" cy="39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3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775" y="-4763"/>
            <a:ext cx="8934450" cy="6867525"/>
          </a:xfrm>
          <a:prstGeom prst="rect">
            <a:avLst/>
          </a:prstGeom>
        </p:spPr>
      </p:pic>
      <p:sp>
        <p:nvSpPr>
          <p:cNvPr id="3" name="TextBox 2"/>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154665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ru-RU" dirty="0"/>
              <a:t>Что знает статический </a:t>
            </a:r>
            <a:r>
              <a:rPr lang="ru-RU" dirty="0" smtClean="0"/>
              <a:t>анализатор,</a:t>
            </a:r>
            <a:br>
              <a:rPr lang="ru-RU" dirty="0" smtClean="0"/>
            </a:br>
            <a:r>
              <a:rPr lang="ru-RU" dirty="0" smtClean="0"/>
              <a:t>чего </a:t>
            </a:r>
            <a:r>
              <a:rPr lang="ru-RU" dirty="0"/>
              <a:t>не знаете </a:t>
            </a:r>
            <a:r>
              <a:rPr lang="ru-RU" dirty="0" smtClean="0"/>
              <a:t>вы?</a:t>
            </a:r>
            <a:endParaRPr lang="ru-RU" b="1" dirty="0"/>
          </a:p>
        </p:txBody>
      </p:sp>
      <p:sp>
        <p:nvSpPr>
          <p:cNvPr id="3" name="Content Placeholder 2"/>
          <p:cNvSpPr>
            <a:spLocks noGrp="1"/>
          </p:cNvSpPr>
          <p:nvPr>
            <p:ph idx="1"/>
          </p:nvPr>
        </p:nvSpPr>
        <p:spPr>
          <a:xfrm>
            <a:off x="838200" y="1825625"/>
            <a:ext cx="10515600" cy="4670066"/>
          </a:xfrm>
        </p:spPr>
        <p:txBody>
          <a:bodyPr>
            <a:normAutofit lnSpcReduction="10000"/>
          </a:bodyPr>
          <a:lstStyle/>
          <a:p>
            <a:r>
              <a:rPr lang="ru-RU" dirty="0"/>
              <a:t>В программе есть очень </a:t>
            </a:r>
            <a:r>
              <a:rPr lang="ru-RU" dirty="0" smtClean="0"/>
              <a:t>скрыт</a:t>
            </a:r>
            <a:r>
              <a:rPr lang="ru-RU" dirty="0"/>
              <a:t>н</a:t>
            </a:r>
            <a:r>
              <a:rPr lang="ru-RU" dirty="0" smtClean="0"/>
              <a:t>ые ошибки.</a:t>
            </a:r>
            <a:endParaRPr lang="en-US" dirty="0" smtClean="0"/>
          </a:p>
          <a:p>
            <a:r>
              <a:rPr lang="ru-RU" dirty="0" smtClean="0"/>
              <a:t>В </a:t>
            </a:r>
            <a:r>
              <a:rPr lang="ru-RU" dirty="0"/>
              <a:t>реальных программах бывают нереально простые и глупые </a:t>
            </a:r>
            <a:r>
              <a:rPr lang="ru-RU" dirty="0" smtClean="0"/>
              <a:t>ошибки.</a:t>
            </a:r>
          </a:p>
          <a:p>
            <a:r>
              <a:rPr lang="ru-RU" dirty="0"/>
              <a:t>Никто </a:t>
            </a:r>
            <a:r>
              <a:rPr lang="ru-RU" dirty="0" smtClean="0"/>
              <a:t>не умеет </a:t>
            </a:r>
            <a:r>
              <a:rPr lang="ru-RU" dirty="0"/>
              <a:t>писать параллельные </a:t>
            </a:r>
            <a:r>
              <a:rPr lang="ru-RU" dirty="0" smtClean="0"/>
              <a:t>программы.</a:t>
            </a:r>
          </a:p>
          <a:p>
            <a:r>
              <a:rPr lang="ru-RU" dirty="0"/>
              <a:t>Не все в команде хорошо знают </a:t>
            </a:r>
            <a:r>
              <a:rPr lang="en-US" dirty="0"/>
              <a:t>C</a:t>
            </a:r>
            <a:r>
              <a:rPr lang="en-US" dirty="0" smtClean="0"/>
              <a:t>#</a:t>
            </a:r>
            <a:r>
              <a:rPr lang="ru-RU" dirty="0" smtClean="0"/>
              <a:t>.</a:t>
            </a:r>
          </a:p>
          <a:p>
            <a:r>
              <a:rPr lang="ru-RU" dirty="0"/>
              <a:t>В тестах тоже бывают </a:t>
            </a:r>
            <a:r>
              <a:rPr lang="ru-RU" dirty="0" smtClean="0"/>
              <a:t>ошибки.</a:t>
            </a:r>
          </a:p>
          <a:p>
            <a:r>
              <a:rPr lang="ru-RU" dirty="0"/>
              <a:t>Программы не готовы к критическим </a:t>
            </a:r>
            <a:r>
              <a:rPr lang="ru-RU" dirty="0" smtClean="0"/>
              <a:t>ситуациям.</a:t>
            </a:r>
          </a:p>
          <a:p>
            <a:r>
              <a:rPr lang="ru-RU" dirty="0"/>
              <a:t>Анализатор </a:t>
            </a:r>
            <a:r>
              <a:rPr lang="ru-RU" dirty="0" smtClean="0"/>
              <a:t>знает, </a:t>
            </a:r>
            <a:r>
              <a:rPr lang="ru-RU" dirty="0"/>
              <a:t>что иногда мы любим раскидать </a:t>
            </a:r>
            <a:r>
              <a:rPr lang="ru-RU" dirty="0" smtClean="0"/>
              <a:t>носки.</a:t>
            </a:r>
          </a:p>
          <a:p>
            <a:r>
              <a:rPr lang="ru-RU" dirty="0"/>
              <a:t>Функции сравнения столь просты, что их забывают написать </a:t>
            </a:r>
            <a:r>
              <a:rPr lang="ru-RU" dirty="0" smtClean="0"/>
              <a:t>правильно.</a:t>
            </a:r>
            <a:endParaRPr lang="ru-RU" dirty="0"/>
          </a:p>
        </p:txBody>
      </p:sp>
      <p:sp>
        <p:nvSpPr>
          <p:cNvPr id="5" name="TextBox 4"/>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4136686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В программе есть очень скрытные ошибки</a:t>
            </a:r>
            <a:endParaRPr lang="ru-RU" dirty="0"/>
          </a:p>
        </p:txBody>
      </p:sp>
      <p:sp>
        <p:nvSpPr>
          <p:cNvPr id="7" name="Rectangle 6"/>
          <p:cNvSpPr/>
          <p:nvPr/>
        </p:nvSpPr>
        <p:spPr>
          <a:xfrm>
            <a:off x="1961072" y="1746534"/>
            <a:ext cx="6096000" cy="646331"/>
          </a:xfrm>
          <a:prstGeom prst="rect">
            <a:avLst/>
          </a:prstGeom>
        </p:spPr>
        <p:txBody>
          <a:bodyPr>
            <a:spAutoFit/>
          </a:bodyPr>
          <a:lstStyle/>
          <a:p>
            <a:endParaRPr lang="ru-RU" dirty="0" smtClean="0"/>
          </a:p>
          <a:p>
            <a:endParaRPr lang="ru-RU" dirty="0"/>
          </a:p>
        </p:txBody>
      </p:sp>
      <p:sp>
        <p:nvSpPr>
          <p:cNvPr id="8" name="Content Placeholder 2"/>
          <p:cNvSpPr>
            <a:spLocks noGrp="1"/>
          </p:cNvSpPr>
          <p:nvPr>
            <p:ph idx="1"/>
          </p:nvPr>
        </p:nvSpPr>
        <p:spPr>
          <a:xfrm>
            <a:off x="838200" y="1325563"/>
            <a:ext cx="10515600" cy="4351338"/>
          </a:xfrm>
        </p:spPr>
        <p:txBody>
          <a:bodyPr/>
          <a:lstStyle/>
          <a:p>
            <a:r>
              <a:rPr lang="ru-RU" dirty="0" smtClean="0"/>
              <a:t>Давайте поговорим о хеш-функциях.</a:t>
            </a:r>
            <a:endParaRPr lang="en-US" dirty="0" smtClean="0"/>
          </a:p>
          <a:p>
            <a:r>
              <a:rPr lang="ru-RU" dirty="0" smtClean="0"/>
              <a:t>А что будет, если хеш-функция плохая?</a:t>
            </a:r>
          </a:p>
          <a:p>
            <a:endParaRPr lang="ru-RU" dirty="0" smtClean="0"/>
          </a:p>
          <a:p>
            <a:r>
              <a:rPr lang="ru-RU" dirty="0" smtClean="0"/>
              <a:t>Есть кто-то в зале </a:t>
            </a:r>
            <a:r>
              <a:rPr lang="ru-RU" dirty="0"/>
              <a:t>из </a:t>
            </a:r>
            <a:r>
              <a:rPr lang="ru-RU" dirty="0" err="1"/>
              <a:t>Developer</a:t>
            </a:r>
            <a:r>
              <a:rPr lang="ru-RU" dirty="0"/>
              <a:t> </a:t>
            </a:r>
            <a:r>
              <a:rPr lang="ru-RU" dirty="0" err="1" smtClean="0"/>
              <a:t>Express</a:t>
            </a:r>
            <a:r>
              <a:rPr lang="en-US" dirty="0" smtClean="0"/>
              <a:t>?</a:t>
            </a:r>
          </a:p>
          <a:p>
            <a:endParaRPr lang="en-US" dirty="0"/>
          </a:p>
          <a:p>
            <a:r>
              <a:rPr lang="ru-RU" dirty="0" smtClean="0"/>
              <a:t>Код взят из </a:t>
            </a:r>
            <a:r>
              <a:rPr lang="ru-RU" dirty="0" err="1"/>
              <a:t>Developer</a:t>
            </a:r>
            <a:r>
              <a:rPr lang="ru-RU" dirty="0"/>
              <a:t> </a:t>
            </a:r>
            <a:r>
              <a:rPr lang="ru-RU" dirty="0" err="1"/>
              <a:t>Express</a:t>
            </a:r>
            <a:r>
              <a:rPr lang="ru-RU" dirty="0"/>
              <a:t> .NET </a:t>
            </a:r>
            <a:r>
              <a:rPr lang="ru-RU" dirty="0" err="1"/>
              <a:t>Component</a:t>
            </a:r>
            <a:r>
              <a:rPr lang="ru-RU" dirty="0"/>
              <a:t> </a:t>
            </a:r>
            <a:r>
              <a:rPr lang="ru-RU" dirty="0" err="1" smtClean="0"/>
              <a:t>Library</a:t>
            </a:r>
            <a:endParaRPr lang="ru-RU" dirty="0" smtClean="0"/>
          </a:p>
          <a:p>
            <a:r>
              <a:rPr lang="ru-RU" dirty="0"/>
              <a:t>V3080 </a:t>
            </a:r>
            <a:r>
              <a:rPr lang="ru-RU" dirty="0" err="1"/>
              <a:t>Possible</a:t>
            </a:r>
            <a:r>
              <a:rPr lang="ru-RU" dirty="0"/>
              <a:t> </a:t>
            </a:r>
            <a:r>
              <a:rPr lang="ru-RU" dirty="0" err="1"/>
              <a:t>null</a:t>
            </a:r>
            <a:r>
              <a:rPr lang="ru-RU" dirty="0"/>
              <a:t> </a:t>
            </a:r>
            <a:r>
              <a:rPr lang="ru-RU" dirty="0" err="1"/>
              <a:t>dereference</a:t>
            </a:r>
            <a:r>
              <a:rPr lang="ru-RU" dirty="0"/>
              <a:t>. </a:t>
            </a:r>
            <a:r>
              <a:rPr lang="ru-RU" dirty="0" err="1"/>
              <a:t>Consider</a:t>
            </a:r>
            <a:r>
              <a:rPr lang="ru-RU" dirty="0"/>
              <a:t> </a:t>
            </a:r>
            <a:r>
              <a:rPr lang="ru-RU" dirty="0" err="1"/>
              <a:t>inspecting</a:t>
            </a:r>
            <a:r>
              <a:rPr lang="ru-RU" dirty="0"/>
              <a:t> '</a:t>
            </a:r>
            <a:r>
              <a:rPr lang="ru-RU" dirty="0" err="1"/>
              <a:t>Members</a:t>
            </a:r>
            <a:r>
              <a:rPr lang="ru-RU" dirty="0"/>
              <a:t>'.</a:t>
            </a:r>
          </a:p>
          <a:p>
            <a:endParaRPr lang="en-US" dirty="0" smtClean="0"/>
          </a:p>
          <a:p>
            <a:endParaRPr lang="ru-RU" dirty="0" smtClean="0"/>
          </a:p>
          <a:p>
            <a:endParaRPr lang="ru-RU" dirty="0" smtClean="0"/>
          </a:p>
          <a:p>
            <a:endParaRPr lang="ru-R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586" y="1410038"/>
            <a:ext cx="3011214" cy="1965654"/>
          </a:xfrm>
          <a:prstGeom prst="rect">
            <a:avLst/>
          </a:prstGeom>
        </p:spPr>
      </p:pic>
      <p:sp>
        <p:nvSpPr>
          <p:cNvPr id="6" name="TextBox 5"/>
          <p:cNvSpPr txBox="1"/>
          <p:nvPr/>
        </p:nvSpPr>
        <p:spPr>
          <a:xfrm>
            <a:off x="10334445" y="6495691"/>
            <a:ext cx="1857555" cy="369332"/>
          </a:xfrm>
          <a:prstGeom prst="rect">
            <a:avLst/>
          </a:prstGeom>
          <a:noFill/>
        </p:spPr>
        <p:txBody>
          <a:bodyPr wrap="square" rtlCol="0">
            <a:spAutoFit/>
          </a:bodyPr>
          <a:lstStyle/>
          <a:p>
            <a:pPr algn="r"/>
            <a:r>
              <a:rPr lang="en-US" dirty="0" smtClean="0">
                <a:hlinkClick r:id="rId3"/>
              </a:rPr>
              <a:t>www.viva64.com</a:t>
            </a:r>
            <a:endParaRPr lang="ru-RU" dirty="0"/>
          </a:p>
        </p:txBody>
      </p:sp>
    </p:spTree>
    <p:extLst>
      <p:ext uri="{BB962C8B-B14F-4D97-AF65-F5344CB8AC3E}">
        <p14:creationId xmlns:p14="http://schemas.microsoft.com/office/powerpoint/2010/main" val="475323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247" y="415825"/>
            <a:ext cx="10995803" cy="6001643"/>
          </a:xfrm>
          <a:prstGeom prst="rect">
            <a:avLst/>
          </a:prstGeom>
        </p:spPr>
        <p:txBody>
          <a:bodyPr wrap="square">
            <a:spAutoFit/>
          </a:bodyPr>
          <a:lstStyle/>
          <a:p>
            <a:r>
              <a:rPr lang="en-US" sz="2400" dirty="0">
                <a:solidFill>
                  <a:srgbClr val="0000FF"/>
                </a:solidFill>
                <a:highlight>
                  <a:srgbClr val="FFFFFF"/>
                </a:highlight>
                <a:latin typeface="Consolas" panose="020B0609020204030204" pitchFamily="49" charset="0"/>
              </a:rPr>
              <a:t>public</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override</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GetHashCode</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hashCode</a:t>
            </a:r>
            <a:r>
              <a:rPr lang="en-US" sz="2400" dirty="0">
                <a:solidFill>
                  <a:srgbClr val="000000"/>
                </a:solidFill>
                <a:highlight>
                  <a:srgbClr val="FFFFFF"/>
                </a:highlight>
                <a:latin typeface="Consolas" panose="020B0609020204030204" pitchFamily="49" charset="0"/>
              </a:rPr>
              <a:t> = 0x71974591;</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hashCode</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UseConstructor</a:t>
            </a:r>
            <a:r>
              <a:rPr lang="en-US" sz="2400" dirty="0">
                <a:solidFill>
                  <a:srgbClr val="000000"/>
                </a:solidFill>
                <a:highlight>
                  <a:srgbClr val="FFFFFF"/>
                </a:highlight>
                <a:latin typeface="Consolas" panose="020B0609020204030204" pitchFamily="49" charset="0"/>
              </a:rPr>
              <a:t> ? 0x70004524 : 0x79823475;</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hashCode</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CreateNewObject</a:t>
            </a:r>
            <a:r>
              <a:rPr lang="en-US" sz="2400" dirty="0">
                <a:solidFill>
                  <a:srgbClr val="000000"/>
                </a:solidFill>
                <a:highlight>
                  <a:srgbClr val="FFFFFF"/>
                </a:highlight>
                <a:latin typeface="Consolas" panose="020B0609020204030204" pitchFamily="49" charset="0"/>
              </a:rPr>
              <a:t> ? 0x78988557 : 0x71113033;</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Members == </a:t>
            </a:r>
            <a:r>
              <a:rPr lang="en-US" sz="2400" dirty="0">
                <a:solidFill>
                  <a:srgbClr val="0000FF"/>
                </a:solidFill>
                <a:effectLst>
                  <a:glow rad="139700">
                    <a:srgbClr val="FF0000">
                      <a:alpha val="40000"/>
                    </a:srgbClr>
                  </a:glow>
                </a:effectLst>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hashCode</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Members.Count.GetHashCode</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foreach</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XPMemberAssignment</a:t>
            </a:r>
            <a:r>
              <a:rPr lang="en-US" sz="2400" dirty="0">
                <a:solidFill>
                  <a:srgbClr val="000000"/>
                </a:solidFill>
                <a:highlight>
                  <a:srgbClr val="FFFFFF"/>
                </a:highlight>
                <a:latin typeface="Consolas" panose="020B0609020204030204" pitchFamily="49" charset="0"/>
              </a:rPr>
              <a:t> source </a:t>
            </a:r>
            <a:r>
              <a:rPr lang="en-US" sz="2400" dirty="0">
                <a:solidFill>
                  <a:srgbClr val="0000FF"/>
                </a:solidFill>
                <a:highlight>
                  <a:srgbClr val="FFFFFF"/>
                </a:highlight>
                <a:latin typeface="Consolas" panose="020B0609020204030204" pitchFamily="49" charset="0"/>
              </a:rPr>
              <a:t>in</a:t>
            </a:r>
            <a:r>
              <a:rPr lang="en-US" sz="2400" dirty="0">
                <a:solidFill>
                  <a:srgbClr val="000000"/>
                </a:solidFill>
                <a:highlight>
                  <a:srgbClr val="FFFFFF"/>
                </a:highlight>
                <a:latin typeface="Consolas" panose="020B0609020204030204" pitchFamily="49" charset="0"/>
              </a:rPr>
              <a:t> Members)</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ReferenceEquals</a:t>
            </a:r>
            <a:r>
              <a:rPr lang="en-US" sz="2400" dirty="0">
                <a:solidFill>
                  <a:srgbClr val="000000"/>
                </a:solidFill>
                <a:highlight>
                  <a:srgbClr val="FFFFFF"/>
                </a:highlight>
                <a:latin typeface="Consolas" panose="020B0609020204030204" pitchFamily="49" charset="0"/>
              </a:rPr>
              <a:t>(source, </a:t>
            </a:r>
            <a:r>
              <a:rPr lang="en-US" sz="2400" dirty="0">
                <a:solidFill>
                  <a:srgbClr val="0000FF"/>
                </a:solidFill>
                <a:highlight>
                  <a:srgbClr val="FFFFFF"/>
                </a:highlight>
                <a:latin typeface="Consolas" panose="020B0609020204030204" pitchFamily="49" charset="0"/>
              </a:rPr>
              <a:t>null</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continue</a:t>
            </a:r>
            <a:r>
              <a:rPr lang="en-US" sz="2400" dirty="0">
                <a:solidFill>
                  <a:srgbClr val="000000"/>
                </a:solidFill>
                <a:highlight>
                  <a:srgbClr val="FFFFFF"/>
                </a:highlight>
                <a:latin typeface="Consolas" panose="020B0609020204030204" pitchFamily="49" charset="0"/>
              </a:rPr>
              <a:t>;</a:t>
            </a:r>
          </a:p>
          <a:p>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hashCode</a:t>
            </a:r>
            <a:r>
              <a:rPr lang="en-US" sz="2400" dirty="0">
                <a:solidFill>
                  <a:srgbClr val="000000"/>
                </a:solidFill>
                <a:highlight>
                  <a:srgbClr val="FFFFFF"/>
                </a:highlight>
                <a:latin typeface="Consolas" panose="020B0609020204030204" pitchFamily="49" charset="0"/>
              </a:rPr>
              <a:t> ^= </a:t>
            </a:r>
            <a:r>
              <a:rPr lang="en-US" sz="2400" dirty="0" err="1">
                <a:solidFill>
                  <a:srgbClr val="000000"/>
                </a:solidFill>
                <a:highlight>
                  <a:srgbClr val="FFFFFF"/>
                </a:highlight>
                <a:latin typeface="Consolas" panose="020B0609020204030204" pitchFamily="49" charset="0"/>
              </a:rPr>
              <a:t>source.GetHashCode</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    }</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hashCode</a:t>
            </a:r>
            <a:r>
              <a:rPr lang="en-US" sz="2400" dirty="0">
                <a:solidFill>
                  <a:srgbClr val="000000"/>
                </a:solidFill>
                <a:highlight>
                  <a:srgbClr val="FFFFFF"/>
                </a:highlight>
                <a:latin typeface="Consolas" panose="020B0609020204030204" pitchFamily="49" charset="0"/>
              </a:rPr>
              <a:t>;</a:t>
            </a:r>
          </a:p>
          <a:p>
            <a:r>
              <a:rPr lang="ru-RU" sz="2400" dirty="0">
                <a:solidFill>
                  <a:srgbClr val="000000"/>
                </a:solidFill>
                <a:highlight>
                  <a:srgbClr val="FFFFFF"/>
                </a:highlight>
                <a:latin typeface="Consolas" panose="020B0609020204030204" pitchFamily="49" charset="0"/>
              </a:rPr>
              <a:t>}</a:t>
            </a:r>
            <a:endParaRPr lang="ru-RU" sz="2400" dirty="0"/>
          </a:p>
        </p:txBody>
      </p:sp>
      <p:sp>
        <p:nvSpPr>
          <p:cNvPr id="3" name="TextBox 2"/>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356993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ru-RU" dirty="0" smtClean="0"/>
              <a:t>В программе есть очень скрытные ошибки</a:t>
            </a:r>
            <a:endParaRPr lang="ru-RU" dirty="0"/>
          </a:p>
        </p:txBody>
      </p:sp>
      <p:sp>
        <p:nvSpPr>
          <p:cNvPr id="3" name="Rectangle 2"/>
          <p:cNvSpPr/>
          <p:nvPr/>
        </p:nvSpPr>
        <p:spPr>
          <a:xfrm>
            <a:off x="838199" y="1409646"/>
            <a:ext cx="11110823" cy="3416320"/>
          </a:xfrm>
          <a:prstGeom prst="rect">
            <a:avLst/>
          </a:prstGeom>
        </p:spPr>
        <p:txBody>
          <a:bodyPr wrap="square">
            <a:spAutoFit/>
          </a:bodyPr>
          <a:lstStyle/>
          <a:p>
            <a:r>
              <a:rPr lang="ru-RU" sz="2400" b="1" dirty="0" err="1">
                <a:solidFill>
                  <a:srgbClr val="0070C0"/>
                </a:solidFill>
              </a:rPr>
              <a:t>IronPython</a:t>
            </a:r>
            <a:r>
              <a:rPr lang="ru-RU" sz="2400" b="1" dirty="0">
                <a:solidFill>
                  <a:srgbClr val="0070C0"/>
                </a:solidFill>
              </a:rPr>
              <a:t> </a:t>
            </a:r>
            <a:r>
              <a:rPr lang="ru-RU" sz="2400" b="1" dirty="0" err="1">
                <a:solidFill>
                  <a:srgbClr val="0070C0"/>
                </a:solidFill>
              </a:rPr>
              <a:t>and</a:t>
            </a:r>
            <a:r>
              <a:rPr lang="ru-RU" sz="2400" b="1" dirty="0">
                <a:solidFill>
                  <a:srgbClr val="0070C0"/>
                </a:solidFill>
              </a:rPr>
              <a:t> </a:t>
            </a:r>
            <a:r>
              <a:rPr lang="ru-RU" sz="2400" b="1" dirty="0" err="1">
                <a:solidFill>
                  <a:srgbClr val="0070C0"/>
                </a:solidFill>
              </a:rPr>
              <a:t>IronRuby</a:t>
            </a:r>
            <a:endParaRPr lang="ru-RU" sz="2400" b="1" dirty="0">
              <a:solidFill>
                <a:srgbClr val="0070C0"/>
              </a:solidFill>
            </a:endParaRPr>
          </a:p>
          <a:p>
            <a:endParaRPr lang="ru-RU" sz="2400" dirty="0">
              <a:solidFill>
                <a:srgbClr val="0000FF"/>
              </a:solidFill>
              <a:highlight>
                <a:srgbClr val="FFFFFF"/>
              </a:highlight>
              <a:latin typeface="Consolas" panose="020B0609020204030204" pitchFamily="49" charset="0"/>
            </a:endParaRPr>
          </a:p>
          <a:p>
            <a:r>
              <a:rPr lang="en-US" sz="2400" dirty="0" smtClean="0">
                <a:solidFill>
                  <a:srgbClr val="0000FF"/>
                </a:solidFill>
                <a:highlight>
                  <a:srgbClr val="FFFFFF"/>
                </a:highlight>
                <a:latin typeface="Consolas" panose="020B0609020204030204" pitchFamily="49" charset="0"/>
              </a:rPr>
              <a:t>public</a:t>
            </a:r>
            <a:r>
              <a:rPr lang="en-US" sz="2400" dirty="0" smtClean="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static</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__hash__(</a:t>
            </a:r>
            <a:r>
              <a:rPr lang="en-US" sz="2400" dirty="0">
                <a:solidFill>
                  <a:srgbClr val="2B91AF"/>
                </a:solidFill>
                <a:highlight>
                  <a:srgbClr val="FFFFFF"/>
                </a:highlight>
                <a:latin typeface="Consolas" panose="020B0609020204030204" pitchFamily="49" charset="0"/>
              </a:rPr>
              <a:t>UInt64</a:t>
            </a:r>
            <a:r>
              <a:rPr lang="en-US" sz="2400" dirty="0">
                <a:solidFill>
                  <a:srgbClr val="000000"/>
                </a:solidFill>
                <a:highlight>
                  <a:srgbClr val="FFFFFF"/>
                </a:highlight>
                <a:latin typeface="Consolas" panose="020B0609020204030204" pitchFamily="49" charset="0"/>
              </a:rPr>
              <a:t> x) {</a:t>
            </a:r>
          </a:p>
          <a:p>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total = </a:t>
            </a:r>
            <a:r>
              <a:rPr lang="en-US" sz="2400" dirty="0">
                <a:solidFill>
                  <a:srgbClr val="0000FF"/>
                </a:solidFill>
                <a:highlight>
                  <a:srgbClr val="FFFFFF"/>
                </a:highlight>
                <a:latin typeface="Consolas" panose="020B0609020204030204" pitchFamily="49" charset="0"/>
              </a:rPr>
              <a:t>unchecked</a:t>
            </a:r>
            <a:r>
              <a:rPr lang="en-US" sz="2400" dirty="0">
                <a:solidFill>
                  <a:srgbClr val="000000"/>
                </a:solidFill>
                <a:highlight>
                  <a:srgbClr val="FFFFFF"/>
                </a:highlight>
                <a:latin typeface="Consolas" panose="020B0609020204030204" pitchFamily="49" charset="0"/>
              </a:rPr>
              <a:t>((</a:t>
            </a:r>
            <a:r>
              <a:rPr lang="en-US" sz="2400" dirty="0" err="1">
                <a:solidFill>
                  <a:srgbClr val="0000FF"/>
                </a:solidFill>
                <a:highlight>
                  <a:srgbClr val="FFFFFF"/>
                </a:highlight>
                <a:latin typeface="Consolas" panose="020B0609020204030204" pitchFamily="49" charset="0"/>
              </a:rPr>
              <a:t>int</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uint</a:t>
            </a:r>
            <a:r>
              <a:rPr lang="en-US" sz="2400" dirty="0">
                <a:solidFill>
                  <a:srgbClr val="000000"/>
                </a:solidFill>
                <a:highlight>
                  <a:srgbClr val="FFFFFF"/>
                </a:highlight>
                <a:latin typeface="Consolas" panose="020B0609020204030204" pitchFamily="49" charset="0"/>
              </a:rPr>
              <a:t>)x) + (</a:t>
            </a:r>
            <a:r>
              <a:rPr lang="en-US" sz="2400" dirty="0" err="1">
                <a:solidFill>
                  <a:srgbClr val="0000FF"/>
                </a:solidFill>
                <a:highlight>
                  <a:srgbClr val="FFFFFF"/>
                </a:highlight>
                <a:latin typeface="Consolas" panose="020B0609020204030204" pitchFamily="49" charset="0"/>
              </a:rPr>
              <a:t>uint</a:t>
            </a:r>
            <a:r>
              <a:rPr lang="en-US" sz="2400" dirty="0">
                <a:solidFill>
                  <a:srgbClr val="000000"/>
                </a:solidFill>
                <a:highlight>
                  <a:srgbClr val="FFFFFF"/>
                </a:highlight>
                <a:latin typeface="Consolas" panose="020B0609020204030204" pitchFamily="49" charset="0"/>
              </a:rPr>
              <a:t>)(x &gt;&gt; 32)));</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a:solidFill>
                  <a:srgbClr val="000000"/>
                </a:solidFill>
                <a:effectLst>
                  <a:glow rad="139700">
                    <a:srgbClr val="FF0000">
                      <a:alpha val="40000"/>
                    </a:srgbClr>
                  </a:glow>
                </a:effectLst>
                <a:highlight>
                  <a:srgbClr val="FFFFFF"/>
                </a:highlight>
                <a:latin typeface="Consolas" panose="020B0609020204030204" pitchFamily="49" charset="0"/>
              </a:rPr>
              <a:t>x &lt; 0</a:t>
            </a:r>
            <a:r>
              <a:rPr lang="en-US"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unchecked</a:t>
            </a:r>
            <a:r>
              <a:rPr lang="en-US" sz="2400" dirty="0">
                <a:solidFill>
                  <a:srgbClr val="000000"/>
                </a:solidFill>
                <a:highlight>
                  <a:srgbClr val="FFFFFF"/>
                </a:highlight>
                <a:latin typeface="Consolas" panose="020B0609020204030204" pitchFamily="49" charset="0"/>
              </a:rPr>
              <a:t>(-total);</a:t>
            </a:r>
          </a:p>
          <a:p>
            <a:r>
              <a:rPr lang="ru-RU" sz="2400" dirty="0">
                <a:solidFill>
                  <a:srgbClr val="000000"/>
                </a:solidFill>
                <a:highlight>
                  <a:srgbClr val="FFFFFF"/>
                </a:highlight>
                <a:latin typeface="Consolas" panose="020B0609020204030204" pitchFamily="49" charset="0"/>
              </a:rPr>
              <a:t>  }</a:t>
            </a:r>
          </a:p>
          <a:p>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total;</a:t>
            </a:r>
          </a:p>
          <a:p>
            <a:r>
              <a:rPr lang="ru-RU" sz="2400" dirty="0">
                <a:solidFill>
                  <a:srgbClr val="000000"/>
                </a:solidFill>
                <a:highlight>
                  <a:srgbClr val="FFFFFF"/>
                </a:highlight>
                <a:latin typeface="Consolas" panose="020B0609020204030204" pitchFamily="49" charset="0"/>
              </a:rPr>
              <a:t>}</a:t>
            </a:r>
          </a:p>
        </p:txBody>
      </p:sp>
      <p:sp>
        <p:nvSpPr>
          <p:cNvPr id="6" name="Rectangle 5"/>
          <p:cNvSpPr/>
          <p:nvPr/>
        </p:nvSpPr>
        <p:spPr>
          <a:xfrm>
            <a:off x="838199" y="5280314"/>
            <a:ext cx="11110823" cy="461665"/>
          </a:xfrm>
          <a:prstGeom prst="rect">
            <a:avLst/>
          </a:prstGeom>
        </p:spPr>
        <p:txBody>
          <a:bodyPr wrap="square">
            <a:spAutoFit/>
          </a:bodyPr>
          <a:lstStyle/>
          <a:p>
            <a:r>
              <a:rPr lang="en-US" sz="2400" b="1" dirty="0" smtClean="0">
                <a:solidFill>
                  <a:srgbClr val="0070C0"/>
                </a:solidFill>
              </a:rPr>
              <a:t>PVS-Studio: </a:t>
            </a:r>
            <a:r>
              <a:rPr lang="en-US" sz="2400" dirty="0">
                <a:solidFill>
                  <a:srgbClr val="7030A0"/>
                </a:solidFill>
              </a:rPr>
              <a:t>V3022 Expression 'x &lt; 0' is always false. Unsigned type value is always &gt;= 0</a:t>
            </a:r>
            <a:r>
              <a:rPr lang="en-US" sz="2400" dirty="0" smtClean="0">
                <a:solidFill>
                  <a:srgbClr val="7030A0"/>
                </a:solidFill>
              </a:rPr>
              <a:t>.</a:t>
            </a:r>
            <a:endParaRPr lang="ru-RU" sz="2400" dirty="0">
              <a:solidFill>
                <a:srgbClr val="7030A0"/>
              </a:solidFill>
            </a:endParaRPr>
          </a:p>
        </p:txBody>
      </p:sp>
      <p:sp>
        <p:nvSpPr>
          <p:cNvPr id="5" name="TextBox 4"/>
          <p:cNvSpPr txBox="1"/>
          <p:nvPr/>
        </p:nvSpPr>
        <p:spPr>
          <a:xfrm>
            <a:off x="10334445" y="6495691"/>
            <a:ext cx="1857555" cy="369332"/>
          </a:xfrm>
          <a:prstGeom prst="rect">
            <a:avLst/>
          </a:prstGeom>
          <a:noFill/>
        </p:spPr>
        <p:txBody>
          <a:bodyPr wrap="square" rtlCol="0">
            <a:spAutoFit/>
          </a:bodyPr>
          <a:lstStyle/>
          <a:p>
            <a:pPr algn="r"/>
            <a:r>
              <a:rPr lang="en-US" dirty="0" smtClean="0">
                <a:hlinkClick r:id="rId2"/>
              </a:rPr>
              <a:t>www.viva64.com</a:t>
            </a:r>
            <a:endParaRPr lang="ru-RU" dirty="0"/>
          </a:p>
        </p:txBody>
      </p:sp>
    </p:spTree>
    <p:extLst>
      <p:ext uri="{BB962C8B-B14F-4D97-AF65-F5344CB8AC3E}">
        <p14:creationId xmlns:p14="http://schemas.microsoft.com/office/powerpoint/2010/main" val="1694954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1973</Words>
  <Application>Microsoft Office PowerPoint</Application>
  <PresentationFormat>Widescreen</PresentationFormat>
  <Paragraphs>363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Consolas</vt:lpstr>
      <vt:lpstr>Courier New</vt:lpstr>
      <vt:lpstr>Office Theme</vt:lpstr>
      <vt:lpstr>Что знает статический анализатор, чего не знаете вы</vt:lpstr>
      <vt:lpstr>Для привлечения внимания</vt:lpstr>
      <vt:lpstr>Для привлечения внимания</vt:lpstr>
      <vt:lpstr>О докладчике</vt:lpstr>
      <vt:lpstr>PowerPoint Presentation</vt:lpstr>
      <vt:lpstr>Что знает статический анализатор, чего не знаете вы?</vt:lpstr>
      <vt:lpstr>В программе есть очень скрытные ошибки</vt:lpstr>
      <vt:lpstr>PowerPoint Presentation</vt:lpstr>
      <vt:lpstr>В программе есть очень скрытные ошибки</vt:lpstr>
      <vt:lpstr>В реальных программах бывают нереально простые и глупые ошибки</vt:lpstr>
      <vt:lpstr>В реальных программах бывают нереально простые и глупые ошибки</vt:lpstr>
      <vt:lpstr>В реальных программах бывают нереально простые и глупые ошибки</vt:lpstr>
      <vt:lpstr>В реальных программах бывают нереально простые и глупые ошибки</vt:lpstr>
      <vt:lpstr>В реальных программах бывают нереально простые и глупые ошибки</vt:lpstr>
      <vt:lpstr>В реальных программах бывают нереально простые и глупые ошибки</vt:lpstr>
      <vt:lpstr>В реальных программах бывают нереально простые и глупые ошибки</vt:lpstr>
      <vt:lpstr>Никто не умеет писать параллельные программы</vt:lpstr>
      <vt:lpstr>Никто не умеет писать параллельные программы</vt:lpstr>
      <vt:lpstr>Никто не умеет писать параллельные программы</vt:lpstr>
      <vt:lpstr>Никто не умеет писать параллельные программы</vt:lpstr>
      <vt:lpstr>Не все в команде хорошо знают C#</vt:lpstr>
      <vt:lpstr>Не все в команде хорошо знают C#</vt:lpstr>
      <vt:lpstr>Не все в команде хорошо знают C#</vt:lpstr>
      <vt:lpstr>Не все в команде хорошо знают C#</vt:lpstr>
      <vt:lpstr>PowerPoint Presentation</vt:lpstr>
      <vt:lpstr>В тестах тоже бывают ошибки</vt:lpstr>
      <vt:lpstr>Программы не готовы к критическим ситуациям – мягкий вариант</vt:lpstr>
      <vt:lpstr>Программы не готовы к критическим ситуациям – жёсткий вариант</vt:lpstr>
      <vt:lpstr>Программы не готовы к критическим ситуациям – нет проверки</vt:lpstr>
      <vt:lpstr>Анализатор знает, что иногда мы любим раскидать носки</vt:lpstr>
      <vt:lpstr>Функции сравнения столь просты, что их забывают написать правильно</vt:lpstr>
      <vt:lpstr>Функции сравнения столь просты, что их забывают написать правильно</vt:lpstr>
      <vt:lpstr>PowerPoint Presentation</vt:lpstr>
      <vt:lpstr>Статический анализ кода – стремление к совершенству!</vt:lpstr>
      <vt:lpstr>Ответы на вопросы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Статический анализ, как гигиена кода</dc:title>
  <dc:creator>Учетная запись Майкрософт</dc:creator>
  <cp:lastModifiedBy>Andrey Karpov</cp:lastModifiedBy>
  <cp:revision>157</cp:revision>
  <dcterms:created xsi:type="dcterms:W3CDTF">2015-11-18T18:43:55Z</dcterms:created>
  <dcterms:modified xsi:type="dcterms:W3CDTF">2016-04-19T13:24:47Z</dcterms:modified>
</cp:coreProperties>
</file>