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277" r:id="rId3"/>
    <p:sldId id="279" r:id="rId4"/>
    <p:sldId id="280" r:id="rId5"/>
    <p:sldId id="281" r:id="rId6"/>
    <p:sldId id="282" r:id="rId7"/>
    <p:sldId id="278" r:id="rId8"/>
    <p:sldId id="270" r:id="rId9"/>
    <p:sldId id="271" r:id="rId10"/>
    <p:sldId id="307" r:id="rId11"/>
    <p:sldId id="276" r:id="rId12"/>
    <p:sldId id="272" r:id="rId13"/>
    <p:sldId id="288" r:id="rId14"/>
    <p:sldId id="290" r:id="rId15"/>
    <p:sldId id="289" r:id="rId16"/>
    <p:sldId id="291" r:id="rId17"/>
    <p:sldId id="292" r:id="rId18"/>
    <p:sldId id="293" r:id="rId19"/>
    <p:sldId id="294" r:id="rId20"/>
    <p:sldId id="286" r:id="rId21"/>
    <p:sldId id="273" r:id="rId22"/>
    <p:sldId id="284" r:id="rId23"/>
    <p:sldId id="275" r:id="rId24"/>
    <p:sldId id="295" r:id="rId25"/>
    <p:sldId id="274" r:id="rId26"/>
    <p:sldId id="297" r:id="rId27"/>
    <p:sldId id="296" r:id="rId28"/>
    <p:sldId id="298" r:id="rId29"/>
    <p:sldId id="299" r:id="rId30"/>
    <p:sldId id="300" r:id="rId31"/>
    <p:sldId id="301" r:id="rId32"/>
    <p:sldId id="302" r:id="rId33"/>
    <p:sldId id="304" r:id="rId34"/>
    <p:sldId id="303" r:id="rId35"/>
    <p:sldId id="258" r:id="rId36"/>
    <p:sldId id="261" r:id="rId37"/>
    <p:sldId id="263" r:id="rId38"/>
    <p:sldId id="266" r:id="rId39"/>
    <p:sldId id="265" r:id="rId40"/>
    <p:sldId id="267" r:id="rId41"/>
    <p:sldId id="262" r:id="rId42"/>
    <p:sldId id="268" r:id="rId43"/>
    <p:sldId id="259" r:id="rId44"/>
    <p:sldId id="257" r:id="rId45"/>
    <p:sldId id="269" r:id="rId46"/>
    <p:sldId id="308" r:id="rId47"/>
    <p:sldId id="306" r:id="rId4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D7A791-0319-4EEE-B761-76FA09F2BC5F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36294B-21EF-4EC9-A644-AA9FCA204E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14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6294B-21EF-4EC9-A644-AA9FCA204E9E}" type="slidenum">
              <a:rPr lang="ru-RU" smtClean="0"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300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CE4C-6E53-41B1-9792-122568B9E19F}" type="datetime1">
              <a:rPr lang="ru-RU" smtClean="0"/>
              <a:t>24.10.2018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9125A-C4A3-4D55-BDB9-2C7AF4C911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173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714C3-474B-40F6-B00B-5646139E1BA2}" type="datetime1">
              <a:rPr lang="ru-RU" smtClean="0"/>
              <a:t>24.10.2018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9125A-C4A3-4D55-BDB9-2C7AF4C911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649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54DB5-370A-482C-AC13-1EC10F5B156F}" type="datetime1">
              <a:rPr lang="ru-RU" smtClean="0"/>
              <a:t>24.10.2018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9125A-C4A3-4D55-BDB9-2C7AF4C911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178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EBE26-F88D-441C-9CB9-450A0B41E3FF}" type="datetime1">
              <a:rPr lang="ru-RU" smtClean="0"/>
              <a:t>24.10.2018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9125A-C4A3-4D55-BDB9-2C7AF4C911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356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520B-E0BA-4168-A8FA-A0DB20DF7697}" type="datetime1">
              <a:rPr lang="ru-RU" smtClean="0"/>
              <a:t>24.10.2018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9125A-C4A3-4D55-BDB9-2C7AF4C911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838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90FF3-316B-45CE-9F93-C7C095362ECF}" type="datetime1">
              <a:rPr lang="ru-RU" smtClean="0"/>
              <a:t>24.10.2018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9125A-C4A3-4D55-BDB9-2C7AF4C911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391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589B8-6217-445D-90BB-EBE1E4CC2184}" type="datetime1">
              <a:rPr lang="ru-RU" smtClean="0"/>
              <a:t>24.10.2018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9125A-C4A3-4D55-BDB9-2C7AF4C911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412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3F944-88C3-4702-B573-2D2D16DF8FAB}" type="datetime1">
              <a:rPr lang="ru-RU" smtClean="0"/>
              <a:t>24.10.2018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9125A-C4A3-4D55-BDB9-2C7AF4C911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751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7FE0C-558E-4502-B731-C778D7346452}" type="datetime1">
              <a:rPr lang="ru-RU" smtClean="0"/>
              <a:t>24.10.2018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9125A-C4A3-4D55-BDB9-2C7AF4C911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26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16003-54B7-43B9-AA5D-E48111FA1429}" type="datetime1">
              <a:rPr lang="ru-RU" smtClean="0"/>
              <a:t>24.10.2018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9125A-C4A3-4D55-BDB9-2C7AF4C911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047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25DA0-AB06-4C83-BF0C-40A5AF72B1B3}" type="datetime1">
              <a:rPr lang="ru-RU" smtClean="0"/>
              <a:t>24.10.2018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9125A-C4A3-4D55-BDB9-2C7AF4C911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112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2450B-0C67-4F4F-8DDD-2C11C050170F}" type="datetime1">
              <a:rPr lang="ru-RU" smtClean="0"/>
              <a:t>24.10.2018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9125A-C4A3-4D55-BDB9-2C7AF4C911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716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viva64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viva64.com/ru/b/0087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youtu.be/nrQUpGM9vYQ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mailto:Karpov@viva64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hyperlink" Target="https://www.instagram.com/pvs_studio_unicorn/" TargetMode="External"/><Relationship Id="rId4" Type="http://schemas.openxmlformats.org/officeDocument/2006/relationships/hyperlink" Target="https://twitter.com/Code_Analysis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Опыт разработки статического анализатора кода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83811"/>
            <a:ext cx="9144000" cy="1073988"/>
          </a:xfrm>
        </p:spPr>
        <p:txBody>
          <a:bodyPr/>
          <a:lstStyle/>
          <a:p>
            <a:r>
              <a:rPr lang="ru-RU" dirty="0" smtClean="0"/>
              <a:t>Автор</a:t>
            </a:r>
            <a:r>
              <a:rPr lang="en-US" dirty="0" smtClean="0"/>
              <a:t>: </a:t>
            </a:r>
            <a:r>
              <a:rPr lang="ru-RU" dirty="0" smtClean="0"/>
              <a:t>Андрей Карпов</a:t>
            </a:r>
          </a:p>
          <a:p>
            <a:r>
              <a:rPr lang="en-US" dirty="0" smtClean="0">
                <a:hlinkClick r:id="rId2"/>
              </a:rPr>
              <a:t>www.viva64.com</a:t>
            </a:r>
            <a:endParaRPr lang="en-US" dirty="0" smtClean="0"/>
          </a:p>
          <a:p>
            <a:endParaRPr lang="ru-R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86" y="5589917"/>
            <a:ext cx="1167384" cy="1104181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9125A-C4A3-4D55-BDB9-2C7AF4C911D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661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Регулярные выражения не работают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132716"/>
            <a:ext cx="10515600" cy="14755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Моё терпение лопнуло ещё в 2010 </a:t>
            </a:r>
            <a:r>
              <a:rPr lang="ru-RU" dirty="0" smtClean="0"/>
              <a:t>году</a:t>
            </a:r>
            <a:r>
              <a:rPr lang="en-US" dirty="0" smtClean="0"/>
              <a:t>,</a:t>
            </a:r>
            <a:r>
              <a:rPr lang="ru-RU" dirty="0" smtClean="0"/>
              <a:t> </a:t>
            </a:r>
            <a:r>
              <a:rPr lang="ru-RU" dirty="0" smtClean="0"/>
              <a:t>и я написал критическую статью</a:t>
            </a:r>
            <a:r>
              <a:rPr lang="en-US" dirty="0" smtClean="0"/>
              <a:t>:</a:t>
            </a:r>
            <a:r>
              <a:rPr lang="ru-RU" dirty="0" smtClean="0"/>
              <a:t> «Статический </a:t>
            </a:r>
            <a:r>
              <a:rPr lang="ru-RU" dirty="0"/>
              <a:t>анализ и регулярные </a:t>
            </a:r>
            <a:r>
              <a:rPr lang="ru-RU" dirty="0" smtClean="0"/>
              <a:t>выражения»</a:t>
            </a:r>
            <a:br>
              <a:rPr lang="ru-RU" dirty="0" smtClean="0"/>
            </a:br>
            <a:r>
              <a:rPr lang="en-US" dirty="0">
                <a:hlinkClick r:id="rId2"/>
              </a:rPr>
              <a:t>https://www.viva64.com/ru/b/0087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101" y="1621676"/>
            <a:ext cx="5001799" cy="3439675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9125A-C4A3-4D55-BDB9-2C7AF4C911D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88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49995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Что внутри современных статических анализаторов кода </a:t>
            </a:r>
            <a:br>
              <a:rPr lang="ru-RU" dirty="0" smtClean="0"/>
            </a:br>
            <a:r>
              <a:rPr lang="ru-RU" sz="3600" dirty="0" smtClean="0"/>
              <a:t>на примере </a:t>
            </a:r>
            <a:r>
              <a:rPr lang="en-US" sz="3600" dirty="0" smtClean="0"/>
              <a:t>PVS-Studio</a:t>
            </a:r>
            <a:endParaRPr lang="ru-RU" sz="3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9125A-C4A3-4D55-BDB9-2C7AF4C911D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92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 типов</a:t>
            </a:r>
            <a:r>
              <a:rPr lang="en-US" dirty="0"/>
              <a:t> </a:t>
            </a:r>
            <a:r>
              <a:rPr lang="en-US" dirty="0" smtClean="0"/>
              <a:t>(type inference</a:t>
            </a:r>
            <a:r>
              <a:rPr lang="en-US" dirty="0"/>
              <a:t>)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Информации о типах нужна для реализации большинства диагностик</a:t>
            </a:r>
          </a:p>
          <a:p>
            <a:r>
              <a:rPr lang="ru-RU" dirty="0" smtClean="0"/>
              <a:t>Нужно уметь выводить типы из цепочки </a:t>
            </a:r>
            <a:r>
              <a:rPr lang="en-US" dirty="0" err="1" smtClean="0"/>
              <a:t>typedef</a:t>
            </a:r>
            <a:endParaRPr lang="en-US" dirty="0" smtClean="0"/>
          </a:p>
          <a:p>
            <a:r>
              <a:rPr lang="ru-RU" dirty="0" smtClean="0"/>
              <a:t>Нужно уметь подставлять типы </a:t>
            </a:r>
            <a:r>
              <a:rPr lang="ru-RU" dirty="0" smtClean="0"/>
              <a:t>(</a:t>
            </a:r>
            <a:r>
              <a:rPr lang="ru-RU" dirty="0" smtClean="0"/>
              <a:t>и константы) для анализа шаблонов</a:t>
            </a:r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657" y="3673416"/>
            <a:ext cx="3184584" cy="31845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274060" y="4295954"/>
            <a:ext cx="11721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latin typeface="Consolas" panose="020B0609020204030204" pitchFamily="49" charset="0"/>
              </a:rPr>
              <a:t>typedef</a:t>
            </a:r>
            <a:endParaRPr lang="ru-RU" sz="2000" b="1" dirty="0">
              <a:latin typeface="Consolas" panose="020B0609020204030204" pitchFamily="49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9125A-C4A3-4D55-BDB9-2C7AF4C911D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83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Вывод типов</a:t>
            </a:r>
            <a:r>
              <a:rPr lang="en-US" dirty="0"/>
              <a:t> (type inference)</a:t>
            </a:r>
            <a:endParaRPr lang="ru-RU" dirty="0"/>
          </a:p>
        </p:txBody>
      </p:sp>
      <p:sp>
        <p:nvSpPr>
          <p:cNvPr id="5" name="Rectangle 4"/>
          <p:cNvSpPr/>
          <p:nvPr/>
        </p:nvSpPr>
        <p:spPr>
          <a:xfrm>
            <a:off x="838199" y="1478824"/>
            <a:ext cx="1010872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template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400" dirty="0" err="1">
                <a:solidFill>
                  <a:srgbClr val="2B91AF"/>
                </a:solidFill>
                <a:latin typeface="Consolas" panose="020B0609020204030204" pitchFamily="49" charset="0"/>
              </a:rPr>
              <a:t>size_t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N&gt; </a:t>
            </a:r>
            <a:r>
              <a:rPr lang="en-US" sz="2400" dirty="0" err="1">
                <a:solidFill>
                  <a:srgbClr val="0000FF"/>
                </a:solidFill>
                <a:latin typeface="Consolas" panose="020B0609020204030204" pitchFamily="49" charset="0"/>
              </a:rPr>
              <a:t>struct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latin typeface="Consolas" panose="020B0609020204030204" pitchFamily="49" charset="0"/>
              </a:rPr>
              <a:t>X</a:t>
            </a:r>
            <a:endParaRPr lang="en-US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ru-RU" sz="24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A[N];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Foo()</a:t>
            </a:r>
          </a:p>
          <a:p>
            <a:r>
              <a:rPr lang="ru-RU" sz="2400" dirty="0">
                <a:solidFill>
                  <a:srgbClr val="000000"/>
                </a:solidFill>
                <a:latin typeface="Consolas" panose="020B0609020204030204" pitchFamily="49" charset="0"/>
              </a:rPr>
              <a:t>  {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memset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(A, 0, </a:t>
            </a:r>
            <a:r>
              <a:rPr lang="en-US" sz="2400" dirty="0" err="1">
                <a:solidFill>
                  <a:srgbClr val="0000FF"/>
                </a:solidFill>
                <a:latin typeface="Consolas" panose="020B0609020204030204" pitchFamily="49" charset="0"/>
              </a:rPr>
              <a:t>sizeof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 * 10);</a:t>
            </a:r>
          </a:p>
          <a:p>
            <a:r>
              <a:rPr lang="ru-RU" sz="2400" dirty="0">
                <a:solidFill>
                  <a:srgbClr val="000000"/>
                </a:solidFill>
                <a:latin typeface="Consolas" panose="020B0609020204030204" pitchFamily="49" charset="0"/>
              </a:rPr>
              <a:t>  }</a:t>
            </a:r>
          </a:p>
          <a:p>
            <a:r>
              <a:rPr lang="ru-RU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};</a:t>
            </a:r>
            <a:endParaRPr lang="ru-RU" sz="24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9125A-C4A3-4D55-BDB9-2C7AF4C911D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023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Вывод типов</a:t>
            </a:r>
            <a:r>
              <a:rPr lang="en-US" dirty="0"/>
              <a:t> (type inference)</a:t>
            </a:r>
            <a:endParaRPr lang="ru-RU" dirty="0"/>
          </a:p>
        </p:txBody>
      </p:sp>
      <p:sp>
        <p:nvSpPr>
          <p:cNvPr id="5" name="Rectangle 4"/>
          <p:cNvSpPr/>
          <p:nvPr/>
        </p:nvSpPr>
        <p:spPr>
          <a:xfrm>
            <a:off x="838199" y="1478824"/>
            <a:ext cx="1010872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template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400" dirty="0" err="1">
                <a:solidFill>
                  <a:srgbClr val="2B91AF"/>
                </a:solidFill>
                <a:latin typeface="Consolas" panose="020B0609020204030204" pitchFamily="49" charset="0"/>
              </a:rPr>
              <a:t>size_t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N&gt; </a:t>
            </a:r>
            <a:r>
              <a:rPr lang="en-US" sz="2400" dirty="0" err="1">
                <a:solidFill>
                  <a:srgbClr val="0000FF"/>
                </a:solidFill>
                <a:latin typeface="Consolas" panose="020B0609020204030204" pitchFamily="49" charset="0"/>
              </a:rPr>
              <a:t>struct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latin typeface="Consolas" panose="020B0609020204030204" pitchFamily="49" charset="0"/>
              </a:rPr>
              <a:t>X</a:t>
            </a:r>
            <a:endParaRPr lang="en-US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ru-RU" sz="24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A[N];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Foo()</a:t>
            </a:r>
          </a:p>
          <a:p>
            <a:r>
              <a:rPr lang="ru-RU" sz="2400" dirty="0">
                <a:solidFill>
                  <a:srgbClr val="000000"/>
                </a:solidFill>
                <a:latin typeface="Consolas" panose="020B0609020204030204" pitchFamily="49" charset="0"/>
              </a:rPr>
              <a:t>  {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24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memset</a:t>
            </a:r>
            <a:r>
              <a:rPr lang="en-US" sz="2400" b="1" dirty="0">
                <a:solidFill>
                  <a:srgbClr val="FF0000"/>
                </a:solidFill>
                <a:latin typeface="Consolas" panose="020B0609020204030204" pitchFamily="49" charset="0"/>
              </a:rPr>
              <a:t>(A, 0, </a:t>
            </a:r>
            <a:r>
              <a:rPr lang="en-US" sz="24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sizeof</a:t>
            </a:r>
            <a:r>
              <a:rPr lang="en-US" sz="2400" b="1" dirty="0">
                <a:solidFill>
                  <a:srgbClr val="FF0000"/>
                </a:solidFill>
                <a:latin typeface="Consolas" panose="020B0609020204030204" pitchFamily="49" charset="0"/>
              </a:rPr>
              <a:t>(T) * 10);</a:t>
            </a:r>
          </a:p>
          <a:p>
            <a:r>
              <a:rPr lang="ru-RU" sz="2400" dirty="0">
                <a:solidFill>
                  <a:srgbClr val="000000"/>
                </a:solidFill>
                <a:latin typeface="Consolas" panose="020B0609020204030204" pitchFamily="49" charset="0"/>
              </a:rPr>
              <a:t>  }</a:t>
            </a:r>
          </a:p>
          <a:p>
            <a:r>
              <a:rPr lang="ru-RU" sz="2400" dirty="0">
                <a:solidFill>
                  <a:srgbClr val="000000"/>
                </a:solidFill>
                <a:latin typeface="Consolas" panose="020B0609020204030204" pitchFamily="49" charset="0"/>
              </a:rPr>
              <a:t>};</a:t>
            </a:r>
          </a:p>
          <a:p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Do()</a:t>
            </a:r>
          </a:p>
          <a:p>
            <a:r>
              <a:rPr lang="ru-RU" sz="24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2400" b="1" dirty="0">
                <a:solidFill>
                  <a:srgbClr val="2B91AF"/>
                </a:solidFill>
                <a:latin typeface="Consolas" panose="020B0609020204030204" pitchFamily="49" charset="0"/>
              </a:rPr>
              <a:t>X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2400" b="1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, 5&gt; a;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a.Foo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ru-RU" sz="2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Rectangle 3"/>
          <p:cNvSpPr/>
          <p:nvPr/>
        </p:nvSpPr>
        <p:spPr>
          <a:xfrm>
            <a:off x="4209691" y="4787509"/>
            <a:ext cx="75567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PVS-Studio: </a:t>
            </a:r>
            <a:r>
              <a:rPr lang="ru-RU" sz="2400" dirty="0" smtClean="0"/>
              <a:t>V512 </a:t>
            </a:r>
            <a:r>
              <a:rPr lang="ru-RU" sz="2400" dirty="0"/>
              <a:t>CWE-119 </a:t>
            </a:r>
            <a:r>
              <a:rPr lang="ru-RU" sz="2400" b="1" dirty="0" err="1"/>
              <a:t>Instantiate</a:t>
            </a:r>
            <a:r>
              <a:rPr lang="ru-RU" sz="2400" b="1" dirty="0"/>
              <a:t> X &lt; </a:t>
            </a:r>
            <a:r>
              <a:rPr lang="ru-RU" sz="2400" b="1" dirty="0" err="1"/>
              <a:t>int</a:t>
            </a:r>
            <a:r>
              <a:rPr lang="ru-RU" sz="2400" b="1" dirty="0"/>
              <a:t>, 5 &gt;:</a:t>
            </a:r>
            <a:r>
              <a:rPr lang="ru-RU" sz="2400" dirty="0"/>
              <a:t> A </a:t>
            </a:r>
            <a:r>
              <a:rPr lang="ru-RU" sz="2400" dirty="0" err="1"/>
              <a:t>call</a:t>
            </a:r>
            <a:r>
              <a:rPr lang="ru-RU" sz="2400" dirty="0"/>
              <a:t> </a:t>
            </a:r>
            <a:r>
              <a:rPr lang="ru-RU" sz="2400" dirty="0" err="1"/>
              <a:t>of</a:t>
            </a:r>
            <a:r>
              <a:rPr lang="ru-RU" sz="2400" dirty="0"/>
              <a:t> </a:t>
            </a:r>
            <a:r>
              <a:rPr lang="ru-RU" sz="2400" dirty="0" err="1"/>
              <a:t>the</a:t>
            </a:r>
            <a:r>
              <a:rPr lang="ru-RU" sz="2400" dirty="0"/>
              <a:t> '</a:t>
            </a:r>
            <a:r>
              <a:rPr lang="ru-RU" sz="2400" dirty="0" err="1"/>
              <a:t>memset</a:t>
            </a:r>
            <a:r>
              <a:rPr lang="ru-RU" sz="2400" dirty="0"/>
              <a:t>' </a:t>
            </a:r>
            <a:r>
              <a:rPr lang="ru-RU" sz="2400" dirty="0" err="1"/>
              <a:t>function</a:t>
            </a:r>
            <a:r>
              <a:rPr lang="ru-RU" sz="2400" dirty="0"/>
              <a:t> </a:t>
            </a:r>
            <a:r>
              <a:rPr lang="ru-RU" sz="2400" dirty="0" err="1"/>
              <a:t>will</a:t>
            </a:r>
            <a:r>
              <a:rPr lang="ru-RU" sz="2400" dirty="0"/>
              <a:t> </a:t>
            </a:r>
            <a:r>
              <a:rPr lang="ru-RU" sz="2400" dirty="0" err="1"/>
              <a:t>lead</a:t>
            </a:r>
            <a:r>
              <a:rPr lang="ru-RU" sz="2400" dirty="0"/>
              <a:t> </a:t>
            </a:r>
            <a:r>
              <a:rPr lang="ru-RU" sz="2400" dirty="0" err="1"/>
              <a:t>to</a:t>
            </a:r>
            <a:r>
              <a:rPr lang="ru-RU" sz="2400" dirty="0"/>
              <a:t> </a:t>
            </a:r>
            <a:r>
              <a:rPr lang="ru-RU" sz="2400" dirty="0" err="1"/>
              <a:t>overflow</a:t>
            </a:r>
            <a:r>
              <a:rPr lang="ru-RU" sz="2400" dirty="0"/>
              <a:t> </a:t>
            </a:r>
            <a:r>
              <a:rPr lang="ru-RU" sz="2400" dirty="0" err="1"/>
              <a:t>of</a:t>
            </a:r>
            <a:r>
              <a:rPr lang="ru-RU" sz="2400" dirty="0"/>
              <a:t> </a:t>
            </a:r>
            <a:r>
              <a:rPr lang="ru-RU" sz="2400" dirty="0" err="1"/>
              <a:t>the</a:t>
            </a:r>
            <a:r>
              <a:rPr lang="ru-RU" sz="2400" dirty="0"/>
              <a:t> </a:t>
            </a:r>
            <a:r>
              <a:rPr lang="ru-RU" sz="2400" dirty="0" err="1"/>
              <a:t>buffer</a:t>
            </a:r>
            <a:r>
              <a:rPr lang="ru-RU" sz="2400" dirty="0"/>
              <a:t> 'A'. </a:t>
            </a:r>
            <a:r>
              <a:rPr lang="en-US" sz="2400" dirty="0" smtClean="0"/>
              <a:t>test</a:t>
            </a:r>
            <a:r>
              <a:rPr lang="ru-RU" sz="2400" dirty="0" smtClean="0"/>
              <a:t>.</a:t>
            </a:r>
            <a:r>
              <a:rPr lang="ru-RU" sz="2400" dirty="0" err="1" smtClean="0"/>
              <a:t>cpp</a:t>
            </a:r>
            <a:r>
              <a:rPr lang="ru-RU" sz="2400" dirty="0" smtClean="0"/>
              <a:t> </a:t>
            </a:r>
            <a:r>
              <a:rPr lang="ru-RU" sz="2400" dirty="0"/>
              <a:t>127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9125A-C4A3-4D55-BDB9-2C7AF4C911D4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04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Анализ потока данных (</a:t>
            </a:r>
            <a:r>
              <a:rPr lang="ru-RU" dirty="0" err="1"/>
              <a:t>data-flow</a:t>
            </a:r>
            <a:r>
              <a:rPr lang="ru-RU" dirty="0"/>
              <a:t> </a:t>
            </a:r>
            <a:r>
              <a:rPr lang="ru-RU" dirty="0" err="1"/>
              <a:t>analysis</a:t>
            </a:r>
            <a:r>
              <a:rPr lang="ru-RU" dirty="0"/>
              <a:t>)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1551800"/>
            <a:ext cx="106349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cache_lookup_path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(....,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vnode_t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dp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, ....)</a:t>
            </a:r>
          </a:p>
          <a:p>
            <a:r>
              <a:rPr lang="ru-RU" sz="24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ru-RU" sz="2400" dirty="0">
                <a:solidFill>
                  <a:srgbClr val="000000"/>
                </a:solidFill>
                <a:latin typeface="Consolas" panose="020B0609020204030204" pitchFamily="49" charset="0"/>
              </a:rPr>
              <a:t>  ....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2400" b="1" dirty="0" err="1">
                <a:solidFill>
                  <a:srgbClr val="00B050"/>
                </a:solidFill>
                <a:latin typeface="Consolas" panose="020B0609020204030204" pitchFamily="49" charset="0"/>
              </a:rPr>
              <a:t>dp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&amp;&amp; (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dp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-&gt;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v_flag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&amp; VISHARDLINK)) {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break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ru-RU" sz="2400" dirty="0">
                <a:solidFill>
                  <a:srgbClr val="000000"/>
                </a:solidFill>
                <a:latin typeface="Consolas" panose="020B0609020204030204" pitchFamily="49" charset="0"/>
              </a:rPr>
              <a:t>  }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((</a:t>
            </a:r>
            <a:r>
              <a:rPr lang="en-US" sz="24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dp</a:t>
            </a:r>
            <a:r>
              <a:rPr lang="en-US" sz="2400" b="1" dirty="0">
                <a:solidFill>
                  <a:srgbClr val="FF0000"/>
                </a:solidFill>
                <a:latin typeface="Consolas" panose="020B0609020204030204" pitchFamily="49" charset="0"/>
              </a:rPr>
              <a:t>-&gt;</a:t>
            </a:r>
            <a:r>
              <a:rPr lang="en-US" sz="24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v_flag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&amp; VROOT)  ||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    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dp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==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ndp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-&gt;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ni_rootdir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||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    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dp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-&gt;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v_parent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== NULLVP)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break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ru-RU" sz="2400" dirty="0">
                <a:solidFill>
                  <a:srgbClr val="000000"/>
                </a:solidFill>
                <a:latin typeface="Consolas" panose="020B0609020204030204" pitchFamily="49" charset="0"/>
              </a:rPr>
              <a:t>  ....</a:t>
            </a:r>
          </a:p>
          <a:p>
            <a:r>
              <a:rPr lang="ru-RU" sz="2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ru-RU" sz="2400" dirty="0"/>
          </a:p>
        </p:txBody>
      </p:sp>
      <p:sp>
        <p:nvSpPr>
          <p:cNvPr id="5" name="Rectangle 4"/>
          <p:cNvSpPr/>
          <p:nvPr/>
        </p:nvSpPr>
        <p:spPr>
          <a:xfrm>
            <a:off x="9303190" y="1551800"/>
            <a:ext cx="26314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Ошибка в проекте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XNU </a:t>
            </a:r>
            <a:r>
              <a:rPr lang="ru-RU" sz="2400" b="1" dirty="0" err="1">
                <a:solidFill>
                  <a:srgbClr val="7030A0"/>
                </a:solidFill>
              </a:rPr>
              <a:t>kernel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30128" y="5503978"/>
            <a:ext cx="7881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PVS-Studio: </a:t>
            </a:r>
            <a:r>
              <a:rPr lang="ru-RU" sz="2400" dirty="0" smtClean="0"/>
              <a:t>V522 </a:t>
            </a:r>
            <a:r>
              <a:rPr lang="ru-RU" sz="2400" dirty="0"/>
              <a:t>CWE-690 </a:t>
            </a:r>
            <a:r>
              <a:rPr lang="ru-RU" sz="2400" dirty="0" err="1"/>
              <a:t>There</a:t>
            </a:r>
            <a:r>
              <a:rPr lang="ru-RU" sz="2400" dirty="0"/>
              <a:t> </a:t>
            </a:r>
            <a:r>
              <a:rPr lang="ru-RU" sz="2400" dirty="0" err="1"/>
              <a:t>might</a:t>
            </a:r>
            <a:r>
              <a:rPr lang="ru-RU" sz="2400" dirty="0"/>
              <a:t> </a:t>
            </a:r>
            <a:r>
              <a:rPr lang="ru-RU" sz="2400" dirty="0" err="1"/>
              <a:t>be</a:t>
            </a:r>
            <a:r>
              <a:rPr lang="ru-RU" sz="2400" dirty="0"/>
              <a:t> </a:t>
            </a:r>
            <a:r>
              <a:rPr lang="ru-RU" sz="2400" dirty="0" err="1"/>
              <a:t>dereferencing</a:t>
            </a:r>
            <a:r>
              <a:rPr lang="ru-RU" sz="2400" dirty="0"/>
              <a:t> </a:t>
            </a:r>
            <a:r>
              <a:rPr lang="ru-RU" sz="2400" dirty="0" err="1"/>
              <a:t>of</a:t>
            </a:r>
            <a:r>
              <a:rPr lang="ru-RU" sz="2400" dirty="0"/>
              <a:t> a </a:t>
            </a:r>
            <a:r>
              <a:rPr lang="ru-RU" sz="2400" dirty="0" err="1"/>
              <a:t>potential</a:t>
            </a:r>
            <a:r>
              <a:rPr lang="ru-RU" sz="2400" dirty="0"/>
              <a:t> </a:t>
            </a:r>
            <a:r>
              <a:rPr lang="ru-RU" sz="2400" dirty="0" err="1"/>
              <a:t>null</a:t>
            </a:r>
            <a:r>
              <a:rPr lang="ru-RU" sz="2400" dirty="0"/>
              <a:t> </a:t>
            </a:r>
            <a:r>
              <a:rPr lang="ru-RU" sz="2400" dirty="0" err="1"/>
              <a:t>pointer</a:t>
            </a:r>
            <a:r>
              <a:rPr lang="ru-RU" sz="2400" dirty="0"/>
              <a:t> '</a:t>
            </a:r>
            <a:r>
              <a:rPr lang="ru-RU" sz="2400" dirty="0" err="1"/>
              <a:t>dp</a:t>
            </a:r>
            <a:r>
              <a:rPr lang="ru-RU" sz="2400" dirty="0"/>
              <a:t>'. </a:t>
            </a:r>
            <a:r>
              <a:rPr lang="ru-RU" sz="2400" dirty="0" err="1"/>
              <a:t>vfs_cache.c</a:t>
            </a:r>
            <a:r>
              <a:rPr lang="ru-RU" sz="2400" dirty="0"/>
              <a:t> 1449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9125A-C4A3-4D55-BDB9-2C7AF4C911D4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35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201797" y="-2329"/>
            <a:ext cx="10116059" cy="681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2300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ru-RU" sz="2300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ru-RU" sz="23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ru-RU" sz="2300" dirty="0" err="1">
                <a:solidFill>
                  <a:srgbClr val="000000"/>
                </a:solidFill>
                <a:latin typeface="Consolas" panose="020B0609020204030204" pitchFamily="49" charset="0"/>
              </a:rPr>
              <a:t>kDaysInMonth</a:t>
            </a: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[13] = {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  0, 31, 28, 31, 30, 31, 30, 31, 31, 30, 31, 30, 31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};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23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2300" dirty="0">
                <a:solidFill>
                  <a:srgbClr val="0000FF"/>
                </a:solidFill>
                <a:latin typeface="Consolas" panose="020B0609020204030204" pitchFamily="49" charset="0"/>
              </a:rPr>
              <a:t>bool</a:t>
            </a: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ru-RU" sz="2300" dirty="0" err="1">
                <a:solidFill>
                  <a:srgbClr val="000000"/>
                </a:solidFill>
                <a:latin typeface="Consolas" panose="020B0609020204030204" pitchFamily="49" charset="0"/>
              </a:rPr>
              <a:t>ValidateDateTime</a:t>
            </a: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ru-RU" sz="2300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ru-RU" sz="2300" dirty="0" err="1">
                <a:solidFill>
                  <a:srgbClr val="000000"/>
                </a:solidFill>
                <a:latin typeface="Consolas" panose="020B0609020204030204" pitchFamily="49" charset="0"/>
              </a:rPr>
              <a:t>DateTime</a:t>
            </a: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&amp; </a:t>
            </a:r>
            <a:r>
              <a:rPr lang="en-US" altLang="ru-RU" sz="2300" dirty="0">
                <a:solidFill>
                  <a:srgbClr val="808080"/>
                </a:solidFill>
                <a:latin typeface="Consolas" panose="020B0609020204030204" pitchFamily="49" charset="0"/>
              </a:rPr>
              <a:t>time</a:t>
            </a: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altLang="ru-RU" sz="2300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altLang="ru-RU" sz="2300" dirty="0" err="1">
                <a:solidFill>
                  <a:srgbClr val="808080"/>
                </a:solidFill>
                <a:latin typeface="Consolas" panose="020B0609020204030204" pitchFamily="49" charset="0"/>
              </a:rPr>
              <a:t>time</a:t>
            </a:r>
            <a:r>
              <a:rPr lang="en-US" altLang="ru-RU" sz="2300" dirty="0" err="1">
                <a:solidFill>
                  <a:srgbClr val="000000"/>
                </a:solidFill>
                <a:latin typeface="Consolas" panose="020B0609020204030204" pitchFamily="49" charset="0"/>
              </a:rPr>
              <a:t>.year</a:t>
            </a: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ru-RU" sz="23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&lt; </a:t>
            </a: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1 </a:t>
            </a:r>
            <a:r>
              <a:rPr lang="en-US" altLang="ru-RU" sz="23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|| </a:t>
            </a:r>
            <a:r>
              <a:rPr lang="en-US" altLang="ru-RU" sz="2300" dirty="0" err="1">
                <a:solidFill>
                  <a:srgbClr val="808080"/>
                </a:solidFill>
                <a:latin typeface="Consolas" panose="020B0609020204030204" pitchFamily="49" charset="0"/>
              </a:rPr>
              <a:t>time</a:t>
            </a:r>
            <a:r>
              <a:rPr lang="en-US" altLang="ru-RU" sz="2300" dirty="0" err="1">
                <a:solidFill>
                  <a:srgbClr val="000000"/>
                </a:solidFill>
                <a:latin typeface="Consolas" panose="020B0609020204030204" pitchFamily="49" charset="0"/>
              </a:rPr>
              <a:t>.year</a:t>
            </a: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ru-RU" sz="23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&gt; </a:t>
            </a: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9999 ||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      </a:t>
            </a:r>
            <a:r>
              <a:rPr lang="en-US" altLang="ru-RU" sz="2300" dirty="0" err="1">
                <a:solidFill>
                  <a:srgbClr val="808080"/>
                </a:solidFill>
                <a:latin typeface="Consolas" panose="020B0609020204030204" pitchFamily="49" charset="0"/>
              </a:rPr>
              <a:t>time</a:t>
            </a:r>
            <a:r>
              <a:rPr lang="en-US" altLang="ru-RU" sz="2300" dirty="0" err="1">
                <a:solidFill>
                  <a:srgbClr val="000000"/>
                </a:solidFill>
                <a:latin typeface="Consolas" panose="020B0609020204030204" pitchFamily="49" charset="0"/>
              </a:rPr>
              <a:t>.month</a:t>
            </a: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ru-RU" sz="23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&lt; </a:t>
            </a: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1 </a:t>
            </a:r>
            <a:r>
              <a:rPr lang="en-US" altLang="ru-RU" sz="23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|| </a:t>
            </a:r>
            <a:r>
              <a:rPr lang="en-US" altLang="ru-RU" sz="2300" dirty="0" err="1">
                <a:solidFill>
                  <a:srgbClr val="808080"/>
                </a:solidFill>
                <a:latin typeface="Consolas" panose="020B0609020204030204" pitchFamily="49" charset="0"/>
              </a:rPr>
              <a:t>time</a:t>
            </a:r>
            <a:r>
              <a:rPr lang="en-US" altLang="ru-RU" sz="2300" dirty="0" err="1">
                <a:solidFill>
                  <a:srgbClr val="000000"/>
                </a:solidFill>
                <a:latin typeface="Consolas" panose="020B0609020204030204" pitchFamily="49" charset="0"/>
              </a:rPr>
              <a:t>.month</a:t>
            </a: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ru-RU" sz="23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&gt; </a:t>
            </a: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12  </a:t>
            </a:r>
            <a:r>
              <a:rPr lang="en-US" altLang="ru-RU" sz="23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||</a:t>
            </a:r>
            <a:endParaRPr lang="en-US" altLang="ru-RU" sz="23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      </a:t>
            </a:r>
            <a:r>
              <a:rPr lang="en-US" altLang="ru-RU" sz="2300" dirty="0" err="1">
                <a:solidFill>
                  <a:srgbClr val="808080"/>
                </a:solidFill>
                <a:latin typeface="Consolas" panose="020B0609020204030204" pitchFamily="49" charset="0"/>
              </a:rPr>
              <a:t>time</a:t>
            </a:r>
            <a:r>
              <a:rPr lang="en-US" altLang="ru-RU" sz="2300" dirty="0" err="1">
                <a:solidFill>
                  <a:srgbClr val="000000"/>
                </a:solidFill>
                <a:latin typeface="Consolas" panose="020B0609020204030204" pitchFamily="49" charset="0"/>
              </a:rPr>
              <a:t>.day</a:t>
            </a: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ru-RU" sz="23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&lt; </a:t>
            </a: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1 </a:t>
            </a:r>
            <a:r>
              <a:rPr lang="en-US" altLang="ru-RU" sz="23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|| </a:t>
            </a:r>
            <a:r>
              <a:rPr lang="en-US" altLang="ru-RU" sz="2300" dirty="0" err="1">
                <a:solidFill>
                  <a:srgbClr val="808080"/>
                </a:solidFill>
                <a:latin typeface="Consolas" panose="020B0609020204030204" pitchFamily="49" charset="0"/>
              </a:rPr>
              <a:t>time</a:t>
            </a:r>
            <a:r>
              <a:rPr lang="en-US" altLang="ru-RU" sz="2300" dirty="0" err="1">
                <a:solidFill>
                  <a:srgbClr val="000000"/>
                </a:solidFill>
                <a:latin typeface="Consolas" panose="020B0609020204030204" pitchFamily="49" charset="0"/>
              </a:rPr>
              <a:t>.day</a:t>
            </a: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ru-RU" sz="23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&gt; </a:t>
            </a: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31   </a:t>
            </a:r>
            <a:r>
              <a:rPr lang="en-US" altLang="ru-RU" sz="23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||</a:t>
            </a:r>
            <a:endParaRPr lang="en-US" altLang="ru-RU" sz="23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      </a:t>
            </a:r>
            <a:r>
              <a:rPr lang="en-US" altLang="ru-RU" sz="2300" dirty="0" err="1">
                <a:solidFill>
                  <a:srgbClr val="808080"/>
                </a:solidFill>
                <a:latin typeface="Consolas" panose="020B0609020204030204" pitchFamily="49" charset="0"/>
              </a:rPr>
              <a:t>time</a:t>
            </a:r>
            <a:r>
              <a:rPr lang="en-US" altLang="ru-RU" sz="2300" dirty="0" err="1">
                <a:solidFill>
                  <a:srgbClr val="000000"/>
                </a:solidFill>
                <a:latin typeface="Consolas" panose="020B0609020204030204" pitchFamily="49" charset="0"/>
              </a:rPr>
              <a:t>.hour</a:t>
            </a: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ru-RU" sz="23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&lt; </a:t>
            </a: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0 </a:t>
            </a:r>
            <a:r>
              <a:rPr lang="en-US" altLang="ru-RU" sz="23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|| </a:t>
            </a:r>
            <a:r>
              <a:rPr lang="en-US" altLang="ru-RU" sz="2300" dirty="0" err="1">
                <a:solidFill>
                  <a:srgbClr val="808080"/>
                </a:solidFill>
                <a:latin typeface="Consolas" panose="020B0609020204030204" pitchFamily="49" charset="0"/>
              </a:rPr>
              <a:t>time</a:t>
            </a:r>
            <a:r>
              <a:rPr lang="en-US" altLang="ru-RU" sz="2300" dirty="0" err="1">
                <a:solidFill>
                  <a:srgbClr val="000000"/>
                </a:solidFill>
                <a:latin typeface="Consolas" panose="020B0609020204030204" pitchFamily="49" charset="0"/>
              </a:rPr>
              <a:t>.hour</a:t>
            </a: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ru-RU" sz="23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&gt; </a:t>
            </a: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23   ||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      </a:t>
            </a:r>
            <a:r>
              <a:rPr lang="en-US" altLang="ru-RU" sz="2300" dirty="0" err="1">
                <a:solidFill>
                  <a:srgbClr val="808080"/>
                </a:solidFill>
                <a:latin typeface="Consolas" panose="020B0609020204030204" pitchFamily="49" charset="0"/>
              </a:rPr>
              <a:t>time</a:t>
            </a:r>
            <a:r>
              <a:rPr lang="en-US" altLang="ru-RU" sz="2300" dirty="0" err="1">
                <a:solidFill>
                  <a:srgbClr val="000000"/>
                </a:solidFill>
                <a:latin typeface="Consolas" panose="020B0609020204030204" pitchFamily="49" charset="0"/>
              </a:rPr>
              <a:t>.minute</a:t>
            </a: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 &lt; 0 || </a:t>
            </a:r>
            <a:r>
              <a:rPr lang="en-US" altLang="ru-RU" sz="2300" dirty="0" err="1">
                <a:solidFill>
                  <a:srgbClr val="808080"/>
                </a:solidFill>
                <a:latin typeface="Consolas" panose="020B0609020204030204" pitchFamily="49" charset="0"/>
              </a:rPr>
              <a:t>time</a:t>
            </a:r>
            <a:r>
              <a:rPr lang="en-US" altLang="ru-RU" sz="2300" dirty="0" err="1">
                <a:solidFill>
                  <a:srgbClr val="000000"/>
                </a:solidFill>
                <a:latin typeface="Consolas" panose="020B0609020204030204" pitchFamily="49" charset="0"/>
              </a:rPr>
              <a:t>.minute</a:t>
            </a: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 &gt; 59 </a:t>
            </a:r>
            <a:r>
              <a:rPr lang="en-US" altLang="ru-RU" sz="23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||</a:t>
            </a:r>
            <a:endParaRPr lang="en-US" altLang="ru-RU" sz="23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      </a:t>
            </a:r>
            <a:r>
              <a:rPr lang="en-US" altLang="ru-RU" sz="2300" dirty="0" err="1">
                <a:solidFill>
                  <a:srgbClr val="808080"/>
                </a:solidFill>
                <a:latin typeface="Consolas" panose="020B0609020204030204" pitchFamily="49" charset="0"/>
              </a:rPr>
              <a:t>time</a:t>
            </a:r>
            <a:r>
              <a:rPr lang="en-US" altLang="ru-RU" sz="2300" dirty="0" err="1">
                <a:solidFill>
                  <a:srgbClr val="000000"/>
                </a:solidFill>
                <a:latin typeface="Consolas" panose="020B0609020204030204" pitchFamily="49" charset="0"/>
              </a:rPr>
              <a:t>.second</a:t>
            </a: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 &lt; 0 || </a:t>
            </a:r>
            <a:r>
              <a:rPr lang="en-US" altLang="ru-RU" sz="2300" dirty="0" err="1">
                <a:solidFill>
                  <a:srgbClr val="808080"/>
                </a:solidFill>
                <a:latin typeface="Consolas" panose="020B0609020204030204" pitchFamily="49" charset="0"/>
              </a:rPr>
              <a:t>time</a:t>
            </a:r>
            <a:r>
              <a:rPr lang="en-US" altLang="ru-RU" sz="2300" dirty="0" err="1">
                <a:solidFill>
                  <a:srgbClr val="000000"/>
                </a:solidFill>
                <a:latin typeface="Consolas" panose="020B0609020204030204" pitchFamily="49" charset="0"/>
              </a:rPr>
              <a:t>.second</a:t>
            </a: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 &gt; 59) {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ru-RU" sz="23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ru-RU" sz="2300" dirty="0">
                <a:solidFill>
                  <a:srgbClr val="0000FF"/>
                </a:solidFill>
                <a:latin typeface="Consolas" panose="020B0609020204030204" pitchFamily="49" charset="0"/>
              </a:rPr>
              <a:t>false</a:t>
            </a: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  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altLang="ru-RU" sz="2300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altLang="ru-RU" sz="2300" dirty="0">
                <a:solidFill>
                  <a:srgbClr val="808080"/>
                </a:solidFill>
                <a:latin typeface="Consolas" panose="020B0609020204030204" pitchFamily="49" charset="0"/>
              </a:rPr>
              <a:t>time</a:t>
            </a: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.month == 2 &amp;&amp; </a:t>
            </a:r>
            <a:r>
              <a:rPr lang="en-US" altLang="ru-RU" sz="2300" dirty="0" err="1">
                <a:solidFill>
                  <a:srgbClr val="000000"/>
                </a:solidFill>
                <a:latin typeface="Consolas" panose="020B0609020204030204" pitchFamily="49" charset="0"/>
              </a:rPr>
              <a:t>IsLeapYear</a:t>
            </a: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ru-RU" sz="2300" dirty="0" err="1">
                <a:solidFill>
                  <a:srgbClr val="808080"/>
                </a:solidFill>
                <a:latin typeface="Consolas" panose="020B0609020204030204" pitchFamily="49" charset="0"/>
              </a:rPr>
              <a:t>time</a:t>
            </a:r>
            <a:r>
              <a:rPr lang="en-US" altLang="ru-RU" sz="2300" dirty="0" err="1">
                <a:solidFill>
                  <a:srgbClr val="000000"/>
                </a:solidFill>
                <a:latin typeface="Consolas" panose="020B0609020204030204" pitchFamily="49" charset="0"/>
              </a:rPr>
              <a:t>.year</a:t>
            </a: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)) {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ru-RU" sz="23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ru-RU" sz="2300" dirty="0">
                <a:solidFill>
                  <a:srgbClr val="808080"/>
                </a:solidFill>
                <a:latin typeface="Consolas" panose="020B0609020204030204" pitchFamily="49" charset="0"/>
              </a:rPr>
              <a:t>time</a:t>
            </a: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.month &lt;= </a:t>
            </a:r>
            <a:r>
              <a:rPr lang="en-US" altLang="ru-RU" sz="2300" dirty="0" err="1">
                <a:solidFill>
                  <a:srgbClr val="000000"/>
                </a:solidFill>
                <a:latin typeface="Consolas" panose="020B0609020204030204" pitchFamily="49" charset="0"/>
              </a:rPr>
              <a:t>kDaysInMonth</a:t>
            </a: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altLang="ru-RU" sz="2300" dirty="0">
                <a:solidFill>
                  <a:srgbClr val="808080"/>
                </a:solidFill>
                <a:latin typeface="Consolas" panose="020B0609020204030204" pitchFamily="49" charset="0"/>
              </a:rPr>
              <a:t>time</a:t>
            </a: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.month] + 1;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  } </a:t>
            </a:r>
            <a:r>
              <a:rPr lang="en-US" altLang="ru-RU" sz="2300" dirty="0">
                <a:solidFill>
                  <a:srgbClr val="0000FF"/>
                </a:solidFill>
                <a:latin typeface="Consolas" panose="020B0609020204030204" pitchFamily="49" charset="0"/>
              </a:rPr>
              <a:t>else</a:t>
            </a: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ru-RU" sz="23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ru-RU" sz="2300" dirty="0">
                <a:solidFill>
                  <a:srgbClr val="808080"/>
                </a:solidFill>
                <a:latin typeface="Consolas" panose="020B0609020204030204" pitchFamily="49" charset="0"/>
              </a:rPr>
              <a:t>time</a:t>
            </a: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.month &lt;= </a:t>
            </a:r>
            <a:r>
              <a:rPr lang="en-US" altLang="ru-RU" sz="2300" dirty="0" err="1">
                <a:solidFill>
                  <a:srgbClr val="000000"/>
                </a:solidFill>
                <a:latin typeface="Consolas" panose="020B0609020204030204" pitchFamily="49" charset="0"/>
              </a:rPr>
              <a:t>kDaysInMonth</a:t>
            </a: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altLang="ru-RU" sz="2300" dirty="0">
                <a:solidFill>
                  <a:srgbClr val="808080"/>
                </a:solidFill>
                <a:latin typeface="Consolas" panose="020B0609020204030204" pitchFamily="49" charset="0"/>
              </a:rPr>
              <a:t>time</a:t>
            </a: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.month];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  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ru-RU" altLang="ru-RU" sz="23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9125A-C4A3-4D55-BDB9-2C7AF4C911D4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98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201797" y="-2329"/>
            <a:ext cx="10116059" cy="681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2300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ru-RU" sz="2300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ru-RU" sz="23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ru-RU" sz="2300" dirty="0" err="1">
                <a:solidFill>
                  <a:srgbClr val="000000"/>
                </a:solidFill>
                <a:latin typeface="Consolas" panose="020B0609020204030204" pitchFamily="49" charset="0"/>
              </a:rPr>
              <a:t>kDaysInMonth</a:t>
            </a: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[13] = {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  0, 31, 28, 31, 30, 31, 30, 31, 31, 30, 31, 30, 31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};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23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2300" dirty="0">
                <a:solidFill>
                  <a:srgbClr val="0000FF"/>
                </a:solidFill>
                <a:latin typeface="Consolas" panose="020B0609020204030204" pitchFamily="49" charset="0"/>
              </a:rPr>
              <a:t>bool</a:t>
            </a: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ru-RU" sz="2300" dirty="0" err="1">
                <a:solidFill>
                  <a:srgbClr val="000000"/>
                </a:solidFill>
                <a:latin typeface="Consolas" panose="020B0609020204030204" pitchFamily="49" charset="0"/>
              </a:rPr>
              <a:t>ValidateDateTime</a:t>
            </a: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ru-RU" sz="2300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ru-RU" sz="2300" dirty="0" err="1">
                <a:solidFill>
                  <a:srgbClr val="000000"/>
                </a:solidFill>
                <a:latin typeface="Consolas" panose="020B0609020204030204" pitchFamily="49" charset="0"/>
              </a:rPr>
              <a:t>DateTime</a:t>
            </a: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&amp; </a:t>
            </a:r>
            <a:r>
              <a:rPr lang="en-US" altLang="ru-RU" sz="2300" dirty="0">
                <a:solidFill>
                  <a:srgbClr val="808080"/>
                </a:solidFill>
                <a:latin typeface="Consolas" panose="020B0609020204030204" pitchFamily="49" charset="0"/>
              </a:rPr>
              <a:t>time</a:t>
            </a: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altLang="ru-RU" sz="2300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altLang="ru-RU" sz="2300" dirty="0" err="1">
                <a:solidFill>
                  <a:srgbClr val="808080"/>
                </a:solidFill>
                <a:latin typeface="Consolas" panose="020B0609020204030204" pitchFamily="49" charset="0"/>
              </a:rPr>
              <a:t>time</a:t>
            </a:r>
            <a:r>
              <a:rPr lang="en-US" altLang="ru-RU" sz="2300" dirty="0" err="1">
                <a:solidFill>
                  <a:srgbClr val="000000"/>
                </a:solidFill>
                <a:latin typeface="Consolas" panose="020B0609020204030204" pitchFamily="49" charset="0"/>
              </a:rPr>
              <a:t>.year</a:t>
            </a: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ru-RU" sz="23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&lt; 1 </a:t>
            </a: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|| </a:t>
            </a:r>
            <a:r>
              <a:rPr lang="en-US" altLang="ru-RU" sz="2300" dirty="0" err="1">
                <a:solidFill>
                  <a:srgbClr val="808080"/>
                </a:solidFill>
                <a:latin typeface="Consolas" panose="020B0609020204030204" pitchFamily="49" charset="0"/>
              </a:rPr>
              <a:t>time</a:t>
            </a:r>
            <a:r>
              <a:rPr lang="en-US" altLang="ru-RU" sz="2300" dirty="0" err="1">
                <a:solidFill>
                  <a:srgbClr val="000000"/>
                </a:solidFill>
                <a:latin typeface="Consolas" panose="020B0609020204030204" pitchFamily="49" charset="0"/>
              </a:rPr>
              <a:t>.year</a:t>
            </a: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ru-RU" sz="23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&gt; </a:t>
            </a: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9999 ||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      </a:t>
            </a:r>
            <a:r>
              <a:rPr lang="en-US" altLang="ru-RU" sz="2300" b="1" dirty="0" err="1">
                <a:solidFill>
                  <a:srgbClr val="00B050"/>
                </a:solidFill>
                <a:latin typeface="Consolas" panose="020B0609020204030204" pitchFamily="49" charset="0"/>
              </a:rPr>
              <a:t>time.month</a:t>
            </a:r>
            <a:r>
              <a:rPr lang="en-US" altLang="ru-RU" sz="2300" b="1" dirty="0">
                <a:solidFill>
                  <a:srgbClr val="00B050"/>
                </a:solidFill>
                <a:latin typeface="Consolas" panose="020B0609020204030204" pitchFamily="49" charset="0"/>
              </a:rPr>
              <a:t> </a:t>
            </a:r>
            <a:r>
              <a:rPr lang="en-US" altLang="ru-RU" sz="2300" b="1" dirty="0" smtClean="0">
                <a:solidFill>
                  <a:srgbClr val="00B050"/>
                </a:solidFill>
                <a:latin typeface="Consolas" panose="020B0609020204030204" pitchFamily="49" charset="0"/>
              </a:rPr>
              <a:t> &lt; </a:t>
            </a:r>
            <a:r>
              <a:rPr lang="en-US" altLang="ru-RU" sz="2300" b="1" dirty="0">
                <a:solidFill>
                  <a:srgbClr val="00B050"/>
                </a:solidFill>
                <a:latin typeface="Consolas" panose="020B0609020204030204" pitchFamily="49" charset="0"/>
              </a:rPr>
              <a:t>1 </a:t>
            </a:r>
            <a:r>
              <a:rPr lang="en-US" altLang="ru-RU" sz="2300" b="1" dirty="0" smtClean="0">
                <a:solidFill>
                  <a:srgbClr val="00B050"/>
                </a:solidFill>
                <a:latin typeface="Consolas" panose="020B0609020204030204" pitchFamily="49" charset="0"/>
              </a:rPr>
              <a:t>|| </a:t>
            </a:r>
            <a:r>
              <a:rPr lang="en-US" altLang="ru-RU" sz="2300" b="1" dirty="0" err="1">
                <a:solidFill>
                  <a:srgbClr val="00B050"/>
                </a:solidFill>
                <a:latin typeface="Consolas" panose="020B0609020204030204" pitchFamily="49" charset="0"/>
              </a:rPr>
              <a:t>time.month</a:t>
            </a:r>
            <a:r>
              <a:rPr lang="en-US" altLang="ru-RU" sz="2300" b="1" dirty="0">
                <a:solidFill>
                  <a:srgbClr val="00B050"/>
                </a:solidFill>
                <a:latin typeface="Consolas" panose="020B0609020204030204" pitchFamily="49" charset="0"/>
              </a:rPr>
              <a:t> </a:t>
            </a:r>
            <a:r>
              <a:rPr lang="en-US" altLang="ru-RU" sz="2300" b="1" dirty="0" smtClean="0">
                <a:solidFill>
                  <a:srgbClr val="00B050"/>
                </a:solidFill>
                <a:latin typeface="Consolas" panose="020B0609020204030204" pitchFamily="49" charset="0"/>
              </a:rPr>
              <a:t> &gt; </a:t>
            </a:r>
            <a:r>
              <a:rPr lang="en-US" altLang="ru-RU" sz="2300" b="1" dirty="0">
                <a:solidFill>
                  <a:srgbClr val="00B050"/>
                </a:solidFill>
                <a:latin typeface="Consolas" panose="020B0609020204030204" pitchFamily="49" charset="0"/>
              </a:rPr>
              <a:t>12</a:t>
            </a: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ru-RU" sz="23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||</a:t>
            </a:r>
            <a:endParaRPr lang="en-US" altLang="ru-RU" sz="23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      </a:t>
            </a:r>
            <a:r>
              <a:rPr lang="en-US" altLang="ru-RU" sz="2300" dirty="0" err="1" smtClean="0">
                <a:solidFill>
                  <a:srgbClr val="808080"/>
                </a:solidFill>
                <a:latin typeface="Consolas" panose="020B0609020204030204" pitchFamily="49" charset="0"/>
              </a:rPr>
              <a:t>time</a:t>
            </a:r>
            <a:r>
              <a:rPr lang="en-US" altLang="ru-RU" sz="23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.day</a:t>
            </a:r>
            <a:r>
              <a:rPr lang="en-US" altLang="ru-RU" sz="23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&lt; 1 </a:t>
            </a:r>
            <a:r>
              <a:rPr lang="en-US" altLang="ru-RU" sz="23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|| </a:t>
            </a:r>
            <a:r>
              <a:rPr lang="en-US" altLang="ru-RU" sz="2300" dirty="0" err="1">
                <a:solidFill>
                  <a:srgbClr val="808080"/>
                </a:solidFill>
                <a:latin typeface="Consolas" panose="020B0609020204030204" pitchFamily="49" charset="0"/>
              </a:rPr>
              <a:t>time</a:t>
            </a:r>
            <a:r>
              <a:rPr lang="en-US" altLang="ru-RU" sz="2300" dirty="0" err="1">
                <a:solidFill>
                  <a:srgbClr val="000000"/>
                </a:solidFill>
                <a:latin typeface="Consolas" panose="020B0609020204030204" pitchFamily="49" charset="0"/>
              </a:rPr>
              <a:t>.day</a:t>
            </a: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ru-RU" sz="23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&gt; </a:t>
            </a: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31 </a:t>
            </a:r>
            <a:r>
              <a:rPr lang="en-US" altLang="ru-RU" sz="23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||</a:t>
            </a:r>
            <a:endParaRPr lang="en-US" altLang="ru-RU" sz="23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      </a:t>
            </a:r>
            <a:r>
              <a:rPr lang="en-US" altLang="ru-RU" sz="2300" dirty="0" err="1">
                <a:solidFill>
                  <a:srgbClr val="808080"/>
                </a:solidFill>
                <a:latin typeface="Consolas" panose="020B0609020204030204" pitchFamily="49" charset="0"/>
              </a:rPr>
              <a:t>time</a:t>
            </a:r>
            <a:r>
              <a:rPr lang="en-US" altLang="ru-RU" sz="2300" dirty="0" err="1">
                <a:solidFill>
                  <a:srgbClr val="000000"/>
                </a:solidFill>
                <a:latin typeface="Consolas" panose="020B0609020204030204" pitchFamily="49" charset="0"/>
              </a:rPr>
              <a:t>.hour</a:t>
            </a: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ru-RU" sz="23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&lt; </a:t>
            </a: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0 </a:t>
            </a:r>
            <a:r>
              <a:rPr lang="en-US" altLang="ru-RU" sz="23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|| </a:t>
            </a:r>
            <a:r>
              <a:rPr lang="en-US" altLang="ru-RU" sz="2300" dirty="0" err="1">
                <a:solidFill>
                  <a:srgbClr val="808080"/>
                </a:solidFill>
                <a:latin typeface="Consolas" panose="020B0609020204030204" pitchFamily="49" charset="0"/>
              </a:rPr>
              <a:t>time</a:t>
            </a:r>
            <a:r>
              <a:rPr lang="en-US" altLang="ru-RU" sz="2300" dirty="0" err="1">
                <a:solidFill>
                  <a:srgbClr val="000000"/>
                </a:solidFill>
                <a:latin typeface="Consolas" panose="020B0609020204030204" pitchFamily="49" charset="0"/>
              </a:rPr>
              <a:t>.hour</a:t>
            </a: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ru-RU" sz="23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&gt; </a:t>
            </a: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23 </a:t>
            </a:r>
            <a:r>
              <a:rPr lang="en-US" altLang="ru-RU" sz="23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||</a:t>
            </a:r>
            <a:endParaRPr lang="en-US" altLang="ru-RU" sz="23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      </a:t>
            </a:r>
            <a:r>
              <a:rPr lang="en-US" altLang="ru-RU" sz="2300" dirty="0" err="1">
                <a:solidFill>
                  <a:srgbClr val="808080"/>
                </a:solidFill>
                <a:latin typeface="Consolas" panose="020B0609020204030204" pitchFamily="49" charset="0"/>
              </a:rPr>
              <a:t>time</a:t>
            </a:r>
            <a:r>
              <a:rPr lang="en-US" altLang="ru-RU" sz="2300" dirty="0" err="1">
                <a:solidFill>
                  <a:srgbClr val="000000"/>
                </a:solidFill>
                <a:latin typeface="Consolas" panose="020B0609020204030204" pitchFamily="49" charset="0"/>
              </a:rPr>
              <a:t>.minute</a:t>
            </a: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 &lt; 0 || </a:t>
            </a:r>
            <a:r>
              <a:rPr lang="en-US" altLang="ru-RU" sz="2300" dirty="0" err="1">
                <a:solidFill>
                  <a:srgbClr val="808080"/>
                </a:solidFill>
                <a:latin typeface="Consolas" panose="020B0609020204030204" pitchFamily="49" charset="0"/>
              </a:rPr>
              <a:t>time</a:t>
            </a:r>
            <a:r>
              <a:rPr lang="en-US" altLang="ru-RU" sz="2300" dirty="0" err="1">
                <a:solidFill>
                  <a:srgbClr val="000000"/>
                </a:solidFill>
                <a:latin typeface="Consolas" panose="020B0609020204030204" pitchFamily="49" charset="0"/>
              </a:rPr>
              <a:t>.minute</a:t>
            </a: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 &gt; 59 </a:t>
            </a:r>
            <a:r>
              <a:rPr lang="en-US" altLang="ru-RU" sz="23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||</a:t>
            </a:r>
            <a:endParaRPr lang="en-US" altLang="ru-RU" sz="23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      </a:t>
            </a:r>
            <a:r>
              <a:rPr lang="en-US" altLang="ru-RU" sz="2300" dirty="0" err="1">
                <a:solidFill>
                  <a:srgbClr val="808080"/>
                </a:solidFill>
                <a:latin typeface="Consolas" panose="020B0609020204030204" pitchFamily="49" charset="0"/>
              </a:rPr>
              <a:t>time</a:t>
            </a:r>
            <a:r>
              <a:rPr lang="en-US" altLang="ru-RU" sz="2300" dirty="0" err="1">
                <a:solidFill>
                  <a:srgbClr val="000000"/>
                </a:solidFill>
                <a:latin typeface="Consolas" panose="020B0609020204030204" pitchFamily="49" charset="0"/>
              </a:rPr>
              <a:t>.second</a:t>
            </a: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 &lt; 0 || </a:t>
            </a:r>
            <a:r>
              <a:rPr lang="en-US" altLang="ru-RU" sz="2300" dirty="0" err="1">
                <a:solidFill>
                  <a:srgbClr val="808080"/>
                </a:solidFill>
                <a:latin typeface="Consolas" panose="020B0609020204030204" pitchFamily="49" charset="0"/>
              </a:rPr>
              <a:t>time</a:t>
            </a:r>
            <a:r>
              <a:rPr lang="en-US" altLang="ru-RU" sz="2300" dirty="0" err="1">
                <a:solidFill>
                  <a:srgbClr val="000000"/>
                </a:solidFill>
                <a:latin typeface="Consolas" panose="020B0609020204030204" pitchFamily="49" charset="0"/>
              </a:rPr>
              <a:t>.second</a:t>
            </a: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 &gt; 59) {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ru-RU" sz="2300" b="1" dirty="0">
                <a:solidFill>
                  <a:srgbClr val="00B050"/>
                </a:solidFill>
                <a:latin typeface="Consolas" panose="020B0609020204030204" pitchFamily="49" charset="0"/>
              </a:rPr>
              <a:t>return false;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  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altLang="ru-RU" sz="2300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altLang="ru-RU" sz="2300" dirty="0">
                <a:solidFill>
                  <a:srgbClr val="808080"/>
                </a:solidFill>
                <a:latin typeface="Consolas" panose="020B0609020204030204" pitchFamily="49" charset="0"/>
              </a:rPr>
              <a:t>time</a:t>
            </a: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.month == 2 &amp;&amp; </a:t>
            </a:r>
            <a:r>
              <a:rPr lang="en-US" altLang="ru-RU" sz="2300" dirty="0" err="1">
                <a:solidFill>
                  <a:srgbClr val="000000"/>
                </a:solidFill>
                <a:latin typeface="Consolas" panose="020B0609020204030204" pitchFamily="49" charset="0"/>
              </a:rPr>
              <a:t>IsLeapYear</a:t>
            </a: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ru-RU" sz="2300" dirty="0" err="1">
                <a:solidFill>
                  <a:srgbClr val="808080"/>
                </a:solidFill>
                <a:latin typeface="Consolas" panose="020B0609020204030204" pitchFamily="49" charset="0"/>
              </a:rPr>
              <a:t>time</a:t>
            </a:r>
            <a:r>
              <a:rPr lang="en-US" altLang="ru-RU" sz="2300" dirty="0" err="1">
                <a:solidFill>
                  <a:srgbClr val="000000"/>
                </a:solidFill>
                <a:latin typeface="Consolas" panose="020B0609020204030204" pitchFamily="49" charset="0"/>
              </a:rPr>
              <a:t>.year</a:t>
            </a: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)) {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ru-RU" sz="23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ru-RU" sz="2300" dirty="0">
                <a:solidFill>
                  <a:srgbClr val="808080"/>
                </a:solidFill>
                <a:latin typeface="Consolas" panose="020B0609020204030204" pitchFamily="49" charset="0"/>
              </a:rPr>
              <a:t>time</a:t>
            </a: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.month &lt;= </a:t>
            </a:r>
            <a:r>
              <a:rPr lang="en-US" altLang="ru-RU" sz="2300" dirty="0" err="1">
                <a:solidFill>
                  <a:srgbClr val="000000"/>
                </a:solidFill>
                <a:latin typeface="Consolas" panose="020B0609020204030204" pitchFamily="49" charset="0"/>
              </a:rPr>
              <a:t>kDaysInMonth</a:t>
            </a: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altLang="ru-RU" sz="2300" dirty="0">
                <a:solidFill>
                  <a:srgbClr val="808080"/>
                </a:solidFill>
                <a:latin typeface="Consolas" panose="020B0609020204030204" pitchFamily="49" charset="0"/>
              </a:rPr>
              <a:t>time</a:t>
            </a: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.month] + 1;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  } </a:t>
            </a:r>
            <a:r>
              <a:rPr lang="en-US" altLang="ru-RU" sz="2300" dirty="0">
                <a:solidFill>
                  <a:srgbClr val="0000FF"/>
                </a:solidFill>
                <a:latin typeface="Consolas" panose="020B0609020204030204" pitchFamily="49" charset="0"/>
              </a:rPr>
              <a:t>else</a:t>
            </a: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ru-RU" sz="23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ru-RU" sz="2300" dirty="0">
                <a:solidFill>
                  <a:srgbClr val="808080"/>
                </a:solidFill>
                <a:latin typeface="Consolas" panose="020B0609020204030204" pitchFamily="49" charset="0"/>
              </a:rPr>
              <a:t>time</a:t>
            </a: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.month &lt;= </a:t>
            </a:r>
            <a:r>
              <a:rPr lang="en-US" altLang="ru-RU" sz="2300" dirty="0" err="1">
                <a:solidFill>
                  <a:srgbClr val="000000"/>
                </a:solidFill>
                <a:latin typeface="Consolas" panose="020B0609020204030204" pitchFamily="49" charset="0"/>
              </a:rPr>
              <a:t>kDaysInMonth</a:t>
            </a: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altLang="ru-RU" sz="2300" dirty="0">
                <a:solidFill>
                  <a:srgbClr val="808080"/>
                </a:solidFill>
                <a:latin typeface="Consolas" panose="020B0609020204030204" pitchFamily="49" charset="0"/>
              </a:rPr>
              <a:t>time</a:t>
            </a: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.month];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  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ru-RU" altLang="ru-RU" sz="23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9125A-C4A3-4D55-BDB9-2C7AF4C911D4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51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201797" y="-2329"/>
            <a:ext cx="10116059" cy="681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2300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ru-RU" sz="2300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ru-RU" sz="23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ru-RU" sz="2300" dirty="0" err="1">
                <a:solidFill>
                  <a:srgbClr val="000000"/>
                </a:solidFill>
                <a:latin typeface="Consolas" panose="020B0609020204030204" pitchFamily="49" charset="0"/>
              </a:rPr>
              <a:t>kDaysInMonth</a:t>
            </a: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[13] = {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ru-RU" altLang="ru-RU" sz="2300" b="1" dirty="0">
                <a:solidFill>
                  <a:srgbClr val="7030A0"/>
                </a:solidFill>
                <a:latin typeface="Consolas" panose="020B0609020204030204" pitchFamily="49" charset="0"/>
              </a:rPr>
              <a:t>0,</a:t>
            </a:r>
            <a:r>
              <a:rPr lang="ru-RU" altLang="ru-RU" sz="2300" dirty="0">
                <a:solidFill>
                  <a:srgbClr val="7030A0"/>
                </a:solidFill>
                <a:latin typeface="Consolas" panose="020B0609020204030204" pitchFamily="49" charset="0"/>
              </a:rPr>
              <a:t> </a:t>
            </a:r>
            <a:r>
              <a:rPr lang="ru-RU" altLang="ru-RU" sz="2300" b="1" dirty="0">
                <a:solidFill>
                  <a:srgbClr val="00B050"/>
                </a:solidFill>
                <a:latin typeface="Consolas" panose="020B0609020204030204" pitchFamily="49" charset="0"/>
              </a:rPr>
              <a:t>31, 28, 31, 30, 31, 30, 31, 31, 30, 31, 30, 31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};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23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2300" dirty="0">
                <a:solidFill>
                  <a:srgbClr val="0000FF"/>
                </a:solidFill>
                <a:latin typeface="Consolas" panose="020B0609020204030204" pitchFamily="49" charset="0"/>
              </a:rPr>
              <a:t>bool</a:t>
            </a: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ru-RU" sz="2300" dirty="0" err="1">
                <a:solidFill>
                  <a:srgbClr val="000000"/>
                </a:solidFill>
                <a:latin typeface="Consolas" panose="020B0609020204030204" pitchFamily="49" charset="0"/>
              </a:rPr>
              <a:t>ValidateDateTime</a:t>
            </a: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ru-RU" sz="2300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ru-RU" sz="2300" dirty="0" err="1">
                <a:solidFill>
                  <a:srgbClr val="000000"/>
                </a:solidFill>
                <a:latin typeface="Consolas" panose="020B0609020204030204" pitchFamily="49" charset="0"/>
              </a:rPr>
              <a:t>DateTime</a:t>
            </a: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&amp; </a:t>
            </a:r>
            <a:r>
              <a:rPr lang="en-US" altLang="ru-RU" sz="2300" dirty="0">
                <a:solidFill>
                  <a:srgbClr val="808080"/>
                </a:solidFill>
                <a:latin typeface="Consolas" panose="020B0609020204030204" pitchFamily="49" charset="0"/>
              </a:rPr>
              <a:t>time</a:t>
            </a: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23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altLang="ru-RU" sz="2300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altLang="ru-RU" sz="2300" dirty="0" err="1">
                <a:solidFill>
                  <a:srgbClr val="808080"/>
                </a:solidFill>
                <a:latin typeface="Consolas" panose="020B0609020204030204" pitchFamily="49" charset="0"/>
              </a:rPr>
              <a:t>time</a:t>
            </a:r>
            <a:r>
              <a:rPr lang="en-US" altLang="ru-RU" sz="2300" dirty="0" err="1">
                <a:solidFill>
                  <a:srgbClr val="000000"/>
                </a:solidFill>
                <a:latin typeface="Consolas" panose="020B0609020204030204" pitchFamily="49" charset="0"/>
              </a:rPr>
              <a:t>.year</a:t>
            </a: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altLang="ru-RU" sz="23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&lt; 1 || </a:t>
            </a:r>
            <a:r>
              <a:rPr lang="en-US" altLang="ru-RU" sz="2300" dirty="0" err="1">
                <a:solidFill>
                  <a:srgbClr val="808080"/>
                </a:solidFill>
                <a:latin typeface="Consolas" panose="020B0609020204030204" pitchFamily="49" charset="0"/>
              </a:rPr>
              <a:t>time</a:t>
            </a:r>
            <a:r>
              <a:rPr lang="en-US" altLang="ru-RU" sz="2300" dirty="0" err="1">
                <a:solidFill>
                  <a:srgbClr val="000000"/>
                </a:solidFill>
                <a:latin typeface="Consolas" panose="020B0609020204030204" pitchFamily="49" charset="0"/>
              </a:rPr>
              <a:t>.year</a:t>
            </a: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   &gt; 9999 ||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ru-RU" sz="23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</a:t>
            </a:r>
            <a:r>
              <a:rPr lang="en-US" altLang="ru-RU" sz="2300" dirty="0" err="1">
                <a:solidFill>
                  <a:srgbClr val="808080"/>
                </a:solidFill>
                <a:latin typeface="Consolas" panose="020B0609020204030204" pitchFamily="49" charset="0"/>
              </a:rPr>
              <a:t>time</a:t>
            </a:r>
            <a:r>
              <a:rPr lang="en-US" altLang="ru-RU" sz="2300" dirty="0" err="1">
                <a:solidFill>
                  <a:srgbClr val="000000"/>
                </a:solidFill>
                <a:latin typeface="Consolas" panose="020B0609020204030204" pitchFamily="49" charset="0"/>
              </a:rPr>
              <a:t>.month</a:t>
            </a: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  &lt; 1 || </a:t>
            </a:r>
            <a:r>
              <a:rPr lang="en-US" altLang="ru-RU" sz="2300" dirty="0" err="1">
                <a:solidFill>
                  <a:srgbClr val="808080"/>
                </a:solidFill>
                <a:latin typeface="Consolas" panose="020B0609020204030204" pitchFamily="49" charset="0"/>
              </a:rPr>
              <a:t>time</a:t>
            </a:r>
            <a:r>
              <a:rPr lang="en-US" altLang="ru-RU" sz="2300" dirty="0" err="1">
                <a:solidFill>
                  <a:srgbClr val="000000"/>
                </a:solidFill>
                <a:latin typeface="Consolas" panose="020B0609020204030204" pitchFamily="49" charset="0"/>
              </a:rPr>
              <a:t>.month</a:t>
            </a: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  &gt; 12   ||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altLang="ru-RU" sz="23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ru-RU" sz="2300" dirty="0" err="1">
                <a:solidFill>
                  <a:srgbClr val="808080"/>
                </a:solidFill>
                <a:latin typeface="Consolas" panose="020B0609020204030204" pitchFamily="49" charset="0"/>
              </a:rPr>
              <a:t>time</a:t>
            </a:r>
            <a:r>
              <a:rPr lang="en-US" altLang="ru-RU" sz="2300" dirty="0" err="1">
                <a:solidFill>
                  <a:srgbClr val="000000"/>
                </a:solidFill>
                <a:latin typeface="Consolas" panose="020B0609020204030204" pitchFamily="49" charset="0"/>
              </a:rPr>
              <a:t>.day</a:t>
            </a: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    &lt; 1 || </a:t>
            </a:r>
            <a:r>
              <a:rPr lang="en-US" altLang="ru-RU" sz="2300" dirty="0" err="1">
                <a:solidFill>
                  <a:srgbClr val="808080"/>
                </a:solidFill>
                <a:latin typeface="Consolas" panose="020B0609020204030204" pitchFamily="49" charset="0"/>
              </a:rPr>
              <a:t>time</a:t>
            </a:r>
            <a:r>
              <a:rPr lang="en-US" altLang="ru-RU" sz="2300" dirty="0" err="1">
                <a:solidFill>
                  <a:srgbClr val="000000"/>
                </a:solidFill>
                <a:latin typeface="Consolas" panose="020B0609020204030204" pitchFamily="49" charset="0"/>
              </a:rPr>
              <a:t>.day</a:t>
            </a: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    &gt; 31   ||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altLang="ru-RU" sz="23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altLang="ru-RU" sz="2300" dirty="0" err="1">
                <a:solidFill>
                  <a:srgbClr val="808080"/>
                </a:solidFill>
                <a:latin typeface="Consolas" panose="020B0609020204030204" pitchFamily="49" charset="0"/>
              </a:rPr>
              <a:t>time</a:t>
            </a:r>
            <a:r>
              <a:rPr lang="en-US" altLang="ru-RU" sz="2300" dirty="0" err="1">
                <a:solidFill>
                  <a:srgbClr val="000000"/>
                </a:solidFill>
                <a:latin typeface="Consolas" panose="020B0609020204030204" pitchFamily="49" charset="0"/>
              </a:rPr>
              <a:t>.hour</a:t>
            </a: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   &lt; 0 || </a:t>
            </a:r>
            <a:r>
              <a:rPr lang="en-US" altLang="ru-RU" sz="2300" dirty="0" err="1">
                <a:solidFill>
                  <a:srgbClr val="808080"/>
                </a:solidFill>
                <a:latin typeface="Consolas" panose="020B0609020204030204" pitchFamily="49" charset="0"/>
              </a:rPr>
              <a:t>time</a:t>
            </a:r>
            <a:r>
              <a:rPr lang="en-US" altLang="ru-RU" sz="2300" dirty="0" err="1">
                <a:solidFill>
                  <a:srgbClr val="000000"/>
                </a:solidFill>
                <a:latin typeface="Consolas" panose="020B0609020204030204" pitchFamily="49" charset="0"/>
              </a:rPr>
              <a:t>.hour</a:t>
            </a: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   &gt; 23   ||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ru-RU" sz="23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altLang="ru-RU" sz="2300" dirty="0" err="1">
                <a:solidFill>
                  <a:srgbClr val="808080"/>
                </a:solidFill>
                <a:latin typeface="Consolas" panose="020B0609020204030204" pitchFamily="49" charset="0"/>
              </a:rPr>
              <a:t>time</a:t>
            </a:r>
            <a:r>
              <a:rPr lang="en-US" altLang="ru-RU" sz="2300" dirty="0" err="1">
                <a:solidFill>
                  <a:srgbClr val="000000"/>
                </a:solidFill>
                <a:latin typeface="Consolas" panose="020B0609020204030204" pitchFamily="49" charset="0"/>
              </a:rPr>
              <a:t>.minute</a:t>
            </a: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 &lt; 0 || </a:t>
            </a:r>
            <a:r>
              <a:rPr lang="en-US" altLang="ru-RU" sz="2300" dirty="0" err="1">
                <a:solidFill>
                  <a:srgbClr val="808080"/>
                </a:solidFill>
                <a:latin typeface="Consolas" panose="020B0609020204030204" pitchFamily="49" charset="0"/>
              </a:rPr>
              <a:t>time</a:t>
            </a:r>
            <a:r>
              <a:rPr lang="en-US" altLang="ru-RU" sz="2300" dirty="0" err="1">
                <a:solidFill>
                  <a:srgbClr val="000000"/>
                </a:solidFill>
                <a:latin typeface="Consolas" panose="020B0609020204030204" pitchFamily="49" charset="0"/>
              </a:rPr>
              <a:t>.minute</a:t>
            </a: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 &gt; 59   ||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ru-RU" sz="23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altLang="ru-RU" sz="2300" dirty="0" err="1" smtClean="0">
                <a:solidFill>
                  <a:srgbClr val="808080"/>
                </a:solidFill>
                <a:latin typeface="Consolas" panose="020B0609020204030204" pitchFamily="49" charset="0"/>
              </a:rPr>
              <a:t>time</a:t>
            </a:r>
            <a:r>
              <a:rPr lang="en-US" altLang="ru-RU" sz="23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.second</a:t>
            </a:r>
            <a:r>
              <a:rPr lang="en-US" altLang="ru-RU" sz="23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&lt; 0 || </a:t>
            </a:r>
            <a:r>
              <a:rPr lang="en-US" altLang="ru-RU" sz="2300" dirty="0" err="1">
                <a:solidFill>
                  <a:srgbClr val="808080"/>
                </a:solidFill>
                <a:latin typeface="Consolas" panose="020B0609020204030204" pitchFamily="49" charset="0"/>
              </a:rPr>
              <a:t>time</a:t>
            </a:r>
            <a:r>
              <a:rPr lang="en-US" altLang="ru-RU" sz="2300" dirty="0" err="1">
                <a:solidFill>
                  <a:srgbClr val="000000"/>
                </a:solidFill>
                <a:latin typeface="Consolas" panose="020B0609020204030204" pitchFamily="49" charset="0"/>
              </a:rPr>
              <a:t>.second</a:t>
            </a: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 &gt; 59) {</a:t>
            </a:r>
            <a:endParaRPr lang="en-US" altLang="ru-RU" sz="23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23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ru-RU" sz="23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altLang="ru-RU" sz="23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ru-RU" sz="23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false</a:t>
            </a:r>
            <a:r>
              <a:rPr lang="en-US" altLang="ru-RU" sz="23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3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ru-RU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altLang="ru-RU" sz="2300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altLang="ru-RU" sz="2300" dirty="0">
                <a:solidFill>
                  <a:srgbClr val="808080"/>
                </a:solidFill>
                <a:latin typeface="Consolas" panose="020B0609020204030204" pitchFamily="49" charset="0"/>
              </a:rPr>
              <a:t>time</a:t>
            </a: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.month == 2 &amp;&amp; </a:t>
            </a:r>
            <a:r>
              <a:rPr lang="en-US" altLang="ru-RU" sz="2300" dirty="0" err="1">
                <a:solidFill>
                  <a:srgbClr val="000000"/>
                </a:solidFill>
                <a:latin typeface="Consolas" panose="020B0609020204030204" pitchFamily="49" charset="0"/>
              </a:rPr>
              <a:t>IsLeapYear</a:t>
            </a: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ru-RU" sz="2300" dirty="0" err="1">
                <a:solidFill>
                  <a:srgbClr val="808080"/>
                </a:solidFill>
                <a:latin typeface="Consolas" panose="020B0609020204030204" pitchFamily="49" charset="0"/>
              </a:rPr>
              <a:t>time</a:t>
            </a:r>
            <a:r>
              <a:rPr lang="en-US" altLang="ru-RU" sz="2300" dirty="0" err="1">
                <a:solidFill>
                  <a:srgbClr val="000000"/>
                </a:solidFill>
                <a:latin typeface="Consolas" panose="020B0609020204030204" pitchFamily="49" charset="0"/>
              </a:rPr>
              <a:t>.year</a:t>
            </a: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)) {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ru-RU" sz="23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ru-RU" sz="2300" dirty="0">
                <a:solidFill>
                  <a:srgbClr val="808080"/>
                </a:solidFill>
                <a:latin typeface="Consolas" panose="020B0609020204030204" pitchFamily="49" charset="0"/>
              </a:rPr>
              <a:t>time</a:t>
            </a: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.month &lt;= </a:t>
            </a:r>
            <a:r>
              <a:rPr lang="en-US" altLang="ru-RU" sz="2300" b="1" dirty="0" err="1">
                <a:solidFill>
                  <a:srgbClr val="00B050"/>
                </a:solidFill>
                <a:latin typeface="Consolas" panose="020B0609020204030204" pitchFamily="49" charset="0"/>
              </a:rPr>
              <a:t>kDaysInMonth</a:t>
            </a:r>
            <a:r>
              <a:rPr lang="en-US" altLang="ru-RU" sz="2300" b="1" dirty="0">
                <a:solidFill>
                  <a:srgbClr val="00B050"/>
                </a:solidFill>
                <a:latin typeface="Consolas" panose="020B0609020204030204" pitchFamily="49" charset="0"/>
              </a:rPr>
              <a:t>[time.month]</a:t>
            </a: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 + 1;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  } </a:t>
            </a:r>
            <a:r>
              <a:rPr lang="en-US" altLang="ru-RU" sz="2300" dirty="0">
                <a:solidFill>
                  <a:srgbClr val="0000FF"/>
                </a:solidFill>
                <a:latin typeface="Consolas" panose="020B0609020204030204" pitchFamily="49" charset="0"/>
              </a:rPr>
              <a:t>else</a:t>
            </a: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ru-RU" sz="23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ru-RU" sz="2300" dirty="0">
                <a:solidFill>
                  <a:srgbClr val="808080"/>
                </a:solidFill>
                <a:latin typeface="Consolas" panose="020B0609020204030204" pitchFamily="49" charset="0"/>
              </a:rPr>
              <a:t>time</a:t>
            </a: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.month &lt;= </a:t>
            </a:r>
            <a:r>
              <a:rPr lang="en-US" altLang="ru-RU" sz="2300" b="1" dirty="0" err="1">
                <a:solidFill>
                  <a:srgbClr val="00B050"/>
                </a:solidFill>
                <a:latin typeface="Consolas" panose="020B0609020204030204" pitchFamily="49" charset="0"/>
              </a:rPr>
              <a:t>kDaysInMonth</a:t>
            </a:r>
            <a:r>
              <a:rPr lang="en-US" altLang="ru-RU" sz="2300" b="1" dirty="0">
                <a:solidFill>
                  <a:srgbClr val="00B050"/>
                </a:solidFill>
                <a:latin typeface="Consolas" panose="020B0609020204030204" pitchFamily="49" charset="0"/>
              </a:rPr>
              <a:t>[time.month]</a:t>
            </a: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  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ru-RU" altLang="ru-RU" sz="2300" dirty="0"/>
          </a:p>
        </p:txBody>
      </p:sp>
      <p:sp>
        <p:nvSpPr>
          <p:cNvPr id="8" name="Freeform 7"/>
          <p:cNvSpPr/>
          <p:nvPr/>
        </p:nvSpPr>
        <p:spPr>
          <a:xfrm>
            <a:off x="9747849" y="776377"/>
            <a:ext cx="1069676" cy="4580627"/>
          </a:xfrm>
          <a:custGeom>
            <a:avLst/>
            <a:gdLst>
              <a:gd name="connsiteX0" fmla="*/ 258793 w 1273146"/>
              <a:gd name="connsiteY0" fmla="*/ 4865298 h 5096054"/>
              <a:gd name="connsiteX1" fmla="*/ 345057 w 1273146"/>
              <a:gd name="connsiteY1" fmla="*/ 4865298 h 5096054"/>
              <a:gd name="connsiteX2" fmla="*/ 1242204 w 1273146"/>
              <a:gd name="connsiteY2" fmla="*/ 4779033 h 5096054"/>
              <a:gd name="connsiteX3" fmla="*/ 966159 w 1273146"/>
              <a:gd name="connsiteY3" fmla="*/ 862641 h 5096054"/>
              <a:gd name="connsiteX4" fmla="*/ 0 w 1273146"/>
              <a:gd name="connsiteY4" fmla="*/ 0 h 5096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3146" h="5096054">
                <a:moveTo>
                  <a:pt x="258793" y="4865298"/>
                </a:moveTo>
                <a:lnTo>
                  <a:pt x="345057" y="4865298"/>
                </a:lnTo>
                <a:cubicBezTo>
                  <a:pt x="508959" y="4850921"/>
                  <a:pt x="1138687" y="5446142"/>
                  <a:pt x="1242204" y="4779033"/>
                </a:cubicBezTo>
                <a:cubicBezTo>
                  <a:pt x="1345721" y="4111924"/>
                  <a:pt x="1173193" y="1659146"/>
                  <a:pt x="966159" y="862641"/>
                </a:cubicBezTo>
                <a:cubicBezTo>
                  <a:pt x="759125" y="66136"/>
                  <a:pt x="379562" y="33068"/>
                  <a:pt x="0" y="0"/>
                </a:cubicBezTo>
              </a:path>
            </a:pathLst>
          </a:custGeom>
          <a:noFill/>
          <a:ln w="190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Freeform 8"/>
          <p:cNvSpPr/>
          <p:nvPr/>
        </p:nvSpPr>
        <p:spPr>
          <a:xfrm>
            <a:off x="9635707" y="577972"/>
            <a:ext cx="2147976" cy="5520905"/>
          </a:xfrm>
          <a:custGeom>
            <a:avLst/>
            <a:gdLst>
              <a:gd name="connsiteX0" fmla="*/ 258793 w 1273146"/>
              <a:gd name="connsiteY0" fmla="*/ 4865298 h 5096054"/>
              <a:gd name="connsiteX1" fmla="*/ 345057 w 1273146"/>
              <a:gd name="connsiteY1" fmla="*/ 4865298 h 5096054"/>
              <a:gd name="connsiteX2" fmla="*/ 1242204 w 1273146"/>
              <a:gd name="connsiteY2" fmla="*/ 4779033 h 5096054"/>
              <a:gd name="connsiteX3" fmla="*/ 966159 w 1273146"/>
              <a:gd name="connsiteY3" fmla="*/ 862641 h 5096054"/>
              <a:gd name="connsiteX4" fmla="*/ 0 w 1273146"/>
              <a:gd name="connsiteY4" fmla="*/ 0 h 5096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3146" h="5096054">
                <a:moveTo>
                  <a:pt x="258793" y="4865298"/>
                </a:moveTo>
                <a:lnTo>
                  <a:pt x="345057" y="4865298"/>
                </a:lnTo>
                <a:cubicBezTo>
                  <a:pt x="508959" y="4850921"/>
                  <a:pt x="1138687" y="5446142"/>
                  <a:pt x="1242204" y="4779033"/>
                </a:cubicBezTo>
                <a:cubicBezTo>
                  <a:pt x="1345721" y="4111924"/>
                  <a:pt x="1173193" y="1659146"/>
                  <a:pt x="966159" y="862641"/>
                </a:cubicBezTo>
                <a:cubicBezTo>
                  <a:pt x="759125" y="66136"/>
                  <a:pt x="379562" y="33068"/>
                  <a:pt x="0" y="0"/>
                </a:cubicBezTo>
              </a:path>
            </a:pathLst>
          </a:custGeom>
          <a:noFill/>
          <a:ln w="190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9125A-C4A3-4D55-BDB9-2C7AF4C911D4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0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201797" y="-2329"/>
            <a:ext cx="10116059" cy="6848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2300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ru-RU" sz="2300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ru-RU" sz="23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ru-RU" sz="2300" dirty="0" err="1">
                <a:solidFill>
                  <a:srgbClr val="000000"/>
                </a:solidFill>
                <a:latin typeface="Consolas" panose="020B0609020204030204" pitchFamily="49" charset="0"/>
              </a:rPr>
              <a:t>kDaysInMonth</a:t>
            </a: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[13] = {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  0, 31, 28, 31, 30, 31, 30, 31, 31, 30, 31, 30, 31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};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23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2300" dirty="0">
                <a:solidFill>
                  <a:srgbClr val="0000FF"/>
                </a:solidFill>
                <a:latin typeface="Consolas" panose="020B0609020204030204" pitchFamily="49" charset="0"/>
              </a:rPr>
              <a:t>bool</a:t>
            </a: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ru-RU" sz="2300" dirty="0" err="1">
                <a:solidFill>
                  <a:srgbClr val="000000"/>
                </a:solidFill>
                <a:latin typeface="Consolas" panose="020B0609020204030204" pitchFamily="49" charset="0"/>
              </a:rPr>
              <a:t>ValidateDateTime</a:t>
            </a: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ru-RU" sz="2300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ru-RU" sz="2300" dirty="0" err="1">
                <a:solidFill>
                  <a:srgbClr val="000000"/>
                </a:solidFill>
                <a:latin typeface="Consolas" panose="020B0609020204030204" pitchFamily="49" charset="0"/>
              </a:rPr>
              <a:t>DateTime</a:t>
            </a: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&amp; </a:t>
            </a:r>
            <a:r>
              <a:rPr lang="en-US" altLang="ru-RU" sz="2300" dirty="0">
                <a:solidFill>
                  <a:srgbClr val="808080"/>
                </a:solidFill>
                <a:latin typeface="Consolas" panose="020B0609020204030204" pitchFamily="49" charset="0"/>
              </a:rPr>
              <a:t>time</a:t>
            </a: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altLang="ru-RU" sz="2300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altLang="ru-RU" sz="2300" dirty="0" err="1">
                <a:solidFill>
                  <a:srgbClr val="808080"/>
                </a:solidFill>
                <a:latin typeface="Consolas" panose="020B0609020204030204" pitchFamily="49" charset="0"/>
              </a:rPr>
              <a:t>time</a:t>
            </a:r>
            <a:r>
              <a:rPr lang="en-US" altLang="ru-RU" sz="2300" dirty="0" err="1">
                <a:solidFill>
                  <a:srgbClr val="000000"/>
                </a:solidFill>
                <a:latin typeface="Consolas" panose="020B0609020204030204" pitchFamily="49" charset="0"/>
              </a:rPr>
              <a:t>.year</a:t>
            </a: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   &lt; 1 || </a:t>
            </a:r>
            <a:r>
              <a:rPr lang="en-US" altLang="ru-RU" sz="2300" dirty="0" err="1">
                <a:solidFill>
                  <a:srgbClr val="808080"/>
                </a:solidFill>
                <a:latin typeface="Consolas" panose="020B0609020204030204" pitchFamily="49" charset="0"/>
              </a:rPr>
              <a:t>time</a:t>
            </a:r>
            <a:r>
              <a:rPr lang="en-US" altLang="ru-RU" sz="2300" dirty="0" err="1">
                <a:solidFill>
                  <a:srgbClr val="000000"/>
                </a:solidFill>
                <a:latin typeface="Consolas" panose="020B0609020204030204" pitchFamily="49" charset="0"/>
              </a:rPr>
              <a:t>.year</a:t>
            </a: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   &gt; 9999 ||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      </a:t>
            </a:r>
            <a:r>
              <a:rPr lang="en-US" altLang="ru-RU" sz="2300" dirty="0" err="1">
                <a:solidFill>
                  <a:srgbClr val="808080"/>
                </a:solidFill>
                <a:latin typeface="Consolas" panose="020B0609020204030204" pitchFamily="49" charset="0"/>
              </a:rPr>
              <a:t>time</a:t>
            </a:r>
            <a:r>
              <a:rPr lang="en-US" altLang="ru-RU" sz="2300" dirty="0" err="1">
                <a:solidFill>
                  <a:srgbClr val="000000"/>
                </a:solidFill>
                <a:latin typeface="Consolas" panose="020B0609020204030204" pitchFamily="49" charset="0"/>
              </a:rPr>
              <a:t>.month</a:t>
            </a: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  &lt; 1 || </a:t>
            </a:r>
            <a:r>
              <a:rPr lang="en-US" altLang="ru-RU" sz="2300" dirty="0" err="1">
                <a:solidFill>
                  <a:srgbClr val="808080"/>
                </a:solidFill>
                <a:latin typeface="Consolas" panose="020B0609020204030204" pitchFamily="49" charset="0"/>
              </a:rPr>
              <a:t>time</a:t>
            </a:r>
            <a:r>
              <a:rPr lang="en-US" altLang="ru-RU" sz="2300" dirty="0" err="1">
                <a:solidFill>
                  <a:srgbClr val="000000"/>
                </a:solidFill>
                <a:latin typeface="Consolas" panose="020B0609020204030204" pitchFamily="49" charset="0"/>
              </a:rPr>
              <a:t>.month</a:t>
            </a: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  &gt; 12   ||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      </a:t>
            </a:r>
            <a:r>
              <a:rPr lang="en-US" altLang="ru-RU" sz="2300" dirty="0" err="1">
                <a:solidFill>
                  <a:srgbClr val="808080"/>
                </a:solidFill>
                <a:latin typeface="Consolas" panose="020B0609020204030204" pitchFamily="49" charset="0"/>
              </a:rPr>
              <a:t>time</a:t>
            </a:r>
            <a:r>
              <a:rPr lang="en-US" altLang="ru-RU" sz="2300" dirty="0" err="1">
                <a:solidFill>
                  <a:srgbClr val="000000"/>
                </a:solidFill>
                <a:latin typeface="Consolas" panose="020B0609020204030204" pitchFamily="49" charset="0"/>
              </a:rPr>
              <a:t>.day</a:t>
            </a: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    &lt; 1 || </a:t>
            </a:r>
            <a:r>
              <a:rPr lang="en-US" altLang="ru-RU" sz="2300" dirty="0" err="1">
                <a:solidFill>
                  <a:srgbClr val="808080"/>
                </a:solidFill>
                <a:latin typeface="Consolas" panose="020B0609020204030204" pitchFamily="49" charset="0"/>
              </a:rPr>
              <a:t>time</a:t>
            </a:r>
            <a:r>
              <a:rPr lang="en-US" altLang="ru-RU" sz="2300" dirty="0" err="1">
                <a:solidFill>
                  <a:srgbClr val="000000"/>
                </a:solidFill>
                <a:latin typeface="Consolas" panose="020B0609020204030204" pitchFamily="49" charset="0"/>
              </a:rPr>
              <a:t>.day</a:t>
            </a: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    &gt; 31   ||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      </a:t>
            </a:r>
            <a:r>
              <a:rPr lang="en-US" altLang="ru-RU" sz="2300" dirty="0" err="1">
                <a:solidFill>
                  <a:srgbClr val="808080"/>
                </a:solidFill>
                <a:latin typeface="Consolas" panose="020B0609020204030204" pitchFamily="49" charset="0"/>
              </a:rPr>
              <a:t>time</a:t>
            </a:r>
            <a:r>
              <a:rPr lang="en-US" altLang="ru-RU" sz="2300" dirty="0" err="1">
                <a:solidFill>
                  <a:srgbClr val="000000"/>
                </a:solidFill>
                <a:latin typeface="Consolas" panose="020B0609020204030204" pitchFamily="49" charset="0"/>
              </a:rPr>
              <a:t>.hour</a:t>
            </a: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   &lt; 0 || </a:t>
            </a:r>
            <a:r>
              <a:rPr lang="en-US" altLang="ru-RU" sz="2300" dirty="0" err="1">
                <a:solidFill>
                  <a:srgbClr val="808080"/>
                </a:solidFill>
                <a:latin typeface="Consolas" panose="020B0609020204030204" pitchFamily="49" charset="0"/>
              </a:rPr>
              <a:t>time</a:t>
            </a:r>
            <a:r>
              <a:rPr lang="en-US" altLang="ru-RU" sz="2300" dirty="0" err="1">
                <a:solidFill>
                  <a:srgbClr val="000000"/>
                </a:solidFill>
                <a:latin typeface="Consolas" panose="020B0609020204030204" pitchFamily="49" charset="0"/>
              </a:rPr>
              <a:t>.hour</a:t>
            </a: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   &gt; 23   ||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      </a:t>
            </a:r>
            <a:r>
              <a:rPr lang="en-US" altLang="ru-RU" sz="2300" dirty="0" err="1">
                <a:solidFill>
                  <a:srgbClr val="808080"/>
                </a:solidFill>
                <a:latin typeface="Consolas" panose="020B0609020204030204" pitchFamily="49" charset="0"/>
              </a:rPr>
              <a:t>time</a:t>
            </a:r>
            <a:r>
              <a:rPr lang="en-US" altLang="ru-RU" sz="2300" dirty="0" err="1">
                <a:solidFill>
                  <a:srgbClr val="000000"/>
                </a:solidFill>
                <a:latin typeface="Consolas" panose="020B0609020204030204" pitchFamily="49" charset="0"/>
              </a:rPr>
              <a:t>.minute</a:t>
            </a: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 &lt; 0 || </a:t>
            </a:r>
            <a:r>
              <a:rPr lang="en-US" altLang="ru-RU" sz="2300" dirty="0" err="1">
                <a:solidFill>
                  <a:srgbClr val="808080"/>
                </a:solidFill>
                <a:latin typeface="Consolas" panose="020B0609020204030204" pitchFamily="49" charset="0"/>
              </a:rPr>
              <a:t>time</a:t>
            </a:r>
            <a:r>
              <a:rPr lang="en-US" altLang="ru-RU" sz="2300" dirty="0" err="1">
                <a:solidFill>
                  <a:srgbClr val="000000"/>
                </a:solidFill>
                <a:latin typeface="Consolas" panose="020B0609020204030204" pitchFamily="49" charset="0"/>
              </a:rPr>
              <a:t>.minute</a:t>
            </a: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 &gt; 59   ||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      </a:t>
            </a:r>
            <a:r>
              <a:rPr lang="en-US" altLang="ru-RU" sz="2300" dirty="0" err="1">
                <a:solidFill>
                  <a:srgbClr val="808080"/>
                </a:solidFill>
                <a:latin typeface="Consolas" panose="020B0609020204030204" pitchFamily="49" charset="0"/>
              </a:rPr>
              <a:t>time</a:t>
            </a:r>
            <a:r>
              <a:rPr lang="en-US" altLang="ru-RU" sz="2300" dirty="0" err="1">
                <a:solidFill>
                  <a:srgbClr val="000000"/>
                </a:solidFill>
                <a:latin typeface="Consolas" panose="020B0609020204030204" pitchFamily="49" charset="0"/>
              </a:rPr>
              <a:t>.second</a:t>
            </a: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 &lt; 0 || </a:t>
            </a:r>
            <a:r>
              <a:rPr lang="en-US" altLang="ru-RU" sz="2300" dirty="0" err="1">
                <a:solidFill>
                  <a:srgbClr val="808080"/>
                </a:solidFill>
                <a:latin typeface="Consolas" panose="020B0609020204030204" pitchFamily="49" charset="0"/>
              </a:rPr>
              <a:t>time</a:t>
            </a:r>
            <a:r>
              <a:rPr lang="en-US" altLang="ru-RU" sz="2300" dirty="0" err="1">
                <a:solidFill>
                  <a:srgbClr val="000000"/>
                </a:solidFill>
                <a:latin typeface="Consolas" panose="020B0609020204030204" pitchFamily="49" charset="0"/>
              </a:rPr>
              <a:t>.second</a:t>
            </a: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 &gt; 59) {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ru-RU" sz="23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ru-RU" sz="2300" dirty="0">
                <a:solidFill>
                  <a:srgbClr val="0000FF"/>
                </a:solidFill>
                <a:latin typeface="Consolas" panose="020B0609020204030204" pitchFamily="49" charset="0"/>
              </a:rPr>
              <a:t>false</a:t>
            </a: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  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23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altLang="ru-RU" sz="2300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altLang="ru-RU" sz="2300" dirty="0">
                <a:solidFill>
                  <a:srgbClr val="808080"/>
                </a:solidFill>
                <a:latin typeface="Consolas" panose="020B0609020204030204" pitchFamily="49" charset="0"/>
              </a:rPr>
              <a:t>time</a:t>
            </a: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.month == 2 &amp;&amp; </a:t>
            </a:r>
            <a:r>
              <a:rPr lang="en-US" altLang="ru-RU" sz="2300" dirty="0" err="1">
                <a:solidFill>
                  <a:srgbClr val="000000"/>
                </a:solidFill>
                <a:latin typeface="Consolas" panose="020B0609020204030204" pitchFamily="49" charset="0"/>
              </a:rPr>
              <a:t>IsLeapYear</a:t>
            </a: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ru-RU" sz="2300" dirty="0" err="1">
                <a:solidFill>
                  <a:srgbClr val="808080"/>
                </a:solidFill>
                <a:latin typeface="Consolas" panose="020B0609020204030204" pitchFamily="49" charset="0"/>
              </a:rPr>
              <a:t>time</a:t>
            </a:r>
            <a:r>
              <a:rPr lang="en-US" altLang="ru-RU" sz="2300" dirty="0" err="1">
                <a:solidFill>
                  <a:srgbClr val="000000"/>
                </a:solidFill>
                <a:latin typeface="Consolas" panose="020B0609020204030204" pitchFamily="49" charset="0"/>
              </a:rPr>
              <a:t>.year</a:t>
            </a: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)) {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ru-RU" sz="23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ru-RU" sz="2300" dirty="0" err="1">
                <a:solidFill>
                  <a:srgbClr val="808080"/>
                </a:solidFill>
                <a:latin typeface="Consolas" panose="020B0609020204030204" pitchFamily="49" charset="0"/>
              </a:rPr>
              <a:t>time</a:t>
            </a:r>
            <a:r>
              <a:rPr lang="en-US" altLang="ru-RU" sz="23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altLang="ru-RU" sz="23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month</a:t>
            </a:r>
            <a:r>
              <a:rPr lang="en-US" sz="2400" dirty="0" smtClean="0">
                <a:solidFill>
                  <a:srgbClr val="000000"/>
                </a:solidFill>
                <a:effectLst>
                  <a:glow rad="101600">
                    <a:srgbClr val="FF0000">
                      <a:alpha val="40000"/>
                    </a:srgbClr>
                  </a:glow>
                </a:effectLst>
                <a:latin typeface="Consolas" panose="020B0609020204030204" pitchFamily="49" charset="0"/>
              </a:rPr>
              <a:t> </a:t>
            </a: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&lt;= </a:t>
            </a:r>
            <a:r>
              <a:rPr lang="en-US" altLang="ru-RU" sz="2300" dirty="0" err="1">
                <a:solidFill>
                  <a:srgbClr val="000000"/>
                </a:solidFill>
                <a:latin typeface="Consolas" panose="020B0609020204030204" pitchFamily="49" charset="0"/>
              </a:rPr>
              <a:t>kDaysInMonth</a:t>
            </a: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altLang="ru-RU" sz="2300" dirty="0">
                <a:solidFill>
                  <a:srgbClr val="808080"/>
                </a:solidFill>
                <a:latin typeface="Consolas" panose="020B0609020204030204" pitchFamily="49" charset="0"/>
              </a:rPr>
              <a:t>time</a:t>
            </a: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.month] + 1;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  } </a:t>
            </a:r>
            <a:r>
              <a:rPr lang="en-US" altLang="ru-RU" sz="2300" dirty="0">
                <a:solidFill>
                  <a:srgbClr val="0000FF"/>
                </a:solidFill>
                <a:latin typeface="Consolas" panose="020B0609020204030204" pitchFamily="49" charset="0"/>
              </a:rPr>
              <a:t>else</a:t>
            </a: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ru-RU" sz="23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ru-RU" sz="2300" dirty="0" err="1">
                <a:solidFill>
                  <a:srgbClr val="808080"/>
                </a:solidFill>
                <a:latin typeface="Consolas" panose="020B0609020204030204" pitchFamily="49" charset="0"/>
              </a:rPr>
              <a:t>time</a:t>
            </a:r>
            <a:r>
              <a:rPr lang="en-US" altLang="ru-RU" sz="23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altLang="ru-RU" sz="23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month</a:t>
            </a:r>
            <a:r>
              <a:rPr lang="en-US" altLang="ru-RU" sz="23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&lt;= </a:t>
            </a:r>
            <a:r>
              <a:rPr lang="en-US" altLang="ru-RU" sz="2300" dirty="0" err="1">
                <a:solidFill>
                  <a:srgbClr val="000000"/>
                </a:solidFill>
                <a:latin typeface="Consolas" panose="020B0609020204030204" pitchFamily="49" charset="0"/>
              </a:rPr>
              <a:t>kDaysInMonth</a:t>
            </a: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altLang="ru-RU" sz="2300" dirty="0">
                <a:solidFill>
                  <a:srgbClr val="808080"/>
                </a:solidFill>
                <a:latin typeface="Consolas" panose="020B0609020204030204" pitchFamily="49" charset="0"/>
              </a:rPr>
              <a:t>time</a:t>
            </a:r>
            <a:r>
              <a:rPr lang="en-US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.month];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  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ru-RU" altLang="ru-RU" sz="2300" dirty="0"/>
          </a:p>
        </p:txBody>
      </p:sp>
      <p:sp>
        <p:nvSpPr>
          <p:cNvPr id="3" name="TextBox 2"/>
          <p:cNvSpPr txBox="1"/>
          <p:nvPr/>
        </p:nvSpPr>
        <p:spPr>
          <a:xfrm>
            <a:off x="3027875" y="6124972"/>
            <a:ext cx="1762021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none" rtlCol="0">
            <a:spAutoFit/>
          </a:bodyPr>
          <a:lstStyle/>
          <a:p>
            <a:r>
              <a:rPr lang="en-US" altLang="ru-RU" sz="2800" b="1" dirty="0" err="1">
                <a:solidFill>
                  <a:srgbClr val="002060"/>
                </a:solidFill>
                <a:latin typeface="Consolas" panose="020B0609020204030204" pitchFamily="49" charset="0"/>
              </a:rPr>
              <a:t>time.day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265687" y="1700206"/>
            <a:ext cx="263142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Ошибка в проекте</a:t>
            </a:r>
          </a:p>
          <a:p>
            <a:pPr algn="ctr"/>
            <a:r>
              <a:rPr lang="en-US" sz="2400" b="1" dirty="0" err="1" smtClean="0">
                <a:solidFill>
                  <a:srgbClr val="7030A0"/>
                </a:solidFill>
              </a:rPr>
              <a:t>protobuf</a:t>
            </a:r>
            <a:r>
              <a:rPr lang="en-US" sz="2400" b="1" dirty="0" smtClean="0">
                <a:solidFill>
                  <a:srgbClr val="7030A0"/>
                </a:solidFill>
              </a:rPr>
              <a:t/>
            </a:r>
            <a:br>
              <a:rPr lang="en-US" sz="2400" b="1" dirty="0" smtClean="0">
                <a:solidFill>
                  <a:srgbClr val="7030A0"/>
                </a:solidFill>
              </a:rPr>
            </a:br>
            <a:r>
              <a:rPr lang="en-US" sz="2400" b="1" dirty="0" smtClean="0">
                <a:solidFill>
                  <a:srgbClr val="7030A0"/>
                </a:solidFill>
              </a:rPr>
              <a:t>(Chromium)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9125A-C4A3-4D55-BDB9-2C7AF4C911D4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1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Статический анализ кода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Суть</a:t>
            </a:r>
            <a:r>
              <a:rPr lang="en-US" dirty="0" smtClean="0"/>
              <a:t>: </a:t>
            </a:r>
            <a:r>
              <a:rPr lang="ru-RU" dirty="0" smtClean="0"/>
              <a:t>автоматический </a:t>
            </a:r>
            <a:r>
              <a:rPr lang="en-US" dirty="0" smtClean="0"/>
              <a:t>Code-Review</a:t>
            </a:r>
            <a:endParaRPr lang="ru-RU" dirty="0" smtClean="0"/>
          </a:p>
          <a:p>
            <a:r>
              <a:rPr lang="ru-RU" dirty="0" smtClean="0"/>
              <a:t>Преимущества и недостатки</a:t>
            </a:r>
            <a:endParaRPr lang="en-US" dirty="0"/>
          </a:p>
          <a:p>
            <a:endParaRPr lang="en-US" dirty="0" smtClean="0"/>
          </a:p>
          <a:p>
            <a:pPr lvl="1"/>
            <a:endParaRPr lang="ru-R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026" y="1690688"/>
            <a:ext cx="3979653" cy="4437313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9125A-C4A3-4D55-BDB9-2C7AF4C911D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95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Анализ потока данных (</a:t>
            </a:r>
            <a:r>
              <a:rPr lang="ru-RU" dirty="0" err="1"/>
              <a:t>data-flow</a:t>
            </a:r>
            <a:r>
              <a:rPr lang="ru-RU" dirty="0"/>
              <a:t> </a:t>
            </a:r>
            <a:r>
              <a:rPr lang="ru-RU" dirty="0" err="1"/>
              <a:t>analysis</a:t>
            </a:r>
            <a:r>
              <a:rPr lang="ru-RU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CoreHard</a:t>
            </a:r>
            <a:r>
              <a:rPr lang="ru-RU" dirty="0"/>
              <a:t> </a:t>
            </a:r>
            <a:r>
              <a:rPr lang="ru-RU" dirty="0" err="1"/>
              <a:t>Spring</a:t>
            </a:r>
            <a:r>
              <a:rPr lang="ru-RU" dirty="0"/>
              <a:t> 2018. Павел Беликов. Как работает анализ </a:t>
            </a:r>
            <a:r>
              <a:rPr lang="ru-RU" dirty="0" err="1"/>
              <a:t>Data</a:t>
            </a:r>
            <a:r>
              <a:rPr lang="ru-RU" dirty="0"/>
              <a:t> </a:t>
            </a:r>
            <a:r>
              <a:rPr lang="ru-RU" dirty="0" err="1"/>
              <a:t>Flow</a:t>
            </a:r>
            <a:r>
              <a:rPr lang="ru-RU" dirty="0"/>
              <a:t> в статическом анализаторе </a:t>
            </a:r>
            <a:r>
              <a:rPr lang="ru-RU" dirty="0" smtClean="0"/>
              <a:t>кода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youtu.be/nrQUpGM9vYQ</a:t>
            </a:r>
            <a:endParaRPr lang="en-US" dirty="0" smtClean="0"/>
          </a:p>
          <a:p>
            <a:endParaRPr lang="ru-R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7133" y="3265795"/>
            <a:ext cx="6274505" cy="3531823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9125A-C4A3-4D55-BDB9-2C7AF4C911D4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71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pPr algn="ctr"/>
            <a:r>
              <a:rPr lang="ru-RU" dirty="0"/>
              <a:t>Символьное выполнение </a:t>
            </a:r>
            <a:r>
              <a:rPr lang="ru-RU" dirty="0" smtClean="0"/>
              <a:t>(</a:t>
            </a:r>
            <a:r>
              <a:rPr lang="en-US" dirty="0" smtClean="0"/>
              <a:t>s</a:t>
            </a:r>
            <a:r>
              <a:rPr lang="ru-RU" dirty="0" err="1" smtClean="0"/>
              <a:t>ymbolic</a:t>
            </a:r>
            <a:r>
              <a:rPr lang="ru-RU" dirty="0" smtClean="0"/>
              <a:t> </a:t>
            </a:r>
            <a:r>
              <a:rPr lang="en-US" dirty="0" smtClean="0"/>
              <a:t>e</a:t>
            </a:r>
            <a:r>
              <a:rPr lang="ru-RU" dirty="0" err="1" smtClean="0"/>
              <a:t>xecution</a:t>
            </a:r>
            <a:r>
              <a:rPr lang="ru-RU" dirty="0"/>
              <a:t>)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2085534"/>
            <a:ext cx="6096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F(</a:t>
            </a:r>
            <a:r>
              <a:rPr lang="en-US" sz="28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808080"/>
                </a:solidFill>
                <a:latin typeface="Consolas" panose="020B0609020204030204" pitchFamily="49" charset="0"/>
              </a:rPr>
              <a:t>X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ru-RU" sz="28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28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A = </a:t>
            </a:r>
            <a:r>
              <a:rPr lang="en-US" sz="2800" dirty="0">
                <a:solidFill>
                  <a:srgbClr val="808080"/>
                </a:solidFill>
                <a:latin typeface="Consolas" panose="020B0609020204030204" pitchFamily="49" charset="0"/>
              </a:rPr>
              <a:t>X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28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B = </a:t>
            </a:r>
            <a:r>
              <a:rPr lang="en-US" sz="2800" dirty="0">
                <a:solidFill>
                  <a:srgbClr val="808080"/>
                </a:solidFill>
                <a:latin typeface="Consolas" panose="020B0609020204030204" pitchFamily="49" charset="0"/>
              </a:rPr>
              <a:t>X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+ 10;</a:t>
            </a:r>
          </a:p>
          <a:p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28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Q[5];</a:t>
            </a:r>
          </a:p>
          <a:p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Consolas" panose="020B0609020204030204" pitchFamily="49" charset="0"/>
              </a:rPr>
              <a:t>Q[B - A] = 1;</a:t>
            </a:r>
          </a:p>
          <a:p>
            <a:r>
              <a:rPr lang="ru-RU" sz="28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ru-RU" sz="2800" dirty="0"/>
          </a:p>
        </p:txBody>
      </p:sp>
      <p:sp>
        <p:nvSpPr>
          <p:cNvPr id="5" name="Rectangle 4"/>
          <p:cNvSpPr/>
          <p:nvPr/>
        </p:nvSpPr>
        <p:spPr>
          <a:xfrm>
            <a:off x="838200" y="5357329"/>
            <a:ext cx="10515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PVS-Studio: </a:t>
            </a:r>
            <a:r>
              <a:rPr lang="ru-RU" sz="2400" dirty="0" smtClean="0"/>
              <a:t>V557 </a:t>
            </a:r>
            <a:r>
              <a:rPr lang="ru-RU" sz="2400" dirty="0"/>
              <a:t>CWE-787 </a:t>
            </a:r>
            <a:r>
              <a:rPr lang="ru-RU" sz="2400" dirty="0" err="1"/>
              <a:t>Array</a:t>
            </a:r>
            <a:r>
              <a:rPr lang="ru-RU" sz="2400" dirty="0"/>
              <a:t> </a:t>
            </a:r>
            <a:r>
              <a:rPr lang="ru-RU" sz="2400" dirty="0" err="1"/>
              <a:t>overrun</a:t>
            </a:r>
            <a:r>
              <a:rPr lang="ru-RU" sz="2400" dirty="0"/>
              <a:t> </a:t>
            </a:r>
            <a:r>
              <a:rPr lang="ru-RU" sz="2400" dirty="0" err="1"/>
              <a:t>is</a:t>
            </a:r>
            <a:r>
              <a:rPr lang="ru-RU" sz="2400" dirty="0"/>
              <a:t> </a:t>
            </a:r>
            <a:r>
              <a:rPr lang="ru-RU" sz="2400" dirty="0" err="1"/>
              <a:t>possible</a:t>
            </a:r>
            <a:r>
              <a:rPr lang="ru-RU" sz="2400" dirty="0"/>
              <a:t>. </a:t>
            </a:r>
            <a:r>
              <a:rPr lang="ru-RU" sz="2400" dirty="0" err="1"/>
              <a:t>The</a:t>
            </a:r>
            <a:r>
              <a:rPr lang="ru-RU" sz="2400" dirty="0"/>
              <a:t> 'B - A' </a:t>
            </a:r>
            <a:r>
              <a:rPr lang="ru-RU" sz="2400" dirty="0" err="1"/>
              <a:t>index</a:t>
            </a:r>
            <a:r>
              <a:rPr lang="ru-RU" sz="2400" dirty="0"/>
              <a:t> </a:t>
            </a:r>
            <a:r>
              <a:rPr lang="ru-RU" sz="2400" dirty="0" err="1"/>
              <a:t>is</a:t>
            </a:r>
            <a:r>
              <a:rPr lang="ru-RU" sz="2400" dirty="0"/>
              <a:t> </a:t>
            </a:r>
            <a:r>
              <a:rPr lang="ru-RU" sz="2400" dirty="0" err="1"/>
              <a:t>pointing</a:t>
            </a:r>
            <a:r>
              <a:rPr lang="ru-RU" sz="2400" dirty="0"/>
              <a:t> </a:t>
            </a:r>
            <a:r>
              <a:rPr lang="ru-RU" sz="2400" dirty="0" err="1"/>
              <a:t>beyond</a:t>
            </a:r>
            <a:r>
              <a:rPr lang="ru-RU" sz="2400" dirty="0"/>
              <a:t> </a:t>
            </a:r>
            <a:r>
              <a:rPr lang="ru-RU" sz="2400" dirty="0" err="1"/>
              <a:t>array</a:t>
            </a:r>
            <a:r>
              <a:rPr lang="ru-RU" sz="2400" dirty="0"/>
              <a:t> </a:t>
            </a:r>
            <a:r>
              <a:rPr lang="ru-RU" sz="2400" dirty="0" err="1"/>
              <a:t>bound</a:t>
            </a:r>
            <a:r>
              <a:rPr lang="ru-RU" sz="2400" dirty="0"/>
              <a:t>. </a:t>
            </a:r>
            <a:r>
              <a:rPr lang="en-US" sz="2400" dirty="0" smtClean="0"/>
              <a:t>test</a:t>
            </a:r>
            <a:r>
              <a:rPr lang="ru-RU" sz="2400" dirty="0" smtClean="0"/>
              <a:t>.</a:t>
            </a:r>
            <a:r>
              <a:rPr lang="ru-RU" sz="2400" dirty="0" err="1" smtClean="0"/>
              <a:t>cpp</a:t>
            </a:r>
            <a:r>
              <a:rPr lang="ru-RU" sz="2400" dirty="0" smtClean="0"/>
              <a:t> </a:t>
            </a:r>
            <a:r>
              <a:rPr lang="ru-RU" sz="2400" dirty="0"/>
              <a:t>126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9125A-C4A3-4D55-BDB9-2C7AF4C911D4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2078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pPr algn="ctr"/>
            <a:r>
              <a:rPr lang="ru-RU" dirty="0"/>
              <a:t>Символьное выполнение </a:t>
            </a:r>
            <a:r>
              <a:rPr lang="ru-RU" dirty="0" smtClean="0"/>
              <a:t>(</a:t>
            </a:r>
            <a:r>
              <a:rPr lang="en-US" dirty="0" smtClean="0"/>
              <a:t>s</a:t>
            </a:r>
            <a:r>
              <a:rPr lang="ru-RU" dirty="0" err="1" smtClean="0"/>
              <a:t>ymbolic</a:t>
            </a:r>
            <a:r>
              <a:rPr lang="ru-RU" dirty="0" smtClean="0"/>
              <a:t> </a:t>
            </a:r>
            <a:r>
              <a:rPr lang="en-US" dirty="0" smtClean="0"/>
              <a:t>e</a:t>
            </a:r>
            <a:r>
              <a:rPr lang="ru-RU" dirty="0" err="1" smtClean="0"/>
              <a:t>xecution</a:t>
            </a:r>
            <a:r>
              <a:rPr lang="ru-RU" dirty="0"/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0" y="5357329"/>
            <a:ext cx="10515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PVS-Studio: V547 </a:t>
            </a:r>
            <a:r>
              <a:rPr lang="en-US" sz="2400" dirty="0"/>
              <a:t>CWE-571 Expression 'A &lt; C' is always true. </a:t>
            </a:r>
            <a:r>
              <a:rPr lang="en-US" sz="2400" dirty="0" smtClean="0"/>
              <a:t>test.cpp 137</a:t>
            </a:r>
            <a:endParaRPr lang="ru-RU" sz="2400" dirty="0"/>
          </a:p>
        </p:txBody>
      </p:sp>
      <p:sp>
        <p:nvSpPr>
          <p:cNvPr id="3" name="Rectangle 2"/>
          <p:cNvSpPr/>
          <p:nvPr/>
        </p:nvSpPr>
        <p:spPr>
          <a:xfrm>
            <a:off x="838200" y="1969737"/>
            <a:ext cx="6096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F(</a:t>
            </a:r>
            <a:r>
              <a:rPr lang="en-US" sz="28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808080"/>
                </a:solidFill>
                <a:latin typeface="Consolas" panose="020B0609020204030204" pitchFamily="49" charset="0"/>
              </a:rPr>
              <a:t>A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808080"/>
                </a:solidFill>
                <a:latin typeface="Consolas" panose="020B0609020204030204" pitchFamily="49" charset="0"/>
              </a:rPr>
              <a:t>B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808080"/>
                </a:solidFill>
                <a:latin typeface="Consolas" panose="020B0609020204030204" pitchFamily="49" charset="0"/>
              </a:rPr>
              <a:t>C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ru-RU" sz="28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2800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2800" dirty="0">
                <a:solidFill>
                  <a:srgbClr val="808080"/>
                </a:solidFill>
                <a:latin typeface="Consolas" panose="020B0609020204030204" pitchFamily="49" charset="0"/>
              </a:rPr>
              <a:t>A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&lt; </a:t>
            </a:r>
            <a:r>
              <a:rPr lang="en-US" sz="2800" dirty="0">
                <a:solidFill>
                  <a:srgbClr val="808080"/>
                </a:solidFill>
                <a:latin typeface="Consolas" panose="020B0609020204030204" pitchFamily="49" charset="0"/>
              </a:rPr>
              <a:t>B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2800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2800" dirty="0">
                <a:solidFill>
                  <a:srgbClr val="808080"/>
                </a:solidFill>
                <a:latin typeface="Consolas" panose="020B0609020204030204" pitchFamily="49" charset="0"/>
              </a:rPr>
              <a:t>B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&lt; </a:t>
            </a:r>
            <a:r>
              <a:rPr lang="en-US" sz="2800" dirty="0">
                <a:solidFill>
                  <a:srgbClr val="808080"/>
                </a:solidFill>
                <a:latin typeface="Consolas" panose="020B0609020204030204" pitchFamily="49" charset="0"/>
              </a:rPr>
              <a:t>C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     </a:t>
            </a:r>
            <a:r>
              <a:rPr lang="en-US" sz="2800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2800" b="1" dirty="0">
                <a:solidFill>
                  <a:srgbClr val="FF0000"/>
                </a:solidFill>
                <a:latin typeface="Consolas" panose="020B0609020204030204" pitchFamily="49" charset="0"/>
              </a:rPr>
              <a:t>A &lt; C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       foo();</a:t>
            </a:r>
          </a:p>
          <a:p>
            <a:r>
              <a:rPr lang="ru-RU" sz="28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9125A-C4A3-4D55-BDB9-2C7AF4C911D4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8155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Сопоставление с </a:t>
            </a:r>
            <a:r>
              <a:rPr lang="ru-RU" dirty="0" smtClean="0"/>
              <a:t>шаблоном</a:t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en-US" dirty="0"/>
              <a:t>pattern</a:t>
            </a:r>
            <a:r>
              <a:rPr lang="ru-RU" dirty="0"/>
              <a:t>-</a:t>
            </a:r>
            <a:r>
              <a:rPr lang="en-US" dirty="0"/>
              <a:t>based analysis</a:t>
            </a:r>
            <a:r>
              <a:rPr lang="ru-RU" dirty="0"/>
              <a:t>)</a:t>
            </a:r>
          </a:p>
        </p:txBody>
      </p:sp>
      <p:sp>
        <p:nvSpPr>
          <p:cNvPr id="4" name="Rectangle 3"/>
          <p:cNvSpPr/>
          <p:nvPr/>
        </p:nvSpPr>
        <p:spPr>
          <a:xfrm>
            <a:off x="8693763" y="1901358"/>
            <a:ext cx="31230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Ошибка в </a:t>
            </a:r>
            <a:r>
              <a:rPr lang="ru-RU" sz="2400" b="1" dirty="0" err="1" smtClean="0">
                <a:solidFill>
                  <a:srgbClr val="7030A0"/>
                </a:solidFill>
              </a:rPr>
              <a:t>Linux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Kernel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2573694"/>
            <a:ext cx="1097866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ssize_t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lp8788_show_eoc_time(</a:t>
            </a:r>
            <a:r>
              <a:rPr lang="en-US" sz="2400" dirty="0" err="1">
                <a:solidFill>
                  <a:srgbClr val="0000FF"/>
                </a:solidFill>
                <a:latin typeface="Consolas" panose="020B0609020204030204" pitchFamily="49" charset="0"/>
              </a:rPr>
              <a:t>struct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latin typeface="Consolas" panose="020B0609020204030204" pitchFamily="49" charset="0"/>
              </a:rPr>
              <a:t>device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*</a:t>
            </a:r>
            <a:r>
              <a:rPr lang="en-US" sz="2400" dirty="0">
                <a:solidFill>
                  <a:srgbClr val="808080"/>
                </a:solidFill>
                <a:latin typeface="Consolas" panose="020B0609020204030204" pitchFamily="49" charset="0"/>
              </a:rPr>
              <a:t>dev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</a:p>
          <a:p>
            <a:r>
              <a:rPr lang="fr-FR" sz="24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fr-FR" sz="2400" dirty="0" err="1">
                <a:solidFill>
                  <a:srgbClr val="0000FF"/>
                </a:solidFill>
                <a:latin typeface="Consolas" panose="020B0609020204030204" pitchFamily="49" charset="0"/>
              </a:rPr>
              <a:t>struct</a:t>
            </a:r>
            <a:r>
              <a:rPr lang="fr-FR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400" dirty="0" err="1">
                <a:solidFill>
                  <a:srgbClr val="2B91AF"/>
                </a:solidFill>
                <a:latin typeface="Consolas" panose="020B0609020204030204" pitchFamily="49" charset="0"/>
              </a:rPr>
              <a:t>device_attribute</a:t>
            </a:r>
            <a:r>
              <a:rPr lang="fr-FR" sz="2400" dirty="0">
                <a:solidFill>
                  <a:srgbClr val="000000"/>
                </a:solidFill>
                <a:latin typeface="Consolas" panose="020B0609020204030204" pitchFamily="49" charset="0"/>
              </a:rPr>
              <a:t> *</a:t>
            </a:r>
            <a:r>
              <a:rPr lang="fr-FR" sz="2400" dirty="0" err="1">
                <a:solidFill>
                  <a:srgbClr val="808080"/>
                </a:solidFill>
                <a:latin typeface="Consolas" panose="020B0609020204030204" pitchFamily="49" charset="0"/>
              </a:rPr>
              <a:t>attr</a:t>
            </a:r>
            <a:r>
              <a:rPr lang="fr-FR" sz="2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fr-FR" sz="2400" dirty="0">
                <a:solidFill>
                  <a:srgbClr val="0000FF"/>
                </a:solidFill>
                <a:latin typeface="Consolas" panose="020B0609020204030204" pitchFamily="49" charset="0"/>
              </a:rPr>
              <a:t>char</a:t>
            </a:r>
            <a:r>
              <a:rPr lang="fr-FR" sz="2400" dirty="0">
                <a:solidFill>
                  <a:srgbClr val="000000"/>
                </a:solidFill>
                <a:latin typeface="Consolas" panose="020B0609020204030204" pitchFamily="49" charset="0"/>
              </a:rPr>
              <a:t> *</a:t>
            </a:r>
            <a:r>
              <a:rPr lang="fr-FR" sz="2400" dirty="0" err="1">
                <a:solidFill>
                  <a:srgbClr val="808080"/>
                </a:solidFill>
                <a:latin typeface="Consolas" panose="020B0609020204030204" pitchFamily="49" charset="0"/>
              </a:rPr>
              <a:t>buf</a:t>
            </a:r>
            <a:r>
              <a:rPr lang="fr-FR" sz="24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ru-RU" sz="24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2400" dirty="0" err="1">
                <a:solidFill>
                  <a:srgbClr val="0000FF"/>
                </a:solidFill>
                <a:latin typeface="Consolas" panose="020B0609020204030204" pitchFamily="49" charset="0"/>
              </a:rPr>
              <a:t>struct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latin typeface="Consolas" panose="020B0609020204030204" pitchFamily="49" charset="0"/>
              </a:rPr>
              <a:t>lp8788_charger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*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pchg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dev_get_drvdata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808080"/>
                </a:solidFill>
                <a:latin typeface="Consolas" panose="020B0609020204030204" pitchFamily="49" charset="0"/>
              </a:rPr>
              <a:t>dev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char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*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stime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[] = { </a:t>
            </a:r>
            <a:r>
              <a:rPr lang="en-US" sz="2400" dirty="0">
                <a:solidFill>
                  <a:srgbClr val="A31515"/>
                </a:solidFill>
                <a:latin typeface="Consolas" panose="020B0609020204030204" pitchFamily="49" charset="0"/>
              </a:rPr>
              <a:t>"400ms"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400" dirty="0">
                <a:solidFill>
                  <a:srgbClr val="A31515"/>
                </a:solidFill>
                <a:latin typeface="Consolas" panose="020B0609020204030204" pitchFamily="49" charset="0"/>
              </a:rPr>
              <a:t>"5min"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400" dirty="0">
                <a:solidFill>
                  <a:srgbClr val="A31515"/>
                </a:solidFill>
                <a:latin typeface="Consolas" panose="020B0609020204030204" pitchFamily="49" charset="0"/>
              </a:rPr>
              <a:t>"10min"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400" dirty="0">
                <a:solidFill>
                  <a:srgbClr val="A31515"/>
                </a:solidFill>
                <a:latin typeface="Consolas" panose="020B0609020204030204" pitchFamily="49" charset="0"/>
              </a:rPr>
              <a:t>"15min"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     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  </a:t>
            </a:r>
            <a:r>
              <a:rPr lang="en-US" sz="2400" dirty="0" smtClean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A31515"/>
                </a:solidFill>
                <a:latin typeface="Consolas" panose="020B0609020204030204" pitchFamily="49" charset="0"/>
              </a:rPr>
              <a:t>20min"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400" dirty="0">
                <a:solidFill>
                  <a:srgbClr val="A31515"/>
                </a:solidFill>
                <a:latin typeface="Consolas" panose="020B0609020204030204" pitchFamily="49" charset="0"/>
              </a:rPr>
              <a:t>"25min"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400" b="1" dirty="0">
                <a:solidFill>
                  <a:srgbClr val="FF0000"/>
                </a:solidFill>
                <a:latin typeface="Consolas" panose="020B0609020204030204" pitchFamily="49" charset="0"/>
              </a:rPr>
              <a:t>"30min" "No timeout"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};</a:t>
            </a:r>
          </a:p>
          <a:p>
            <a:r>
              <a:rPr lang="ru-RU" sz="2400" dirty="0">
                <a:solidFill>
                  <a:srgbClr val="000000"/>
                </a:solidFill>
                <a:latin typeface="Consolas" panose="020B0609020204030204" pitchFamily="49" charset="0"/>
              </a:rPr>
              <a:t>  ....</a:t>
            </a:r>
          </a:p>
          <a:p>
            <a:r>
              <a:rPr lang="ru-RU" sz="2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ru-RU" sz="2400" dirty="0"/>
          </a:p>
        </p:txBody>
      </p:sp>
      <p:sp>
        <p:nvSpPr>
          <p:cNvPr id="7" name="Rectangle 6"/>
          <p:cNvSpPr/>
          <p:nvPr/>
        </p:nvSpPr>
        <p:spPr>
          <a:xfrm>
            <a:off x="2766645" y="5303359"/>
            <a:ext cx="89183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PVS-Studio: </a:t>
            </a:r>
            <a:r>
              <a:rPr lang="ru-RU" sz="2400" dirty="0" smtClean="0"/>
              <a:t>V653 </a:t>
            </a:r>
            <a:r>
              <a:rPr lang="ru-RU" sz="2400" dirty="0"/>
              <a:t>A </a:t>
            </a:r>
            <a:r>
              <a:rPr lang="ru-RU" sz="2400" dirty="0" err="1"/>
              <a:t>suspicious</a:t>
            </a:r>
            <a:r>
              <a:rPr lang="ru-RU" sz="2400" dirty="0"/>
              <a:t> </a:t>
            </a:r>
            <a:r>
              <a:rPr lang="ru-RU" sz="2400" dirty="0" err="1"/>
              <a:t>string</a:t>
            </a:r>
            <a:r>
              <a:rPr lang="ru-RU" sz="2400" dirty="0"/>
              <a:t> </a:t>
            </a:r>
            <a:r>
              <a:rPr lang="ru-RU" sz="2400" dirty="0" err="1"/>
              <a:t>consisting</a:t>
            </a:r>
            <a:r>
              <a:rPr lang="ru-RU" sz="2400" dirty="0"/>
              <a:t> </a:t>
            </a:r>
            <a:r>
              <a:rPr lang="ru-RU" sz="2400" dirty="0" err="1"/>
              <a:t>of</a:t>
            </a:r>
            <a:r>
              <a:rPr lang="ru-RU" sz="2400" dirty="0"/>
              <a:t> </a:t>
            </a:r>
            <a:r>
              <a:rPr lang="ru-RU" sz="2400" dirty="0" err="1"/>
              <a:t>two</a:t>
            </a:r>
            <a:r>
              <a:rPr lang="ru-RU" sz="2400" dirty="0"/>
              <a:t> </a:t>
            </a:r>
            <a:r>
              <a:rPr lang="ru-RU" sz="2400" dirty="0" err="1"/>
              <a:t>parts</a:t>
            </a:r>
            <a:r>
              <a:rPr lang="ru-RU" sz="2400" dirty="0"/>
              <a:t> </a:t>
            </a:r>
            <a:r>
              <a:rPr lang="ru-RU" sz="2400" dirty="0" err="1"/>
              <a:t>is</a:t>
            </a:r>
            <a:r>
              <a:rPr lang="ru-RU" sz="2400" dirty="0"/>
              <a:t> </a:t>
            </a:r>
            <a:r>
              <a:rPr lang="ru-RU" sz="2400" dirty="0" err="1"/>
              <a:t>used</a:t>
            </a:r>
            <a:r>
              <a:rPr lang="ru-RU" sz="2400" dirty="0"/>
              <a:t> </a:t>
            </a:r>
            <a:r>
              <a:rPr lang="ru-RU" sz="2400" dirty="0" err="1"/>
              <a:t>for</a:t>
            </a:r>
            <a:r>
              <a:rPr lang="ru-RU" sz="2400" dirty="0"/>
              <a:t> </a:t>
            </a:r>
            <a:r>
              <a:rPr lang="ru-RU" sz="2400" dirty="0" err="1"/>
              <a:t>array</a:t>
            </a:r>
            <a:r>
              <a:rPr lang="ru-RU" sz="2400" dirty="0"/>
              <a:t> </a:t>
            </a:r>
            <a:r>
              <a:rPr lang="ru-RU" sz="2400" dirty="0" err="1"/>
              <a:t>initialization</a:t>
            </a:r>
            <a:r>
              <a:rPr lang="ru-RU" sz="2400" dirty="0"/>
              <a:t>. </a:t>
            </a:r>
            <a:r>
              <a:rPr lang="ru-RU" sz="2400" dirty="0" err="1"/>
              <a:t>It</a:t>
            </a:r>
            <a:r>
              <a:rPr lang="ru-RU" sz="2400" dirty="0"/>
              <a:t> </a:t>
            </a:r>
            <a:r>
              <a:rPr lang="ru-RU" sz="2400" dirty="0" err="1"/>
              <a:t>is</a:t>
            </a:r>
            <a:r>
              <a:rPr lang="ru-RU" sz="2400" dirty="0"/>
              <a:t> </a:t>
            </a:r>
            <a:r>
              <a:rPr lang="ru-RU" sz="2400" dirty="0" err="1"/>
              <a:t>possible</a:t>
            </a:r>
            <a:r>
              <a:rPr lang="ru-RU" sz="2400" dirty="0"/>
              <a:t> </a:t>
            </a:r>
            <a:r>
              <a:rPr lang="ru-RU" sz="2400" dirty="0" err="1"/>
              <a:t>that</a:t>
            </a:r>
            <a:r>
              <a:rPr lang="ru-RU" sz="2400" dirty="0"/>
              <a:t> a </a:t>
            </a:r>
            <a:r>
              <a:rPr lang="ru-RU" sz="2400" dirty="0" err="1"/>
              <a:t>comma</a:t>
            </a:r>
            <a:r>
              <a:rPr lang="ru-RU" sz="2400" dirty="0"/>
              <a:t> </a:t>
            </a:r>
            <a:r>
              <a:rPr lang="ru-RU" sz="2400" dirty="0" err="1"/>
              <a:t>is</a:t>
            </a:r>
            <a:r>
              <a:rPr lang="ru-RU" sz="2400" dirty="0"/>
              <a:t> </a:t>
            </a:r>
            <a:r>
              <a:rPr lang="ru-RU" sz="2400" dirty="0" err="1"/>
              <a:t>missing</a:t>
            </a:r>
            <a:r>
              <a:rPr lang="ru-RU" sz="2400" dirty="0"/>
              <a:t>. </a:t>
            </a:r>
            <a:r>
              <a:rPr lang="ru-RU" sz="2400" dirty="0" err="1"/>
              <a:t>Consider</a:t>
            </a:r>
            <a:r>
              <a:rPr lang="ru-RU" sz="2400" dirty="0"/>
              <a:t> </a:t>
            </a:r>
            <a:r>
              <a:rPr lang="ru-RU" sz="2400" dirty="0" err="1"/>
              <a:t>inspecting</a:t>
            </a:r>
            <a:r>
              <a:rPr lang="ru-RU" sz="2400" dirty="0"/>
              <a:t> </a:t>
            </a:r>
            <a:r>
              <a:rPr lang="ru-RU" sz="2400" dirty="0" err="1"/>
              <a:t>this</a:t>
            </a:r>
            <a:r>
              <a:rPr lang="ru-RU" sz="2400" dirty="0"/>
              <a:t> </a:t>
            </a:r>
            <a:r>
              <a:rPr lang="ru-RU" sz="2400" dirty="0" err="1"/>
              <a:t>literal</a:t>
            </a:r>
            <a:r>
              <a:rPr lang="ru-RU" sz="2400" dirty="0"/>
              <a:t>: "30min" "</a:t>
            </a:r>
            <a:r>
              <a:rPr lang="ru-RU" sz="2400" dirty="0" err="1"/>
              <a:t>No</a:t>
            </a:r>
            <a:r>
              <a:rPr lang="ru-RU" sz="2400" dirty="0"/>
              <a:t> </a:t>
            </a:r>
            <a:r>
              <a:rPr lang="ru-RU" sz="2400" dirty="0" err="1"/>
              <a:t>timeout</a:t>
            </a:r>
            <a:r>
              <a:rPr lang="ru-RU" sz="2400" dirty="0"/>
              <a:t>". lp8788-charger.c 657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9125A-C4A3-4D55-BDB9-2C7AF4C911D4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1867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Сопоставление с </a:t>
            </a:r>
            <a:r>
              <a:rPr lang="ru-RU" dirty="0" smtClean="0"/>
              <a:t>шаблоном</a:t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en-US" dirty="0"/>
              <a:t>pattern</a:t>
            </a:r>
            <a:r>
              <a:rPr lang="ru-RU" dirty="0"/>
              <a:t>-</a:t>
            </a:r>
            <a:r>
              <a:rPr lang="en-US" dirty="0"/>
              <a:t>based analysis</a:t>
            </a:r>
            <a:r>
              <a:rPr lang="ru-RU" dirty="0"/>
              <a:t>)</a:t>
            </a:r>
          </a:p>
        </p:txBody>
      </p:sp>
      <p:sp>
        <p:nvSpPr>
          <p:cNvPr id="4" name="Rectangle 3"/>
          <p:cNvSpPr/>
          <p:nvPr/>
        </p:nvSpPr>
        <p:spPr>
          <a:xfrm>
            <a:off x="9181464" y="1913531"/>
            <a:ext cx="26314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Ошибка в проекте</a:t>
            </a:r>
          </a:p>
          <a:p>
            <a:pPr algn="ctr"/>
            <a:r>
              <a:rPr lang="en-US" sz="2400" b="1" dirty="0" err="1" smtClean="0">
                <a:solidFill>
                  <a:srgbClr val="7030A0"/>
                </a:solidFill>
              </a:rPr>
              <a:t>WebRTC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70625" y="1901358"/>
            <a:ext cx="1114245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AsyncSocksProxySocket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SendAuth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() {</a:t>
            </a:r>
          </a:p>
          <a:p>
            <a:r>
              <a:rPr lang="ru-RU" sz="2400" dirty="0">
                <a:solidFill>
                  <a:srgbClr val="000000"/>
                </a:solidFill>
                <a:latin typeface="Consolas" panose="020B0609020204030204" pitchFamily="49" charset="0"/>
              </a:rPr>
              <a:t>  ....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char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* sensitive =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char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len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];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 pass_.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CopyTo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(sensitive,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true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request.WriteString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(sensitive);  </a:t>
            </a:r>
            <a:r>
              <a:rPr lang="en-US" sz="2400" b="1" dirty="0">
                <a:solidFill>
                  <a:srgbClr val="008000"/>
                </a:solidFill>
                <a:latin typeface="Consolas" panose="020B0609020204030204" pitchFamily="49" charset="0"/>
              </a:rPr>
              <a:t>// Password</a:t>
            </a:r>
            <a:endParaRPr lang="en-US" sz="24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24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memset</a:t>
            </a:r>
            <a:r>
              <a:rPr lang="en-US" sz="2400" b="1" dirty="0">
                <a:solidFill>
                  <a:srgbClr val="FF0000"/>
                </a:solidFill>
                <a:latin typeface="Consolas" panose="020B0609020204030204" pitchFamily="49" charset="0"/>
              </a:rPr>
              <a:t>(sensitive, 0, </a:t>
            </a:r>
            <a:r>
              <a:rPr lang="en-US" sz="24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len</a:t>
            </a:r>
            <a:r>
              <a:rPr lang="en-US" sz="2400" b="1" dirty="0">
                <a:solidFill>
                  <a:srgbClr val="FF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2400" b="1" dirty="0">
                <a:solidFill>
                  <a:srgbClr val="00B050"/>
                </a:solidFill>
                <a:latin typeface="Consolas" panose="020B0609020204030204" pitchFamily="49" charset="0"/>
              </a:rPr>
              <a:t>delete [] sensitive;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DirectSend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request.Data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(),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request.Length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());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 state_ = SS_AUTH;</a:t>
            </a:r>
          </a:p>
          <a:p>
            <a:r>
              <a:rPr lang="ru-RU" sz="2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Rectangle 4"/>
          <p:cNvSpPr/>
          <p:nvPr/>
        </p:nvSpPr>
        <p:spPr>
          <a:xfrm>
            <a:off x="1348597" y="5421516"/>
            <a:ext cx="94948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PVS-Studio: </a:t>
            </a:r>
            <a:r>
              <a:rPr lang="ru-RU" sz="2400" dirty="0" smtClean="0"/>
              <a:t>V597 </a:t>
            </a:r>
            <a:r>
              <a:rPr lang="ru-RU" sz="2400" dirty="0"/>
              <a:t>CWE-14 </a:t>
            </a:r>
            <a:r>
              <a:rPr lang="ru-RU" sz="2400" dirty="0" err="1"/>
              <a:t>The</a:t>
            </a:r>
            <a:r>
              <a:rPr lang="ru-RU" sz="2400" dirty="0"/>
              <a:t> </a:t>
            </a:r>
            <a:r>
              <a:rPr lang="ru-RU" sz="2400" dirty="0" err="1"/>
              <a:t>compiler</a:t>
            </a:r>
            <a:r>
              <a:rPr lang="ru-RU" sz="2400" dirty="0"/>
              <a:t> </a:t>
            </a:r>
            <a:r>
              <a:rPr lang="ru-RU" sz="2400" dirty="0" err="1"/>
              <a:t>could</a:t>
            </a:r>
            <a:r>
              <a:rPr lang="ru-RU" sz="2400" dirty="0"/>
              <a:t> </a:t>
            </a:r>
            <a:r>
              <a:rPr lang="ru-RU" sz="2400" dirty="0" err="1"/>
              <a:t>delete</a:t>
            </a:r>
            <a:r>
              <a:rPr lang="ru-RU" sz="2400" dirty="0"/>
              <a:t> </a:t>
            </a:r>
            <a:r>
              <a:rPr lang="ru-RU" sz="2400" dirty="0" err="1"/>
              <a:t>the</a:t>
            </a:r>
            <a:r>
              <a:rPr lang="ru-RU" sz="2400" dirty="0"/>
              <a:t> '</a:t>
            </a:r>
            <a:r>
              <a:rPr lang="ru-RU" sz="2400" dirty="0" err="1"/>
              <a:t>memset</a:t>
            </a:r>
            <a:r>
              <a:rPr lang="ru-RU" sz="2400" dirty="0"/>
              <a:t>' </a:t>
            </a:r>
            <a:r>
              <a:rPr lang="ru-RU" sz="2400" dirty="0" err="1"/>
              <a:t>function</a:t>
            </a:r>
            <a:r>
              <a:rPr lang="ru-RU" sz="2400" dirty="0"/>
              <a:t> </a:t>
            </a:r>
            <a:r>
              <a:rPr lang="ru-RU" sz="2400" dirty="0" err="1"/>
              <a:t>call</a:t>
            </a:r>
            <a:r>
              <a:rPr lang="ru-RU" sz="2400" dirty="0"/>
              <a:t>, </a:t>
            </a:r>
            <a:r>
              <a:rPr lang="ru-RU" sz="2400" dirty="0" err="1"/>
              <a:t>which</a:t>
            </a:r>
            <a:r>
              <a:rPr lang="ru-RU" sz="2400" dirty="0"/>
              <a:t> </a:t>
            </a:r>
            <a:r>
              <a:rPr lang="ru-RU" sz="2400" dirty="0" err="1"/>
              <a:t>is</a:t>
            </a:r>
            <a:r>
              <a:rPr lang="ru-RU" sz="2400" dirty="0"/>
              <a:t> </a:t>
            </a:r>
            <a:r>
              <a:rPr lang="ru-RU" sz="2400" dirty="0" err="1"/>
              <a:t>used</a:t>
            </a:r>
            <a:r>
              <a:rPr lang="ru-RU" sz="2400" dirty="0"/>
              <a:t> </a:t>
            </a:r>
            <a:r>
              <a:rPr lang="ru-RU" sz="2400" dirty="0" err="1"/>
              <a:t>to</a:t>
            </a:r>
            <a:r>
              <a:rPr lang="ru-RU" sz="2400" dirty="0"/>
              <a:t> </a:t>
            </a:r>
            <a:r>
              <a:rPr lang="ru-RU" sz="2400" dirty="0" err="1"/>
              <a:t>flush</a:t>
            </a:r>
            <a:r>
              <a:rPr lang="ru-RU" sz="2400" dirty="0"/>
              <a:t> '</a:t>
            </a:r>
            <a:r>
              <a:rPr lang="ru-RU" sz="2400" dirty="0" err="1"/>
              <a:t>sensitive</a:t>
            </a:r>
            <a:r>
              <a:rPr lang="ru-RU" sz="2400" dirty="0"/>
              <a:t>' </a:t>
            </a:r>
            <a:r>
              <a:rPr lang="ru-RU" sz="2400" dirty="0" err="1"/>
              <a:t>object</a:t>
            </a:r>
            <a:r>
              <a:rPr lang="ru-RU" sz="2400" dirty="0"/>
              <a:t>. </a:t>
            </a:r>
            <a:r>
              <a:rPr lang="ru-RU" sz="2400" dirty="0" err="1"/>
              <a:t>The</a:t>
            </a:r>
            <a:r>
              <a:rPr lang="ru-RU" sz="2400" dirty="0"/>
              <a:t> </a:t>
            </a:r>
            <a:r>
              <a:rPr lang="ru-RU" sz="2400" dirty="0" err="1"/>
              <a:t>RtlSecureZeroMemory</a:t>
            </a:r>
            <a:r>
              <a:rPr lang="ru-RU" sz="2400" dirty="0"/>
              <a:t>() </a:t>
            </a:r>
            <a:r>
              <a:rPr lang="ru-RU" sz="2400" dirty="0" err="1"/>
              <a:t>function</a:t>
            </a:r>
            <a:r>
              <a:rPr lang="ru-RU" sz="2400" dirty="0"/>
              <a:t> </a:t>
            </a:r>
            <a:r>
              <a:rPr lang="ru-RU" sz="2400" dirty="0" err="1"/>
              <a:t>should</a:t>
            </a:r>
            <a:r>
              <a:rPr lang="ru-RU" sz="2400" dirty="0"/>
              <a:t> </a:t>
            </a:r>
            <a:r>
              <a:rPr lang="ru-RU" sz="2400" dirty="0" err="1"/>
              <a:t>be</a:t>
            </a:r>
            <a:r>
              <a:rPr lang="ru-RU" sz="2400" dirty="0"/>
              <a:t> </a:t>
            </a:r>
            <a:r>
              <a:rPr lang="ru-RU" sz="2400" dirty="0" err="1"/>
              <a:t>used</a:t>
            </a:r>
            <a:r>
              <a:rPr lang="ru-RU" sz="2400" dirty="0"/>
              <a:t> </a:t>
            </a:r>
            <a:r>
              <a:rPr lang="ru-RU" sz="2400" dirty="0" err="1"/>
              <a:t>to</a:t>
            </a:r>
            <a:r>
              <a:rPr lang="ru-RU" sz="2400" dirty="0"/>
              <a:t> </a:t>
            </a:r>
            <a:r>
              <a:rPr lang="ru-RU" sz="2400" dirty="0" err="1"/>
              <a:t>erase</a:t>
            </a:r>
            <a:r>
              <a:rPr lang="ru-RU" sz="2400" dirty="0"/>
              <a:t> </a:t>
            </a:r>
            <a:r>
              <a:rPr lang="ru-RU" sz="2400" dirty="0" err="1"/>
              <a:t>the</a:t>
            </a:r>
            <a:r>
              <a:rPr lang="ru-RU" sz="2400" dirty="0"/>
              <a:t> </a:t>
            </a:r>
            <a:r>
              <a:rPr lang="ru-RU" sz="2400" dirty="0" err="1"/>
              <a:t>private</a:t>
            </a:r>
            <a:r>
              <a:rPr lang="ru-RU" sz="2400" dirty="0"/>
              <a:t> </a:t>
            </a:r>
            <a:r>
              <a:rPr lang="ru-RU" sz="2400" dirty="0" err="1"/>
              <a:t>data</a:t>
            </a:r>
            <a:r>
              <a:rPr lang="ru-RU" sz="2400" dirty="0"/>
              <a:t>. socketadapters.cc 677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9125A-C4A3-4D55-BDB9-2C7AF4C911D4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9606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pPr algn="ctr"/>
            <a:r>
              <a:rPr lang="ru-RU" dirty="0" smtClean="0"/>
              <a:t>Аннотирование </a:t>
            </a:r>
            <a:r>
              <a:rPr lang="ru-RU" dirty="0"/>
              <a:t>методов </a:t>
            </a:r>
            <a:r>
              <a:rPr lang="ru-RU" dirty="0" smtClean="0"/>
              <a:t>(</a:t>
            </a:r>
            <a:r>
              <a:rPr lang="en-US" dirty="0" smtClean="0"/>
              <a:t>method annotations</a:t>
            </a:r>
            <a:r>
              <a:rPr lang="ru-RU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067828"/>
            <a:ext cx="6580516" cy="83993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Любая достаточно развитая технология неотличима от магии</a:t>
            </a:r>
            <a:endParaRPr lang="ru-R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961" y="2258511"/>
            <a:ext cx="4561853" cy="4315267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3801139"/>
            <a:ext cx="6580516" cy="13316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dirty="0" smtClean="0"/>
              <a:t>(c) </a:t>
            </a:r>
            <a:r>
              <a:rPr lang="ru-RU" dirty="0" smtClean="0"/>
              <a:t>Артур Кларк</a:t>
            </a:r>
            <a:endParaRPr lang="en-US" dirty="0" smtClean="0"/>
          </a:p>
          <a:p>
            <a:pPr marL="0" indent="0" algn="r"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9125A-C4A3-4D55-BDB9-2C7AF4C911D4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1571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pPr algn="ctr"/>
            <a:r>
              <a:rPr lang="ru-RU" dirty="0" smtClean="0"/>
              <a:t>Аннотирование </a:t>
            </a:r>
            <a:r>
              <a:rPr lang="ru-RU" dirty="0"/>
              <a:t>методов </a:t>
            </a:r>
            <a:r>
              <a:rPr lang="ru-RU" dirty="0" smtClean="0"/>
              <a:t>(</a:t>
            </a:r>
            <a:r>
              <a:rPr lang="en-US" dirty="0" smtClean="0"/>
              <a:t>method annotations</a:t>
            </a:r>
            <a:r>
              <a:rPr lang="ru-RU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64956"/>
          </a:xfrm>
        </p:spPr>
        <p:txBody>
          <a:bodyPr>
            <a:normAutofit/>
          </a:bodyPr>
          <a:lstStyle/>
          <a:p>
            <a:r>
              <a:rPr lang="ru-RU" dirty="0" smtClean="0"/>
              <a:t>Статический анализ </a:t>
            </a:r>
            <a:r>
              <a:rPr lang="ru-RU" dirty="0" smtClean="0"/>
              <a:t>–</a:t>
            </a:r>
            <a:r>
              <a:rPr lang="en-US" dirty="0" smtClean="0"/>
              <a:t> </a:t>
            </a:r>
            <a:r>
              <a:rPr lang="ru-RU" dirty="0" smtClean="0"/>
              <a:t>это </a:t>
            </a:r>
            <a:r>
              <a:rPr lang="ru-RU" dirty="0" smtClean="0"/>
              <a:t>не магия, а большая работа</a:t>
            </a:r>
          </a:p>
          <a:p>
            <a:r>
              <a:rPr lang="ru-RU" dirty="0" smtClean="0"/>
              <a:t>Например, в </a:t>
            </a:r>
            <a:r>
              <a:rPr lang="en-US" dirty="0" smtClean="0"/>
              <a:t>PVS-Studio</a:t>
            </a:r>
            <a:r>
              <a:rPr lang="ru-RU" dirty="0" smtClean="0"/>
              <a:t> </a:t>
            </a:r>
            <a:r>
              <a:rPr lang="ru-RU" dirty="0" smtClean="0"/>
              <a:t>размечено </a:t>
            </a:r>
            <a:r>
              <a:rPr lang="en-US" b="1" dirty="0" smtClean="0"/>
              <a:t>7140</a:t>
            </a:r>
            <a:r>
              <a:rPr lang="en-US" dirty="0" smtClean="0"/>
              <a:t> </a:t>
            </a:r>
            <a:r>
              <a:rPr lang="ru-RU" dirty="0" smtClean="0"/>
              <a:t>функций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(и </a:t>
            </a:r>
            <a:r>
              <a:rPr lang="ru-RU" dirty="0"/>
              <a:t>это </a:t>
            </a:r>
            <a:r>
              <a:rPr lang="ru-RU" dirty="0" smtClean="0"/>
              <a:t>я посчитал только для </a:t>
            </a:r>
            <a:r>
              <a:rPr lang="en-US" dirty="0"/>
              <a:t>C </a:t>
            </a:r>
            <a:r>
              <a:rPr lang="ru-RU" dirty="0"/>
              <a:t>и </a:t>
            </a:r>
            <a:r>
              <a:rPr lang="en-US" dirty="0"/>
              <a:t>C</a:t>
            </a:r>
            <a:r>
              <a:rPr lang="en-US" dirty="0" smtClean="0"/>
              <a:t>++</a:t>
            </a:r>
            <a:r>
              <a:rPr lang="ru-RU" dirty="0" smtClean="0"/>
              <a:t>)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707" y="3717246"/>
            <a:ext cx="2816734" cy="3008272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9125A-C4A3-4D55-BDB9-2C7AF4C911D4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3918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pPr algn="ctr"/>
            <a:r>
              <a:rPr lang="ru-RU" dirty="0" smtClean="0"/>
              <a:t>Аннотирование </a:t>
            </a:r>
            <a:r>
              <a:rPr lang="ru-RU" dirty="0"/>
              <a:t>методов </a:t>
            </a:r>
            <a:r>
              <a:rPr lang="ru-RU" dirty="0" smtClean="0"/>
              <a:t>(</a:t>
            </a:r>
            <a:r>
              <a:rPr lang="en-US" dirty="0" smtClean="0"/>
              <a:t>method annotations</a:t>
            </a:r>
            <a:r>
              <a:rPr lang="ru-RU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64956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WinAPI</a:t>
            </a:r>
            <a:endParaRPr lang="ru-RU" dirty="0"/>
          </a:p>
          <a:p>
            <a:r>
              <a:rPr lang="ru-RU" dirty="0" smtClean="0"/>
              <a:t>стандартная библиотека</a:t>
            </a:r>
            <a:r>
              <a:rPr lang="en-US" dirty="0" smtClean="0"/>
              <a:t> </a:t>
            </a:r>
            <a:r>
              <a:rPr lang="en-US" dirty="0"/>
              <a:t>C,</a:t>
            </a:r>
            <a:endParaRPr lang="ru-RU" dirty="0"/>
          </a:p>
          <a:p>
            <a:r>
              <a:rPr lang="ru-RU" dirty="0"/>
              <a:t>с</a:t>
            </a:r>
            <a:r>
              <a:rPr lang="en-US" dirty="0" err="1"/>
              <a:t>тандартная</a:t>
            </a:r>
            <a:r>
              <a:rPr lang="en-US" dirty="0"/>
              <a:t> </a:t>
            </a:r>
            <a:r>
              <a:rPr lang="en-US" dirty="0" err="1"/>
              <a:t>библиотека</a:t>
            </a:r>
            <a:r>
              <a:rPr lang="en-US" dirty="0"/>
              <a:t> </a:t>
            </a:r>
            <a:r>
              <a:rPr lang="en-US" dirty="0" err="1"/>
              <a:t>шаблонов</a:t>
            </a:r>
            <a:r>
              <a:rPr lang="en-US" dirty="0"/>
              <a:t> (STL),</a:t>
            </a:r>
            <a:endParaRPr lang="ru-RU" dirty="0"/>
          </a:p>
          <a:p>
            <a:r>
              <a:rPr lang="en-US" dirty="0" err="1"/>
              <a:t>glibc</a:t>
            </a:r>
            <a:r>
              <a:rPr lang="en-US" dirty="0"/>
              <a:t> (GNU C Library)</a:t>
            </a:r>
            <a:endParaRPr lang="ru-RU" dirty="0"/>
          </a:p>
          <a:p>
            <a:r>
              <a:rPr lang="en-US" dirty="0" err="1"/>
              <a:t>Qt</a:t>
            </a:r>
            <a:endParaRPr lang="ru-RU" dirty="0"/>
          </a:p>
          <a:p>
            <a:r>
              <a:rPr lang="en-US" dirty="0"/>
              <a:t>MFC</a:t>
            </a:r>
            <a:endParaRPr lang="ru-RU" dirty="0"/>
          </a:p>
          <a:p>
            <a:r>
              <a:rPr lang="en-US" dirty="0" err="1"/>
              <a:t>zlib</a:t>
            </a:r>
            <a:endParaRPr lang="ru-RU" dirty="0"/>
          </a:p>
          <a:p>
            <a:r>
              <a:rPr lang="ru-RU" dirty="0" err="1"/>
              <a:t>libpng</a:t>
            </a:r>
            <a:endParaRPr lang="ru-RU" dirty="0"/>
          </a:p>
          <a:p>
            <a:r>
              <a:rPr lang="ru-RU" dirty="0" err="1"/>
              <a:t>OpenSSL</a:t>
            </a:r>
            <a:endParaRPr lang="ru-RU" dirty="0"/>
          </a:p>
          <a:p>
            <a:r>
              <a:rPr lang="ru-RU" dirty="0"/>
              <a:t>и так </a:t>
            </a:r>
            <a:r>
              <a:rPr lang="ru-RU" dirty="0" smtClean="0"/>
              <a:t>далее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9125A-C4A3-4D55-BDB9-2C7AF4C911D4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97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89" y="77638"/>
            <a:ext cx="11982621" cy="6702725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9125A-C4A3-4D55-BDB9-2C7AF4C911D4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77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аннотирования функции </a:t>
            </a:r>
            <a:r>
              <a:rPr lang="en-US" dirty="0" err="1" smtClean="0"/>
              <a:t>fread</a:t>
            </a:r>
            <a:endParaRPr lang="ru-RU" dirty="0"/>
          </a:p>
        </p:txBody>
      </p:sp>
      <p:sp>
        <p:nvSpPr>
          <p:cNvPr id="5" name="Rectangle 4"/>
          <p:cNvSpPr/>
          <p:nvPr/>
        </p:nvSpPr>
        <p:spPr>
          <a:xfrm>
            <a:off x="311989" y="2513516"/>
            <a:ext cx="115680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F008A"/>
                </a:solidFill>
                <a:latin typeface="Consolas" panose="020B0609020204030204" pitchFamily="49" charset="0"/>
              </a:rPr>
              <a:t>C_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dirty="0" err="1">
                <a:solidFill>
                  <a:srgbClr val="A31515"/>
                </a:solidFill>
                <a:latin typeface="Consolas" panose="020B0609020204030204" pitchFamily="49" charset="0"/>
              </a:rPr>
              <a:t>size_t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A31515"/>
                </a:solidFill>
                <a:latin typeface="Consolas" panose="020B0609020204030204" pitchFamily="49" charset="0"/>
              </a:rPr>
              <a:t>fread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(void * _</a:t>
            </a:r>
            <a:r>
              <a:rPr lang="en-US" dirty="0" err="1">
                <a:solidFill>
                  <a:srgbClr val="A31515"/>
                </a:solidFill>
                <a:latin typeface="Consolas" panose="020B0609020204030204" pitchFamily="49" charset="0"/>
              </a:rPr>
              <a:t>DstBuf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A31515"/>
                </a:solidFill>
                <a:latin typeface="Consolas" panose="020B0609020204030204" pitchFamily="49" charset="0"/>
              </a:rPr>
              <a:t>size_t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 _</a:t>
            </a:r>
            <a:r>
              <a:rPr lang="en-US" dirty="0" err="1">
                <a:solidFill>
                  <a:srgbClr val="A31515"/>
                </a:solidFill>
                <a:latin typeface="Consolas" panose="020B0609020204030204" pitchFamily="49" charset="0"/>
              </a:rPr>
              <a:t>ElementSize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A31515"/>
                </a:solidFill>
                <a:latin typeface="Consolas" panose="020B0609020204030204" pitchFamily="49" charset="0"/>
              </a:rPr>
              <a:t>size_t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 _Count, FILE * _File);"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6F008A"/>
                </a:solidFill>
                <a:latin typeface="Consolas" panose="020B0609020204030204" pitchFamily="49" charset="0"/>
              </a:rPr>
              <a:t>C_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dirty="0" err="1">
                <a:solidFill>
                  <a:srgbClr val="A31515"/>
                </a:solidFill>
                <a:latin typeface="Consolas" panose="020B0609020204030204" pitchFamily="49" charset="0"/>
              </a:rPr>
              <a:t>size_t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A31515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A31515"/>
                </a:solidFill>
                <a:latin typeface="Consolas" panose="020B0609020204030204" pitchFamily="49" charset="0"/>
              </a:rPr>
              <a:t>fread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(void * _</a:t>
            </a:r>
            <a:r>
              <a:rPr lang="en-US" dirty="0" err="1">
                <a:solidFill>
                  <a:srgbClr val="A31515"/>
                </a:solidFill>
                <a:latin typeface="Consolas" panose="020B0609020204030204" pitchFamily="49" charset="0"/>
              </a:rPr>
              <a:t>DstBuf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A31515"/>
                </a:solidFill>
                <a:latin typeface="Consolas" panose="020B0609020204030204" pitchFamily="49" charset="0"/>
              </a:rPr>
              <a:t>size_t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 _</a:t>
            </a:r>
            <a:r>
              <a:rPr lang="en-US" dirty="0" err="1">
                <a:solidFill>
                  <a:srgbClr val="A31515"/>
                </a:solidFill>
                <a:latin typeface="Consolas" panose="020B0609020204030204" pitchFamily="49" charset="0"/>
              </a:rPr>
              <a:t>ElementSize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A31515"/>
                </a:solidFill>
                <a:latin typeface="Consolas" panose="020B0609020204030204" pitchFamily="49" charset="0"/>
              </a:rPr>
              <a:t>size_t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 _Count, FILE * _File);"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6F008A"/>
                </a:solidFill>
                <a:latin typeface="Consolas" panose="020B0609020204030204" pitchFamily="49" charset="0"/>
              </a:rPr>
              <a:t>ADD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(HAVE_STATE | RET_SKIP | F_MODIFY_PTR_1,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nullptr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nullptr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dirty="0" err="1">
                <a:solidFill>
                  <a:srgbClr val="A31515"/>
                </a:solidFill>
                <a:latin typeface="Consolas" panose="020B0609020204030204" pitchFamily="49" charset="0"/>
              </a:rPr>
              <a:t>fread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2F4F4F"/>
                </a:solidFill>
                <a:latin typeface="Consolas" panose="020B0609020204030204" pitchFamily="49" charset="0"/>
              </a:rPr>
              <a:t>POINTER_1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 smtClean="0">
                <a:solidFill>
                  <a:srgbClr val="2F4F4F"/>
                </a:solidFill>
                <a:latin typeface="Consolas" panose="020B0609020204030204" pitchFamily="49" charset="0"/>
              </a:rPr>
              <a:t>BYTE_COUNT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2F4F4F"/>
                </a:solidFill>
                <a:latin typeface="Consolas" panose="020B0609020204030204" pitchFamily="49" charset="0"/>
              </a:rPr>
              <a:t>COUNT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2F4F4F"/>
                </a:solidFill>
                <a:latin typeface="Consolas" panose="020B0609020204030204" pitchFamily="49" charset="0"/>
              </a:rPr>
              <a:t>POINTER_2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).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b="1" dirty="0" err="1">
                <a:solidFill>
                  <a:srgbClr val="00B050"/>
                </a:solidFill>
                <a:latin typeface="Consolas" panose="020B0609020204030204" pitchFamily="49" charset="0"/>
              </a:rPr>
              <a:t>Add_Read</a:t>
            </a:r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</a:rPr>
              <a:t>(from_2_3, </a:t>
            </a:r>
            <a:r>
              <a:rPr lang="en-US" b="1" dirty="0" err="1">
                <a:solidFill>
                  <a:srgbClr val="00B050"/>
                </a:solidFill>
                <a:latin typeface="Consolas" panose="020B0609020204030204" pitchFamily="49" charset="0"/>
              </a:rPr>
              <a:t>to_return</a:t>
            </a:r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</a:rPr>
              <a:t>, buf_1)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Add_DataSafetyStatusRelations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(0, 3);</a:t>
            </a:r>
          </a:p>
          <a:p>
            <a:r>
              <a:rPr lang="en-US" dirty="0">
                <a:solidFill>
                  <a:srgbClr val="6F008A"/>
                </a:solidFill>
                <a:latin typeface="Consolas" panose="020B0609020204030204" pitchFamily="49" charset="0"/>
              </a:rPr>
              <a:t>ADD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(HAVE_STATE | RET_SKIP | F_MODIFY_PTR_1, 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dirty="0" err="1">
                <a:solidFill>
                  <a:srgbClr val="A31515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nullptr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dirty="0" err="1">
                <a:solidFill>
                  <a:srgbClr val="A31515"/>
                </a:solidFill>
                <a:latin typeface="Consolas" panose="020B0609020204030204" pitchFamily="49" charset="0"/>
              </a:rPr>
              <a:t>fread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2F4F4F"/>
                </a:solidFill>
                <a:latin typeface="Consolas" panose="020B0609020204030204" pitchFamily="49" charset="0"/>
              </a:rPr>
              <a:t>POINTER_1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2F4F4F"/>
                </a:solidFill>
                <a:latin typeface="Consolas" panose="020B0609020204030204" pitchFamily="49" charset="0"/>
              </a:rPr>
              <a:t>BYTE_COUNT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2F4F4F"/>
                </a:solidFill>
                <a:latin typeface="Consolas" panose="020B0609020204030204" pitchFamily="49" charset="0"/>
              </a:rPr>
              <a:t>COUNT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2F4F4F"/>
                </a:solidFill>
                <a:latin typeface="Consolas" panose="020B0609020204030204" pitchFamily="49" charset="0"/>
              </a:rPr>
              <a:t>POINTER_2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).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Add_Read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F4F4F"/>
                </a:solidFill>
                <a:latin typeface="Consolas" panose="020B0609020204030204" pitchFamily="49" charset="0"/>
              </a:rPr>
              <a:t>from_2_3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2F4F4F"/>
                </a:solidFill>
                <a:latin typeface="Consolas" panose="020B0609020204030204" pitchFamily="49" charset="0"/>
              </a:rPr>
              <a:t>to_return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2F4F4F"/>
                </a:solidFill>
                <a:latin typeface="Consolas" panose="020B0609020204030204" pitchFamily="49" charset="0"/>
              </a:rPr>
              <a:t>buf_1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).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Add_DataSafetyStatusRelations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(0, 3);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9125A-C4A3-4D55-BDB9-2C7AF4C911D4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875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5568" y="117693"/>
            <a:ext cx="1151338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HexagonMCAsmInfo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HexagonMCAsmInfo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400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Triple &amp;</a:t>
            </a:r>
            <a:r>
              <a:rPr lang="en-US" sz="2400" dirty="0">
                <a:solidFill>
                  <a:srgbClr val="808080"/>
                </a:solidFill>
                <a:latin typeface="Consolas" panose="020B0609020204030204" pitchFamily="49" charset="0"/>
              </a:rPr>
              <a:t>TT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 Data16bitsDirective = </a:t>
            </a:r>
            <a:r>
              <a:rPr lang="en-US" sz="2400" dirty="0">
                <a:solidFill>
                  <a:srgbClr val="A31515"/>
                </a:solidFill>
                <a:latin typeface="Consolas" panose="020B0609020204030204" pitchFamily="49" charset="0"/>
              </a:rPr>
              <a:t>"\</a:t>
            </a:r>
            <a:r>
              <a:rPr lang="en-US" sz="2400" dirty="0" err="1">
                <a:solidFill>
                  <a:srgbClr val="A31515"/>
                </a:solidFill>
                <a:latin typeface="Consolas" panose="020B0609020204030204" pitchFamily="49" charset="0"/>
              </a:rPr>
              <a:t>t.half</a:t>
            </a:r>
            <a:r>
              <a:rPr lang="en-US" sz="2400" dirty="0">
                <a:solidFill>
                  <a:srgbClr val="A31515"/>
                </a:solidFill>
                <a:latin typeface="Consolas" panose="020B0609020204030204" pitchFamily="49" charset="0"/>
              </a:rPr>
              <a:t>\t"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 Data32bitsDirective = </a:t>
            </a:r>
            <a:r>
              <a:rPr lang="en-US" sz="2400" dirty="0">
                <a:solidFill>
                  <a:srgbClr val="A31515"/>
                </a:solidFill>
                <a:latin typeface="Consolas" panose="020B0609020204030204" pitchFamily="49" charset="0"/>
              </a:rPr>
              <a:t>"\</a:t>
            </a:r>
            <a:r>
              <a:rPr lang="en-US" sz="2400" dirty="0" err="1">
                <a:solidFill>
                  <a:srgbClr val="A31515"/>
                </a:solidFill>
                <a:latin typeface="Consolas" panose="020B0609020204030204" pitchFamily="49" charset="0"/>
              </a:rPr>
              <a:t>t.word</a:t>
            </a:r>
            <a:r>
              <a:rPr lang="en-US" sz="2400" dirty="0">
                <a:solidFill>
                  <a:srgbClr val="A31515"/>
                </a:solidFill>
                <a:latin typeface="Consolas" panose="020B0609020204030204" pitchFamily="49" charset="0"/>
              </a:rPr>
              <a:t>\t"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 Data64bitsDirective = </a:t>
            </a:r>
            <a:r>
              <a:rPr lang="en-US" sz="2400" dirty="0" err="1">
                <a:solidFill>
                  <a:srgbClr val="0000FF"/>
                </a:solidFill>
                <a:latin typeface="Consolas" panose="020B0609020204030204" pitchFamily="49" charset="0"/>
              </a:rPr>
              <a:t>nullptr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ZeroDirective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400" dirty="0">
                <a:solidFill>
                  <a:srgbClr val="A31515"/>
                </a:solidFill>
                <a:latin typeface="Consolas" panose="020B0609020204030204" pitchFamily="49" charset="0"/>
              </a:rPr>
              <a:t>"\</a:t>
            </a:r>
            <a:r>
              <a:rPr lang="en-US" sz="2400" dirty="0" err="1">
                <a:solidFill>
                  <a:srgbClr val="A31515"/>
                </a:solidFill>
                <a:latin typeface="Consolas" panose="020B0609020204030204" pitchFamily="49" charset="0"/>
              </a:rPr>
              <a:t>t.skip</a:t>
            </a:r>
            <a:r>
              <a:rPr lang="en-US" sz="2400" dirty="0">
                <a:solidFill>
                  <a:srgbClr val="A31515"/>
                </a:solidFill>
                <a:latin typeface="Consolas" panose="020B0609020204030204" pitchFamily="49" charset="0"/>
              </a:rPr>
              <a:t>\t"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CommentString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400" dirty="0">
                <a:solidFill>
                  <a:srgbClr val="A31515"/>
                </a:solidFill>
                <a:latin typeface="Consolas" panose="020B0609020204030204" pitchFamily="49" charset="0"/>
              </a:rPr>
              <a:t>"//"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endParaRPr lang="ru-RU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LCOMMDirectiveAlignmentType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 LCOMM::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ByteAlignment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InlineAsmStart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400" dirty="0">
                <a:solidFill>
                  <a:srgbClr val="A31515"/>
                </a:solidFill>
                <a:latin typeface="Consolas" panose="020B0609020204030204" pitchFamily="49" charset="0"/>
              </a:rPr>
              <a:t>"# </a:t>
            </a:r>
            <a:r>
              <a:rPr lang="en-US" sz="2400" dirty="0" err="1">
                <a:solidFill>
                  <a:srgbClr val="A31515"/>
                </a:solidFill>
                <a:latin typeface="Consolas" panose="020B0609020204030204" pitchFamily="49" charset="0"/>
              </a:rPr>
              <a:t>InlineAsm</a:t>
            </a:r>
            <a:r>
              <a:rPr lang="en-US" sz="2400" dirty="0">
                <a:solidFill>
                  <a:srgbClr val="A31515"/>
                </a:solidFill>
                <a:latin typeface="Consolas" panose="020B0609020204030204" pitchFamily="49" charset="0"/>
              </a:rPr>
              <a:t> Start"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InlineAsmEnd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400" dirty="0">
                <a:solidFill>
                  <a:srgbClr val="A31515"/>
                </a:solidFill>
                <a:latin typeface="Consolas" panose="020B0609020204030204" pitchFamily="49" charset="0"/>
              </a:rPr>
              <a:t>"# </a:t>
            </a:r>
            <a:r>
              <a:rPr lang="en-US" sz="2400" dirty="0" err="1">
                <a:solidFill>
                  <a:srgbClr val="A31515"/>
                </a:solidFill>
                <a:latin typeface="Consolas" panose="020B0609020204030204" pitchFamily="49" charset="0"/>
              </a:rPr>
              <a:t>InlineAsm</a:t>
            </a:r>
            <a:r>
              <a:rPr lang="en-US" sz="2400" dirty="0">
                <a:solidFill>
                  <a:srgbClr val="A31515"/>
                </a:solidFill>
                <a:latin typeface="Consolas" panose="020B0609020204030204" pitchFamily="49" charset="0"/>
              </a:rPr>
              <a:t> End"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ZeroDirective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400" dirty="0">
                <a:solidFill>
                  <a:srgbClr val="A31515"/>
                </a:solidFill>
                <a:latin typeface="Consolas" panose="020B0609020204030204" pitchFamily="49" charset="0"/>
              </a:rPr>
              <a:t>"\</a:t>
            </a:r>
            <a:r>
              <a:rPr lang="en-US" sz="2400" dirty="0" err="1">
                <a:solidFill>
                  <a:srgbClr val="A31515"/>
                </a:solidFill>
                <a:latin typeface="Consolas" panose="020B0609020204030204" pitchFamily="49" charset="0"/>
              </a:rPr>
              <a:t>t.space</a:t>
            </a:r>
            <a:r>
              <a:rPr lang="en-US" sz="2400" dirty="0">
                <a:solidFill>
                  <a:srgbClr val="A31515"/>
                </a:solidFill>
                <a:latin typeface="Consolas" panose="020B0609020204030204" pitchFamily="49" charset="0"/>
              </a:rPr>
              <a:t>\t"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AscizDirective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400" dirty="0">
                <a:solidFill>
                  <a:srgbClr val="A31515"/>
                </a:solidFill>
                <a:latin typeface="Consolas" panose="020B0609020204030204" pitchFamily="49" charset="0"/>
              </a:rPr>
              <a:t>"\</a:t>
            </a:r>
            <a:r>
              <a:rPr lang="en-US" sz="2400" dirty="0" err="1">
                <a:solidFill>
                  <a:srgbClr val="A31515"/>
                </a:solidFill>
                <a:latin typeface="Consolas" panose="020B0609020204030204" pitchFamily="49" charset="0"/>
              </a:rPr>
              <a:t>t.string</a:t>
            </a:r>
            <a:r>
              <a:rPr lang="en-US" sz="2400" dirty="0">
                <a:solidFill>
                  <a:srgbClr val="A31515"/>
                </a:solidFill>
                <a:latin typeface="Consolas" panose="020B0609020204030204" pitchFamily="49" charset="0"/>
              </a:rPr>
              <a:t>\t"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endParaRPr lang="ru-RU" sz="24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36487" y="983410"/>
            <a:ext cx="3402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Ошибка в проекте </a:t>
            </a:r>
            <a:r>
              <a:rPr lang="en-US" sz="2400" b="1" dirty="0" smtClean="0">
                <a:solidFill>
                  <a:srgbClr val="7030A0"/>
                </a:solidFill>
              </a:rPr>
              <a:t>Clang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9125A-C4A3-4D55-BDB9-2C7AF4C911D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37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аннотирования функции </a:t>
            </a:r>
            <a:r>
              <a:rPr lang="en-US" dirty="0" err="1" smtClean="0"/>
              <a:t>fread</a:t>
            </a:r>
            <a:endParaRPr lang="ru-RU" dirty="0"/>
          </a:p>
        </p:txBody>
      </p:sp>
      <p:sp>
        <p:nvSpPr>
          <p:cNvPr id="3" name="Rectangle 2"/>
          <p:cNvSpPr/>
          <p:nvPr/>
        </p:nvSpPr>
        <p:spPr>
          <a:xfrm>
            <a:off x="838199" y="1586305"/>
            <a:ext cx="1114389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808080"/>
                </a:solidFill>
                <a:latin typeface="Consolas" panose="020B0609020204030204" pitchFamily="49" charset="0"/>
              </a:rPr>
              <a:t>define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6F008A"/>
                </a:solidFill>
                <a:latin typeface="Consolas" panose="020B0609020204030204" pitchFamily="49" charset="0"/>
              </a:rPr>
              <a:t>MAX_AVISYNTH_SCRIPT_LENGTH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16384</a:t>
            </a:r>
          </a:p>
          <a:p>
            <a:endParaRPr lang="ru-RU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TavisynthPage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onLoad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ru-RU" sz="24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ru-RU" sz="2400" dirty="0">
                <a:solidFill>
                  <a:srgbClr val="000000"/>
                </a:solidFill>
                <a:latin typeface="Consolas" panose="020B0609020204030204" pitchFamily="49" charset="0"/>
              </a:rPr>
              <a:t>  ....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char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script[</a:t>
            </a:r>
            <a:r>
              <a:rPr lang="en-US" sz="2400" dirty="0">
                <a:solidFill>
                  <a:srgbClr val="6F008A"/>
                </a:solidFill>
                <a:latin typeface="Consolas" panose="020B0609020204030204" pitchFamily="49" charset="0"/>
              </a:rPr>
              <a:t>MAX_AVISYNTH_SCRIPT_LENGTH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];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2400" dirty="0" err="1">
                <a:solidFill>
                  <a:srgbClr val="2B91AF"/>
                </a:solidFill>
                <a:latin typeface="Consolas" panose="020B0609020204030204" pitchFamily="49" charset="0"/>
              </a:rPr>
              <a:t>size_t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len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fread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(script, 1, </a:t>
            </a:r>
            <a:r>
              <a:rPr lang="en-US" sz="2400" dirty="0">
                <a:solidFill>
                  <a:srgbClr val="6F008A"/>
                </a:solidFill>
                <a:latin typeface="Consolas" panose="020B0609020204030204" pitchFamily="49" charset="0"/>
              </a:rPr>
              <a:t>MAX_AVISYNTH_SCRIPT_LENGTH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, f);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fclose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(f);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 script[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len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] = </a:t>
            </a:r>
            <a:r>
              <a:rPr lang="en-US" sz="2400" dirty="0">
                <a:solidFill>
                  <a:srgbClr val="A31515"/>
                </a:solidFill>
                <a:latin typeface="Consolas" panose="020B0609020204030204" pitchFamily="49" charset="0"/>
              </a:rPr>
              <a:t>'\0'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ru-RU" sz="2400" dirty="0">
                <a:solidFill>
                  <a:srgbClr val="000000"/>
                </a:solidFill>
                <a:latin typeface="Consolas" panose="020B0609020204030204" pitchFamily="49" charset="0"/>
              </a:rPr>
              <a:t>  ....</a:t>
            </a:r>
          </a:p>
          <a:p>
            <a:r>
              <a:rPr lang="ru-RU" sz="2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ru-RU" sz="2400" dirty="0"/>
          </a:p>
        </p:txBody>
      </p:sp>
      <p:sp>
        <p:nvSpPr>
          <p:cNvPr id="6" name="Rectangle 5"/>
          <p:cNvSpPr/>
          <p:nvPr/>
        </p:nvSpPr>
        <p:spPr>
          <a:xfrm>
            <a:off x="9009061" y="1509533"/>
            <a:ext cx="2837700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7030A0"/>
                </a:solidFill>
              </a:rPr>
              <a:t>Ошибка в проекте</a:t>
            </a:r>
          </a:p>
          <a:p>
            <a:pPr algn="ctr"/>
            <a:r>
              <a:rPr lang="ru-RU" sz="2600" b="1" dirty="0" err="1" smtClean="0">
                <a:solidFill>
                  <a:srgbClr val="7030A0"/>
                </a:solidFill>
              </a:rPr>
              <a:t>ffdshow</a:t>
            </a:r>
            <a:endParaRPr lang="ru-RU" sz="2600" b="1" dirty="0">
              <a:solidFill>
                <a:srgbClr val="7030A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9125A-C4A3-4D55-BDB9-2C7AF4C911D4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2696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аннотирования функции </a:t>
            </a:r>
            <a:r>
              <a:rPr lang="en-US" dirty="0" err="1" smtClean="0"/>
              <a:t>fread</a:t>
            </a:r>
            <a:endParaRPr lang="ru-RU" dirty="0"/>
          </a:p>
        </p:txBody>
      </p:sp>
      <p:sp>
        <p:nvSpPr>
          <p:cNvPr id="3" name="Rectangle 2"/>
          <p:cNvSpPr/>
          <p:nvPr/>
        </p:nvSpPr>
        <p:spPr>
          <a:xfrm>
            <a:off x="838199" y="1586305"/>
            <a:ext cx="1114389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808080"/>
                </a:solidFill>
                <a:latin typeface="Consolas" panose="020B0609020204030204" pitchFamily="49" charset="0"/>
              </a:rPr>
              <a:t>define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6F008A"/>
                </a:solidFill>
                <a:latin typeface="Consolas" panose="020B0609020204030204" pitchFamily="49" charset="0"/>
              </a:rPr>
              <a:t>MAX_AVISYNTH_SCRIPT_LENGTH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16384</a:t>
            </a:r>
          </a:p>
          <a:p>
            <a:endParaRPr lang="ru-RU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TavisynthPage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onLoad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ru-RU" sz="24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ru-RU" sz="2400" dirty="0">
                <a:solidFill>
                  <a:srgbClr val="000000"/>
                </a:solidFill>
                <a:latin typeface="Consolas" panose="020B0609020204030204" pitchFamily="49" charset="0"/>
              </a:rPr>
              <a:t>  ....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char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script[</a:t>
            </a:r>
            <a:r>
              <a:rPr lang="en-US" sz="2400" b="1" dirty="0">
                <a:solidFill>
                  <a:srgbClr val="FF0000"/>
                </a:solidFill>
                <a:latin typeface="Consolas" panose="020B0609020204030204" pitchFamily="49" charset="0"/>
              </a:rPr>
              <a:t>MAX_AVISYNTH_SCRIPT_LENGTH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];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2400" dirty="0" err="1">
                <a:solidFill>
                  <a:srgbClr val="2B91AF"/>
                </a:solidFill>
                <a:latin typeface="Consolas" panose="020B0609020204030204" pitchFamily="49" charset="0"/>
              </a:rPr>
              <a:t>size_t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len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fread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(script, 1, </a:t>
            </a:r>
            <a:r>
              <a:rPr lang="en-US" sz="2400" b="1" dirty="0">
                <a:solidFill>
                  <a:srgbClr val="FF0000"/>
                </a:solidFill>
                <a:latin typeface="Consolas" panose="020B0609020204030204" pitchFamily="49" charset="0"/>
              </a:rPr>
              <a:t>MAX_AVISYNTH_SCRIPT_LENGTH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, f);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fclose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(f);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 script[</a:t>
            </a:r>
            <a:r>
              <a:rPr lang="en-US" sz="24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len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] = </a:t>
            </a:r>
            <a:r>
              <a:rPr lang="en-US" sz="2400" dirty="0">
                <a:solidFill>
                  <a:srgbClr val="A31515"/>
                </a:solidFill>
                <a:latin typeface="Consolas" panose="020B0609020204030204" pitchFamily="49" charset="0"/>
              </a:rPr>
              <a:t>'\0'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ru-RU" sz="2400" dirty="0">
                <a:solidFill>
                  <a:srgbClr val="000000"/>
                </a:solidFill>
                <a:latin typeface="Consolas" panose="020B0609020204030204" pitchFamily="49" charset="0"/>
              </a:rPr>
              <a:t>  ....</a:t>
            </a:r>
          </a:p>
          <a:p>
            <a:r>
              <a:rPr lang="ru-RU" sz="2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ru-RU" sz="2400" dirty="0"/>
          </a:p>
        </p:txBody>
      </p:sp>
      <p:sp>
        <p:nvSpPr>
          <p:cNvPr id="4" name="Rectangle 3"/>
          <p:cNvSpPr/>
          <p:nvPr/>
        </p:nvSpPr>
        <p:spPr>
          <a:xfrm>
            <a:off x="9009061" y="1509533"/>
            <a:ext cx="2837700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7030A0"/>
                </a:solidFill>
              </a:rPr>
              <a:t>Ошибка в проекте</a:t>
            </a:r>
          </a:p>
          <a:p>
            <a:pPr algn="ctr"/>
            <a:r>
              <a:rPr lang="ru-RU" sz="2600" b="1" dirty="0" err="1" smtClean="0">
                <a:solidFill>
                  <a:srgbClr val="7030A0"/>
                </a:solidFill>
              </a:rPr>
              <a:t>ffdshow</a:t>
            </a:r>
            <a:endParaRPr lang="ru-RU" sz="2600" b="1" dirty="0">
              <a:solidFill>
                <a:srgbClr val="7030A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77064" y="5603267"/>
            <a:ext cx="90807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PVS-Studio: </a:t>
            </a:r>
            <a:r>
              <a:rPr lang="ru-RU" sz="2400" dirty="0" smtClean="0"/>
              <a:t>V557 </a:t>
            </a:r>
            <a:r>
              <a:rPr lang="ru-RU" sz="2400" dirty="0" err="1"/>
              <a:t>Array</a:t>
            </a:r>
            <a:r>
              <a:rPr lang="ru-RU" sz="2400" dirty="0"/>
              <a:t> </a:t>
            </a:r>
            <a:r>
              <a:rPr lang="ru-RU" sz="2400" dirty="0" err="1"/>
              <a:t>overrun</a:t>
            </a:r>
            <a:r>
              <a:rPr lang="ru-RU" sz="2400" dirty="0"/>
              <a:t> </a:t>
            </a:r>
            <a:r>
              <a:rPr lang="ru-RU" sz="2400" dirty="0" err="1"/>
              <a:t>is</a:t>
            </a:r>
            <a:r>
              <a:rPr lang="ru-RU" sz="2400" dirty="0"/>
              <a:t> </a:t>
            </a:r>
            <a:r>
              <a:rPr lang="ru-RU" sz="2400" dirty="0" err="1"/>
              <a:t>possible</a:t>
            </a:r>
            <a:r>
              <a:rPr lang="ru-RU" sz="2400" dirty="0"/>
              <a:t>. </a:t>
            </a:r>
            <a:r>
              <a:rPr lang="ru-RU" sz="2400" dirty="0" err="1"/>
              <a:t>The</a:t>
            </a:r>
            <a:r>
              <a:rPr lang="ru-RU" sz="2400" dirty="0"/>
              <a:t> </a:t>
            </a:r>
            <a:r>
              <a:rPr lang="ru-RU" sz="2400" dirty="0" err="1"/>
              <a:t>value</a:t>
            </a:r>
            <a:r>
              <a:rPr lang="ru-RU" sz="2400" dirty="0"/>
              <a:t> </a:t>
            </a:r>
            <a:r>
              <a:rPr lang="ru-RU" sz="2400" dirty="0" err="1"/>
              <a:t>of</a:t>
            </a:r>
            <a:r>
              <a:rPr lang="ru-RU" sz="2400" dirty="0"/>
              <a:t> '</a:t>
            </a:r>
            <a:r>
              <a:rPr lang="ru-RU" sz="2400" dirty="0" err="1"/>
              <a:t>len</a:t>
            </a:r>
            <a:r>
              <a:rPr lang="ru-RU" sz="2400" dirty="0"/>
              <a:t>' </a:t>
            </a:r>
            <a:r>
              <a:rPr lang="ru-RU" sz="2400" dirty="0" err="1"/>
              <a:t>index</a:t>
            </a:r>
            <a:r>
              <a:rPr lang="ru-RU" sz="2400" dirty="0"/>
              <a:t> </a:t>
            </a:r>
            <a:r>
              <a:rPr lang="ru-RU" sz="2400" dirty="0" err="1"/>
              <a:t>could</a:t>
            </a:r>
            <a:r>
              <a:rPr lang="ru-RU" sz="2400" dirty="0"/>
              <a:t> </a:t>
            </a:r>
            <a:r>
              <a:rPr lang="ru-RU" sz="2400" dirty="0" err="1"/>
              <a:t>reach</a:t>
            </a:r>
            <a:r>
              <a:rPr lang="ru-RU" sz="2400" dirty="0"/>
              <a:t> 16384. cavisynth.cpp 129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9125A-C4A3-4D55-BDB9-2C7AF4C911D4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2860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Автоматическое аннотирование функций</a:t>
            </a:r>
            <a:endParaRPr lang="ru-RU" dirty="0"/>
          </a:p>
        </p:txBody>
      </p:sp>
      <p:sp>
        <p:nvSpPr>
          <p:cNvPr id="6" name="Rectangle 5"/>
          <p:cNvSpPr/>
          <p:nvPr/>
        </p:nvSpPr>
        <p:spPr>
          <a:xfrm>
            <a:off x="277483" y="2905043"/>
            <a:ext cx="1163703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inline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latin typeface="Consolas" panose="020B0609020204030204" pitchFamily="49" charset="0"/>
              </a:rPr>
              <a:t>uint32_t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bswap32(</a:t>
            </a:r>
            <a:r>
              <a:rPr lang="en-US" sz="2400" dirty="0">
                <a:solidFill>
                  <a:srgbClr val="2B91AF"/>
                </a:solidFill>
                <a:latin typeface="Consolas" panose="020B0609020204030204" pitchFamily="49" charset="0"/>
              </a:rPr>
              <a:t>uint32_t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808080"/>
                </a:solidFill>
                <a:latin typeface="Consolas" panose="020B0609020204030204" pitchFamily="49" charset="0"/>
              </a:rPr>
              <a:t>pData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endParaRPr lang="en-US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   (((</a:t>
            </a:r>
            <a:r>
              <a:rPr lang="en-US" sz="2400" dirty="0" err="1">
                <a:solidFill>
                  <a:srgbClr val="808080"/>
                </a:solidFill>
                <a:latin typeface="Consolas" panose="020B0609020204030204" pitchFamily="49" charset="0"/>
              </a:rPr>
              <a:t>pData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&amp; 0xFF000000) &gt;&gt; 24) | ((</a:t>
            </a:r>
            <a:r>
              <a:rPr lang="en-US" sz="2400" dirty="0" err="1">
                <a:solidFill>
                  <a:srgbClr val="808080"/>
                </a:solidFill>
                <a:latin typeface="Consolas" panose="020B0609020204030204" pitchFamily="49" charset="0"/>
              </a:rPr>
              <a:t>pData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&amp; 0x00FF0000) &gt;&gt; 8) |</a:t>
            </a:r>
          </a:p>
          <a:p>
            <a:r>
              <a:rPr lang="nn-NO" sz="2400" dirty="0">
                <a:solidFill>
                  <a:srgbClr val="000000"/>
                </a:solidFill>
                <a:latin typeface="Consolas" panose="020B0609020204030204" pitchFamily="49" charset="0"/>
              </a:rPr>
              <a:t>     ((</a:t>
            </a:r>
            <a:r>
              <a:rPr lang="nn-NO" sz="2400" dirty="0">
                <a:solidFill>
                  <a:srgbClr val="808080"/>
                </a:solidFill>
                <a:latin typeface="Consolas" panose="020B0609020204030204" pitchFamily="49" charset="0"/>
              </a:rPr>
              <a:t>pData</a:t>
            </a:r>
            <a:r>
              <a:rPr lang="nn-NO" sz="2400" dirty="0">
                <a:solidFill>
                  <a:srgbClr val="000000"/>
                </a:solidFill>
                <a:latin typeface="Consolas" panose="020B0609020204030204" pitchFamily="49" charset="0"/>
              </a:rPr>
              <a:t> &amp; 0x0000FF00) &lt;&lt; 8) | ((</a:t>
            </a:r>
            <a:r>
              <a:rPr lang="nn-NO" sz="2400" dirty="0">
                <a:solidFill>
                  <a:srgbClr val="808080"/>
                </a:solidFill>
                <a:latin typeface="Consolas" panose="020B0609020204030204" pitchFamily="49" charset="0"/>
              </a:rPr>
              <a:t>pData</a:t>
            </a:r>
            <a:r>
              <a:rPr lang="nn-NO" sz="2400" dirty="0">
                <a:solidFill>
                  <a:srgbClr val="000000"/>
                </a:solidFill>
                <a:latin typeface="Consolas" panose="020B0609020204030204" pitchFamily="49" charset="0"/>
              </a:rPr>
              <a:t> &amp; 0x000000FF) &lt;&lt; 24));</a:t>
            </a:r>
          </a:p>
          <a:p>
            <a:r>
              <a:rPr lang="ru-RU" sz="2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8" name="Rectangle 7"/>
          <p:cNvSpPr/>
          <p:nvPr/>
        </p:nvSpPr>
        <p:spPr>
          <a:xfrm>
            <a:off x="8103156" y="1869167"/>
            <a:ext cx="37273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Ошибка в проекте </a:t>
            </a:r>
            <a:r>
              <a:rPr lang="ru-RU" sz="2400" b="1" dirty="0" err="1" smtClean="0">
                <a:solidFill>
                  <a:srgbClr val="7030A0"/>
                </a:solidFill>
              </a:rPr>
              <a:t>Android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9125A-C4A3-4D55-BDB9-2C7AF4C911D4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2229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Автоматическое аннотирование функций</a:t>
            </a:r>
            <a:endParaRPr lang="ru-RU" dirty="0"/>
          </a:p>
        </p:txBody>
      </p:sp>
      <p:sp>
        <p:nvSpPr>
          <p:cNvPr id="7" name="Rectangle 6"/>
          <p:cNvSpPr/>
          <p:nvPr/>
        </p:nvSpPr>
        <p:spPr>
          <a:xfrm>
            <a:off x="8103156" y="1869167"/>
            <a:ext cx="37273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Ошибка в проекте </a:t>
            </a:r>
            <a:r>
              <a:rPr lang="ru-RU" sz="2400" b="1" dirty="0" err="1" smtClean="0">
                <a:solidFill>
                  <a:srgbClr val="7030A0"/>
                </a:solidFill>
              </a:rPr>
              <a:t>Android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1693540"/>
            <a:ext cx="110577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bool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ELFAttribute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::merge(....) {</a:t>
            </a:r>
          </a:p>
          <a:p>
            <a:r>
              <a:rPr lang="ru-RU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ru-RU" sz="2400" dirty="0">
                <a:solidFill>
                  <a:srgbClr val="000000"/>
                </a:solidFill>
                <a:latin typeface="Consolas" panose="020B0609020204030204" pitchFamily="49" charset="0"/>
              </a:rPr>
              <a:t>....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 uint32_t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subsection_length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   *</a:t>
            </a:r>
            <a:r>
              <a:rPr lang="en-US" sz="2400" dirty="0" err="1">
                <a:solidFill>
                  <a:srgbClr val="0000FF"/>
                </a:solidFill>
                <a:latin typeface="Consolas" panose="020B0609020204030204" pitchFamily="49" charset="0"/>
              </a:rPr>
              <a:t>reinterpret_cast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2400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uint32_t*&gt;(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subsection_data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endParaRPr lang="ru-RU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llvm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::sys::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IsLittleEndianHost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!=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    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m_Config.targets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().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isLittleEndian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())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2400" b="1" dirty="0">
                <a:solidFill>
                  <a:srgbClr val="FF0000"/>
                </a:solidFill>
                <a:latin typeface="Consolas" panose="020B0609020204030204" pitchFamily="49" charset="0"/>
              </a:rPr>
              <a:t>bswap32(</a:t>
            </a:r>
            <a:r>
              <a:rPr lang="en-US" sz="24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subsection_length</a:t>
            </a:r>
            <a:r>
              <a:rPr lang="en-US" sz="2400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);</a:t>
            </a:r>
            <a:endParaRPr lang="ru-RU" sz="2400" b="1" dirty="0" smtClean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r>
              <a:rPr lang="ru-RU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Consolas" panose="020B0609020204030204" pitchFamily="49" charset="0"/>
              </a:rPr>
              <a:t>....</a:t>
            </a:r>
          </a:p>
          <a:p>
            <a:r>
              <a:rPr lang="ru-RU" sz="2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ru-RU" sz="2400" dirty="0"/>
          </a:p>
        </p:txBody>
      </p:sp>
      <p:sp>
        <p:nvSpPr>
          <p:cNvPr id="4" name="Rectangle 3"/>
          <p:cNvSpPr/>
          <p:nvPr/>
        </p:nvSpPr>
        <p:spPr>
          <a:xfrm>
            <a:off x="838200" y="5657671"/>
            <a:ext cx="108731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PVS-Studio: </a:t>
            </a:r>
            <a:r>
              <a:rPr lang="ru-RU" sz="2400" dirty="0" smtClean="0"/>
              <a:t>V530 </a:t>
            </a:r>
            <a:r>
              <a:rPr lang="ru-RU" sz="2400" dirty="0"/>
              <a:t>CWE-252 </a:t>
            </a:r>
            <a:r>
              <a:rPr lang="ru-RU" sz="2400" dirty="0" err="1"/>
              <a:t>The</a:t>
            </a:r>
            <a:r>
              <a:rPr lang="ru-RU" sz="2400" dirty="0"/>
              <a:t> </a:t>
            </a:r>
            <a:r>
              <a:rPr lang="ru-RU" sz="2400" dirty="0" err="1"/>
              <a:t>return</a:t>
            </a:r>
            <a:r>
              <a:rPr lang="ru-RU" sz="2400" dirty="0"/>
              <a:t> </a:t>
            </a:r>
            <a:r>
              <a:rPr lang="ru-RU" sz="2400" dirty="0" err="1"/>
              <a:t>value</a:t>
            </a:r>
            <a:r>
              <a:rPr lang="ru-RU" sz="2400" dirty="0"/>
              <a:t> </a:t>
            </a:r>
            <a:r>
              <a:rPr lang="ru-RU" sz="2400" dirty="0" err="1"/>
              <a:t>of</a:t>
            </a:r>
            <a:r>
              <a:rPr lang="ru-RU" sz="2400" dirty="0"/>
              <a:t> </a:t>
            </a:r>
            <a:r>
              <a:rPr lang="ru-RU" sz="2400" dirty="0" err="1"/>
              <a:t>function</a:t>
            </a:r>
            <a:r>
              <a:rPr lang="ru-RU" sz="2400" dirty="0"/>
              <a:t> 'bswap32' </a:t>
            </a:r>
            <a:r>
              <a:rPr lang="ru-RU" sz="2400" dirty="0" err="1"/>
              <a:t>is</a:t>
            </a:r>
            <a:r>
              <a:rPr lang="ru-RU" sz="2400" dirty="0"/>
              <a:t> </a:t>
            </a:r>
            <a:r>
              <a:rPr lang="ru-RU" sz="2400" dirty="0" err="1"/>
              <a:t>required</a:t>
            </a:r>
            <a:r>
              <a:rPr lang="ru-RU" sz="2400" dirty="0"/>
              <a:t> </a:t>
            </a:r>
            <a:r>
              <a:rPr lang="ru-RU" sz="2400" dirty="0" err="1"/>
              <a:t>to</a:t>
            </a:r>
            <a:r>
              <a:rPr lang="ru-RU" sz="2400" dirty="0"/>
              <a:t> </a:t>
            </a:r>
            <a:r>
              <a:rPr lang="ru-RU" sz="2400" dirty="0" err="1"/>
              <a:t>be</a:t>
            </a:r>
            <a:r>
              <a:rPr lang="ru-RU" sz="2400" dirty="0"/>
              <a:t> </a:t>
            </a:r>
            <a:r>
              <a:rPr lang="ru-RU" sz="2400" dirty="0" err="1"/>
              <a:t>utilized</a:t>
            </a:r>
            <a:r>
              <a:rPr lang="ru-RU" sz="2400" dirty="0"/>
              <a:t>. ELFAttribute.cpp 84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9125A-C4A3-4D55-BDB9-2C7AF4C911D4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9572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Смесь </a:t>
            </a:r>
            <a:r>
              <a:rPr lang="ru-RU" dirty="0" smtClean="0"/>
              <a:t>технологий</a:t>
            </a:r>
            <a:endParaRPr lang="ru-RU" dirty="0"/>
          </a:p>
        </p:txBody>
      </p:sp>
      <p:sp>
        <p:nvSpPr>
          <p:cNvPr id="4" name="Rectangle 3"/>
          <p:cNvSpPr/>
          <p:nvPr/>
        </p:nvSpPr>
        <p:spPr>
          <a:xfrm>
            <a:off x="838200" y="1690688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Div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4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808080"/>
                </a:solidFill>
                <a:latin typeface="Consolas" panose="020B0609020204030204" pitchFamily="49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ru-RU" sz="24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Consolas" panose="020B0609020204030204" pitchFamily="49" charset="0"/>
              </a:rPr>
              <a:t>10 / X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ru-RU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endParaRPr lang="ru-RU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Foo()</a:t>
            </a:r>
          </a:p>
          <a:p>
            <a:r>
              <a:rPr lang="ru-RU" sz="24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nn-NO" sz="24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nn-NO" sz="24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nn-NO" sz="24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nn-NO" sz="24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nn-NO" sz="2400" dirty="0">
                <a:solidFill>
                  <a:srgbClr val="000000"/>
                </a:solidFill>
                <a:latin typeface="Consolas" panose="020B0609020204030204" pitchFamily="49" charset="0"/>
              </a:rPr>
              <a:t> i = 0; i &lt; 5; ++i)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Div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ru-RU" sz="2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Rectangle 4"/>
          <p:cNvSpPr/>
          <p:nvPr/>
        </p:nvSpPr>
        <p:spPr>
          <a:xfrm>
            <a:off x="3617343" y="5370046"/>
            <a:ext cx="82008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PVS-Studio: </a:t>
            </a: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V609 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CWE-628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Divide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zero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Denominator 'X' == 0. The '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Div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' function processes value '[0..4]'. Inspect the first argument.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Check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lines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106, 110.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</a:t>
            </a: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cpp</a:t>
            </a: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106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207370" y="1767632"/>
            <a:ext cx="53984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Автоматическое аннотирование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+</a:t>
            </a:r>
          </a:p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Анализ потока управления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9125A-C4A3-4D55-BDB9-2C7AF4C911D4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6384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83609" y="1105890"/>
            <a:ext cx="10515600" cy="1042088"/>
          </a:xfrm>
        </p:spPr>
        <p:txBody>
          <a:bodyPr/>
          <a:lstStyle/>
          <a:p>
            <a:pPr algn="ctr"/>
            <a:r>
              <a:rPr lang="ru-RU" dirty="0" smtClean="0"/>
              <a:t>О машинном обучении</a:t>
            </a:r>
            <a:endParaRPr lang="ru-RU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121" y="2715480"/>
            <a:ext cx="5126575" cy="3685319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9125A-C4A3-4D55-BDB9-2C7AF4C911D4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6769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Зачем учить, когда можно просто вычислить?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 Обучение </a:t>
            </a:r>
            <a:r>
              <a:rPr lang="en-US" dirty="0" smtClean="0"/>
              <a:t>vs Data Flow </a:t>
            </a:r>
            <a:r>
              <a:rPr lang="ru-RU" dirty="0" smtClean="0"/>
              <a:t>анализ</a:t>
            </a:r>
            <a:endParaRPr lang="ru-RU" dirty="0"/>
          </a:p>
        </p:txBody>
      </p:sp>
      <p:sp>
        <p:nvSpPr>
          <p:cNvPr id="4" name="Rectangle 3"/>
          <p:cNvSpPr/>
          <p:nvPr/>
        </p:nvSpPr>
        <p:spPr>
          <a:xfrm>
            <a:off x="5711181" y="263188"/>
            <a:ext cx="75693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</a:t>
            </a:r>
            <a:endParaRPr lang="en-US" sz="8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9125A-C4A3-4D55-BDB9-2C7AF4C911D4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08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 = sin(x)</a:t>
            </a:r>
            <a:endParaRPr lang="ru-RU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029" y="2013107"/>
            <a:ext cx="9731942" cy="2831785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9125A-C4A3-4D55-BDB9-2C7AF4C911D4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2677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Невероятное количество способов получить нулевой указатель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 = x ? array : </a:t>
            </a:r>
            <a:r>
              <a:rPr lang="en-US" dirty="0" err="1" smtClean="0"/>
              <a:t>nullptr</a:t>
            </a:r>
            <a:r>
              <a:rPr lang="en-US" dirty="0" smtClean="0"/>
              <a:t>;</a:t>
            </a:r>
          </a:p>
          <a:p>
            <a:r>
              <a:rPr lang="en-US" dirty="0"/>
              <a:t>if (x) p = array; else p = </a:t>
            </a:r>
            <a:r>
              <a:rPr lang="en-US" dirty="0" err="1"/>
              <a:t>nullptr</a:t>
            </a:r>
            <a:r>
              <a:rPr lang="en-US" dirty="0"/>
              <a:t>;</a:t>
            </a:r>
            <a:endParaRPr lang="ru-RU" dirty="0"/>
          </a:p>
          <a:p>
            <a:r>
              <a:rPr lang="en-US" dirty="0" smtClean="0"/>
              <a:t>p = </a:t>
            </a:r>
            <a:r>
              <a:rPr lang="en-US" dirty="0" err="1" smtClean="0"/>
              <a:t>malloc</a:t>
            </a:r>
            <a:r>
              <a:rPr lang="en-US" dirty="0" smtClean="0"/>
              <a:t>(n);</a:t>
            </a:r>
          </a:p>
          <a:p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838200" y="3634244"/>
            <a:ext cx="10515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char</a:t>
            </a:r>
            <a:r>
              <a:rPr lang="en-US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*p;</a:t>
            </a:r>
            <a:endParaRPr lang="en-US" sz="2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8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switch</a:t>
            </a:r>
            <a:r>
              <a:rPr lang="en-US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800" dirty="0">
                <a:solidFill>
                  <a:srgbClr val="808080"/>
                </a:solidFill>
                <a:latin typeface="Consolas" panose="020B0609020204030204" pitchFamily="49" charset="0"/>
              </a:rPr>
              <a:t>x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ru-RU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endParaRPr lang="ru-RU" sz="2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2800" dirty="0">
                <a:solidFill>
                  <a:srgbClr val="0000FF"/>
                </a:solidFill>
                <a:latin typeface="Consolas" panose="020B0609020204030204" pitchFamily="49" charset="0"/>
              </a:rPr>
              <a:t>case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1: </a:t>
            </a:r>
            <a:r>
              <a:rPr lang="en-US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p = </a:t>
            </a:r>
            <a:r>
              <a:rPr lang="en-US" sz="2800" dirty="0">
                <a:solidFill>
                  <a:srgbClr val="A31515"/>
                </a:solidFill>
                <a:latin typeface="Consolas" panose="020B0609020204030204" pitchFamily="49" charset="0"/>
              </a:rPr>
              <a:t>"foo"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2800" dirty="0">
                <a:solidFill>
                  <a:srgbClr val="0000FF"/>
                </a:solidFill>
                <a:latin typeface="Consolas" panose="020B0609020204030204" pitchFamily="49" charset="0"/>
              </a:rPr>
              <a:t>break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sv-SE" sz="28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sv-SE" sz="2800" dirty="0">
                <a:solidFill>
                  <a:srgbClr val="0000FF"/>
                </a:solidFill>
                <a:latin typeface="Consolas" panose="020B0609020204030204" pitchFamily="49" charset="0"/>
              </a:rPr>
              <a:t>default</a:t>
            </a:r>
            <a:r>
              <a:rPr lang="sv-SE" sz="2800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sv-SE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p </a:t>
            </a:r>
            <a:r>
              <a:rPr lang="sv-SE" sz="2800" dirty="0">
                <a:solidFill>
                  <a:srgbClr val="000000"/>
                </a:solidFill>
                <a:latin typeface="Consolas" panose="020B0609020204030204" pitchFamily="49" charset="0"/>
              </a:rPr>
              <a:t>= strstr(str, </a:t>
            </a:r>
            <a:r>
              <a:rPr lang="sv-SE" sz="2800" dirty="0">
                <a:solidFill>
                  <a:srgbClr val="A31515"/>
                </a:solidFill>
                <a:latin typeface="Consolas" panose="020B0609020204030204" pitchFamily="49" charset="0"/>
              </a:rPr>
              <a:t>"tag"</a:t>
            </a:r>
            <a:r>
              <a:rPr lang="sv-SE" sz="2800" dirty="0">
                <a:solidFill>
                  <a:srgbClr val="000000"/>
                </a:solidFill>
                <a:latin typeface="Consolas" panose="020B0609020204030204" pitchFamily="49" charset="0"/>
              </a:rPr>
              <a:t>); </a:t>
            </a:r>
            <a:r>
              <a:rPr lang="sv-SE" sz="2800" dirty="0">
                <a:solidFill>
                  <a:srgbClr val="0000FF"/>
                </a:solidFill>
                <a:latin typeface="Consolas" panose="020B0609020204030204" pitchFamily="49" charset="0"/>
              </a:rPr>
              <a:t>break</a:t>
            </a:r>
            <a:r>
              <a:rPr lang="sv-SE" sz="28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ru-RU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9125A-C4A3-4D55-BDB9-2C7AF4C911D4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8631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Огромное количество способов </a:t>
            </a:r>
            <a:r>
              <a:rPr lang="ru-RU" dirty="0" err="1" smtClean="0"/>
              <a:t>разыменовать</a:t>
            </a:r>
            <a:r>
              <a:rPr lang="ru-RU" dirty="0" smtClean="0"/>
              <a:t> </a:t>
            </a:r>
            <a:r>
              <a:rPr lang="ru-RU" dirty="0" smtClean="0"/>
              <a:t>нулевой указатель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 smtClean="0"/>
              <a:t>*p</a:t>
            </a:r>
          </a:p>
          <a:p>
            <a:r>
              <a:rPr lang="en-US" dirty="0" smtClean="0"/>
              <a:t>p[</a:t>
            </a:r>
            <a:r>
              <a:rPr lang="en-US" dirty="0" err="1" smtClean="0"/>
              <a:t>i</a:t>
            </a:r>
            <a:r>
              <a:rPr lang="en-US" dirty="0" smtClean="0"/>
              <a:t>]</a:t>
            </a:r>
          </a:p>
          <a:p>
            <a:r>
              <a:rPr lang="en-US" dirty="0" smtClean="0"/>
              <a:t>p-&gt;foo()</a:t>
            </a:r>
          </a:p>
          <a:p>
            <a:r>
              <a:rPr lang="en-US" dirty="0" err="1" smtClean="0"/>
              <a:t>memset</a:t>
            </a:r>
            <a:r>
              <a:rPr lang="en-US" dirty="0" smtClean="0"/>
              <a:t>(p, 0, n);</a:t>
            </a:r>
          </a:p>
          <a:p>
            <a:r>
              <a:rPr lang="en-US" dirty="0" err="1" smtClean="0"/>
              <a:t>int</a:t>
            </a:r>
            <a:r>
              <a:rPr lang="en-US" dirty="0" smtClean="0"/>
              <a:t> *x = p; *x = 123;</a:t>
            </a:r>
          </a:p>
          <a:p>
            <a:r>
              <a:rPr lang="en-US" dirty="0"/>
              <a:t>T* x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new(p) </a:t>
            </a:r>
            <a:r>
              <a:rPr lang="en-US" dirty="0"/>
              <a:t>T;</a:t>
            </a:r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9125A-C4A3-4D55-BDB9-2C7AF4C911D4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439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5568" y="117693"/>
            <a:ext cx="1151338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HexagonMCAsmInfo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HexagonMCAsmInfo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400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Triple &amp;</a:t>
            </a:r>
            <a:r>
              <a:rPr lang="en-US" sz="2400" dirty="0">
                <a:solidFill>
                  <a:srgbClr val="808080"/>
                </a:solidFill>
                <a:latin typeface="Consolas" panose="020B0609020204030204" pitchFamily="49" charset="0"/>
              </a:rPr>
              <a:t>TT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 Data16bitsDirective = </a:t>
            </a:r>
            <a:r>
              <a:rPr lang="en-US" sz="2400" dirty="0">
                <a:solidFill>
                  <a:srgbClr val="A31515"/>
                </a:solidFill>
                <a:latin typeface="Consolas" panose="020B0609020204030204" pitchFamily="49" charset="0"/>
              </a:rPr>
              <a:t>"\</a:t>
            </a:r>
            <a:r>
              <a:rPr lang="en-US" sz="2400" dirty="0" err="1">
                <a:solidFill>
                  <a:srgbClr val="A31515"/>
                </a:solidFill>
                <a:latin typeface="Consolas" panose="020B0609020204030204" pitchFamily="49" charset="0"/>
              </a:rPr>
              <a:t>t.half</a:t>
            </a:r>
            <a:r>
              <a:rPr lang="en-US" sz="2400" dirty="0">
                <a:solidFill>
                  <a:srgbClr val="A31515"/>
                </a:solidFill>
                <a:latin typeface="Consolas" panose="020B0609020204030204" pitchFamily="49" charset="0"/>
              </a:rPr>
              <a:t>\t"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 Data32bitsDirective = </a:t>
            </a:r>
            <a:r>
              <a:rPr lang="en-US" sz="2400" dirty="0">
                <a:solidFill>
                  <a:srgbClr val="A31515"/>
                </a:solidFill>
                <a:latin typeface="Consolas" panose="020B0609020204030204" pitchFamily="49" charset="0"/>
              </a:rPr>
              <a:t>"\</a:t>
            </a:r>
            <a:r>
              <a:rPr lang="en-US" sz="2400" dirty="0" err="1">
                <a:solidFill>
                  <a:srgbClr val="A31515"/>
                </a:solidFill>
                <a:latin typeface="Consolas" panose="020B0609020204030204" pitchFamily="49" charset="0"/>
              </a:rPr>
              <a:t>t.word</a:t>
            </a:r>
            <a:r>
              <a:rPr lang="en-US" sz="2400" dirty="0">
                <a:solidFill>
                  <a:srgbClr val="A31515"/>
                </a:solidFill>
                <a:latin typeface="Consolas" panose="020B0609020204030204" pitchFamily="49" charset="0"/>
              </a:rPr>
              <a:t>\t"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 Data64bitsDirective = </a:t>
            </a:r>
            <a:r>
              <a:rPr lang="en-US" sz="2400" dirty="0" err="1">
                <a:solidFill>
                  <a:srgbClr val="0000FF"/>
                </a:solidFill>
                <a:latin typeface="Consolas" panose="020B0609020204030204" pitchFamily="49" charset="0"/>
              </a:rPr>
              <a:t>nullptr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24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ZeroDirective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400" b="1" dirty="0">
                <a:solidFill>
                  <a:srgbClr val="00B050"/>
                </a:solidFill>
                <a:latin typeface="Consolas" panose="020B0609020204030204" pitchFamily="49" charset="0"/>
              </a:rPr>
              <a:t>"\</a:t>
            </a:r>
            <a:r>
              <a:rPr lang="en-US" sz="2400" b="1" dirty="0" err="1">
                <a:solidFill>
                  <a:srgbClr val="00B050"/>
                </a:solidFill>
                <a:latin typeface="Consolas" panose="020B0609020204030204" pitchFamily="49" charset="0"/>
              </a:rPr>
              <a:t>t.skip</a:t>
            </a:r>
            <a:r>
              <a:rPr lang="en-US" sz="2400" b="1" dirty="0">
                <a:solidFill>
                  <a:srgbClr val="00B050"/>
                </a:solidFill>
                <a:latin typeface="Consolas" panose="020B0609020204030204" pitchFamily="49" charset="0"/>
              </a:rPr>
              <a:t>\t"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CommentString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400" dirty="0">
                <a:solidFill>
                  <a:srgbClr val="A31515"/>
                </a:solidFill>
                <a:latin typeface="Consolas" panose="020B0609020204030204" pitchFamily="49" charset="0"/>
              </a:rPr>
              <a:t>"//"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endParaRPr lang="ru-RU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LCOMMDirectiveAlignmentType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 LCOMM::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ByteAlignment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InlineAsmStart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400" dirty="0">
                <a:solidFill>
                  <a:srgbClr val="A31515"/>
                </a:solidFill>
                <a:latin typeface="Consolas" panose="020B0609020204030204" pitchFamily="49" charset="0"/>
              </a:rPr>
              <a:t>"# </a:t>
            </a:r>
            <a:r>
              <a:rPr lang="en-US" sz="2400" dirty="0" err="1">
                <a:solidFill>
                  <a:srgbClr val="A31515"/>
                </a:solidFill>
                <a:latin typeface="Consolas" panose="020B0609020204030204" pitchFamily="49" charset="0"/>
              </a:rPr>
              <a:t>InlineAsm</a:t>
            </a:r>
            <a:r>
              <a:rPr lang="en-US" sz="2400" dirty="0">
                <a:solidFill>
                  <a:srgbClr val="A31515"/>
                </a:solidFill>
                <a:latin typeface="Consolas" panose="020B0609020204030204" pitchFamily="49" charset="0"/>
              </a:rPr>
              <a:t> Start"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InlineAsmEnd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400" dirty="0">
                <a:solidFill>
                  <a:srgbClr val="A31515"/>
                </a:solidFill>
                <a:latin typeface="Consolas" panose="020B0609020204030204" pitchFamily="49" charset="0"/>
              </a:rPr>
              <a:t>"# </a:t>
            </a:r>
            <a:r>
              <a:rPr lang="en-US" sz="2400" dirty="0" err="1">
                <a:solidFill>
                  <a:srgbClr val="A31515"/>
                </a:solidFill>
                <a:latin typeface="Consolas" panose="020B0609020204030204" pitchFamily="49" charset="0"/>
              </a:rPr>
              <a:t>InlineAsm</a:t>
            </a:r>
            <a:r>
              <a:rPr lang="en-US" sz="2400" dirty="0">
                <a:solidFill>
                  <a:srgbClr val="A31515"/>
                </a:solidFill>
                <a:latin typeface="Consolas" panose="020B0609020204030204" pitchFamily="49" charset="0"/>
              </a:rPr>
              <a:t> End"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24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ZeroDirective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400" b="1" dirty="0">
                <a:solidFill>
                  <a:srgbClr val="00B050"/>
                </a:solidFill>
                <a:latin typeface="Consolas" panose="020B0609020204030204" pitchFamily="49" charset="0"/>
              </a:rPr>
              <a:t>"\</a:t>
            </a:r>
            <a:r>
              <a:rPr lang="en-US" sz="2400" b="1" dirty="0" err="1">
                <a:solidFill>
                  <a:srgbClr val="00B050"/>
                </a:solidFill>
                <a:latin typeface="Consolas" panose="020B0609020204030204" pitchFamily="49" charset="0"/>
              </a:rPr>
              <a:t>t.space</a:t>
            </a:r>
            <a:r>
              <a:rPr lang="en-US" sz="2400" b="1" dirty="0">
                <a:solidFill>
                  <a:srgbClr val="00B050"/>
                </a:solidFill>
                <a:latin typeface="Consolas" panose="020B0609020204030204" pitchFamily="49" charset="0"/>
              </a:rPr>
              <a:t>\t"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AscizDirective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400" dirty="0">
                <a:solidFill>
                  <a:srgbClr val="A31515"/>
                </a:solidFill>
                <a:latin typeface="Consolas" panose="020B0609020204030204" pitchFamily="49" charset="0"/>
              </a:rPr>
              <a:t>"\</a:t>
            </a:r>
            <a:r>
              <a:rPr lang="en-US" sz="2400" dirty="0" err="1">
                <a:solidFill>
                  <a:srgbClr val="A31515"/>
                </a:solidFill>
                <a:latin typeface="Consolas" panose="020B0609020204030204" pitchFamily="49" charset="0"/>
              </a:rPr>
              <a:t>t.string</a:t>
            </a:r>
            <a:r>
              <a:rPr lang="en-US" sz="2400" dirty="0">
                <a:solidFill>
                  <a:srgbClr val="A31515"/>
                </a:solidFill>
                <a:latin typeface="Consolas" panose="020B0609020204030204" pitchFamily="49" charset="0"/>
              </a:rPr>
              <a:t>\t</a:t>
            </a:r>
            <a:r>
              <a:rPr lang="en-US" sz="2400" dirty="0" smtClean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ru-RU" sz="24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36487" y="983410"/>
            <a:ext cx="3402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Ошибка в проекте </a:t>
            </a:r>
            <a:r>
              <a:rPr lang="en-US" sz="2400" b="1" dirty="0" smtClean="0">
                <a:solidFill>
                  <a:srgbClr val="7030A0"/>
                </a:solidFill>
              </a:rPr>
              <a:t>Clang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05131" y="5261961"/>
            <a:ext cx="105989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PVS-Studio: </a:t>
            </a:r>
            <a:r>
              <a:rPr lang="ru-RU" sz="2400" dirty="0" smtClean="0"/>
              <a:t>V519 </a:t>
            </a:r>
            <a:r>
              <a:rPr lang="ru-RU" sz="2400" dirty="0" err="1"/>
              <a:t>The</a:t>
            </a:r>
            <a:r>
              <a:rPr lang="ru-RU" sz="2400" dirty="0"/>
              <a:t> '</a:t>
            </a:r>
            <a:r>
              <a:rPr lang="ru-RU" sz="2400" dirty="0" err="1"/>
              <a:t>ZeroDirective</a:t>
            </a:r>
            <a:r>
              <a:rPr lang="ru-RU" sz="2400" dirty="0"/>
              <a:t>' </a:t>
            </a:r>
            <a:r>
              <a:rPr lang="ru-RU" sz="2400" dirty="0" err="1"/>
              <a:t>variable</a:t>
            </a:r>
            <a:r>
              <a:rPr lang="ru-RU" sz="2400" dirty="0"/>
              <a:t> </a:t>
            </a:r>
            <a:r>
              <a:rPr lang="ru-RU" sz="2400" dirty="0" err="1"/>
              <a:t>is</a:t>
            </a:r>
            <a:r>
              <a:rPr lang="ru-RU" sz="2400" dirty="0"/>
              <a:t> </a:t>
            </a:r>
            <a:r>
              <a:rPr lang="ru-RU" sz="2400" dirty="0" err="1"/>
              <a:t>assigned</a:t>
            </a:r>
            <a:r>
              <a:rPr lang="ru-RU" sz="2400" dirty="0"/>
              <a:t> </a:t>
            </a:r>
            <a:r>
              <a:rPr lang="ru-RU" sz="2400" dirty="0" err="1"/>
              <a:t>values</a:t>
            </a:r>
            <a:r>
              <a:rPr lang="ru-RU" sz="2400" dirty="0"/>
              <a:t> </a:t>
            </a:r>
            <a:r>
              <a:rPr lang="ru-RU" sz="2400" dirty="0" err="1"/>
              <a:t>twice</a:t>
            </a:r>
            <a:r>
              <a:rPr lang="ru-RU" sz="2400" dirty="0"/>
              <a:t> </a:t>
            </a:r>
            <a:r>
              <a:rPr lang="ru-RU" sz="2400" dirty="0" err="1"/>
              <a:t>successively</a:t>
            </a:r>
            <a:r>
              <a:rPr lang="ru-RU" sz="2400" dirty="0"/>
              <a:t>. </a:t>
            </a:r>
            <a:r>
              <a:rPr lang="ru-RU" sz="2400" dirty="0" err="1"/>
              <a:t>Perhaps</a:t>
            </a:r>
            <a:r>
              <a:rPr lang="ru-RU" sz="2400" dirty="0"/>
              <a:t> </a:t>
            </a:r>
            <a:r>
              <a:rPr lang="ru-RU" sz="2400" dirty="0" err="1"/>
              <a:t>this</a:t>
            </a:r>
            <a:r>
              <a:rPr lang="ru-RU" sz="2400" dirty="0"/>
              <a:t> </a:t>
            </a:r>
            <a:r>
              <a:rPr lang="ru-RU" sz="2400" dirty="0" err="1"/>
              <a:t>is</a:t>
            </a:r>
            <a:r>
              <a:rPr lang="ru-RU" sz="2400" dirty="0"/>
              <a:t> a </a:t>
            </a:r>
            <a:r>
              <a:rPr lang="ru-RU" sz="2400" dirty="0" err="1"/>
              <a:t>mistake</a:t>
            </a:r>
            <a:r>
              <a:rPr lang="ru-RU" sz="2400" dirty="0"/>
              <a:t>. </a:t>
            </a:r>
            <a:r>
              <a:rPr lang="ru-RU" sz="2400" dirty="0" err="1"/>
              <a:t>Check</a:t>
            </a:r>
            <a:r>
              <a:rPr lang="ru-RU" sz="2400" dirty="0"/>
              <a:t> </a:t>
            </a:r>
            <a:r>
              <a:rPr lang="ru-RU" sz="2400" dirty="0" err="1"/>
              <a:t>lines</a:t>
            </a:r>
            <a:r>
              <a:rPr lang="ru-RU" sz="2400" dirty="0"/>
              <a:t>: 25, 31. HexagonMCAsmInfo.cpp 31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9125A-C4A3-4D55-BDB9-2C7AF4C911D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45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Зачем учить, если можно точно вычислить?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деление на 0</a:t>
            </a:r>
            <a:r>
              <a:rPr lang="en-US" dirty="0" smtClean="0"/>
              <a:t>;</a:t>
            </a:r>
          </a:p>
          <a:p>
            <a:r>
              <a:rPr lang="ru-RU" dirty="0" smtClean="0"/>
              <a:t>разыменовывание нулевого указателя</a:t>
            </a:r>
            <a:r>
              <a:rPr lang="en-US" dirty="0" smtClean="0"/>
              <a:t>;</a:t>
            </a:r>
          </a:p>
          <a:p>
            <a:r>
              <a:rPr lang="ru-RU" dirty="0" smtClean="0"/>
              <a:t>выход за границу массива</a:t>
            </a:r>
            <a:r>
              <a:rPr lang="en-US" dirty="0" smtClean="0"/>
              <a:t>;</a:t>
            </a:r>
          </a:p>
          <a:p>
            <a:r>
              <a:rPr lang="ru-RU" dirty="0" smtClean="0"/>
              <a:t>переполнения</a:t>
            </a:r>
            <a:r>
              <a:rPr lang="en-US" dirty="0" smtClean="0"/>
              <a:t>;</a:t>
            </a:r>
          </a:p>
          <a:p>
            <a:r>
              <a:rPr lang="ru-RU" dirty="0" smtClean="0"/>
              <a:t>условие всегда истинно/ложно</a:t>
            </a:r>
            <a:r>
              <a:rPr lang="en-US" dirty="0" smtClean="0"/>
              <a:t>;</a:t>
            </a:r>
          </a:p>
          <a:p>
            <a:r>
              <a:rPr lang="ru-RU" dirty="0" smtClean="0"/>
              <a:t>и т.д.</a:t>
            </a:r>
          </a:p>
          <a:p>
            <a:endParaRPr lang="ru-RU" dirty="0" smtClean="0"/>
          </a:p>
          <a:p>
            <a:r>
              <a:rPr lang="ru-RU" b="1" dirty="0" smtClean="0"/>
              <a:t>Более того, программисты </a:t>
            </a:r>
            <a:r>
              <a:rPr lang="ru-RU" b="1" dirty="0"/>
              <a:t>сами </a:t>
            </a:r>
            <a:r>
              <a:rPr lang="ru-RU" b="1" dirty="0" smtClean="0"/>
              <a:t>ищут подобные </a:t>
            </a:r>
            <a:r>
              <a:rPr lang="ru-RU" b="1" dirty="0" smtClean="0"/>
              <a:t>ошибки, </a:t>
            </a:r>
            <a:r>
              <a:rPr lang="ru-RU" b="1" dirty="0"/>
              <a:t>«</a:t>
            </a:r>
            <a:r>
              <a:rPr lang="ru-RU" b="1" dirty="0" smtClean="0"/>
              <a:t>выполняя </a:t>
            </a:r>
            <a:r>
              <a:rPr lang="ru-RU" b="1" dirty="0"/>
              <a:t>код в голове</a:t>
            </a:r>
            <a:r>
              <a:rPr lang="ru-RU" b="1" dirty="0" smtClean="0"/>
              <a:t>»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675" y="2170011"/>
            <a:ext cx="1775520" cy="2442007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9125A-C4A3-4D55-BDB9-2C7AF4C911D4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3927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49995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Обучение </a:t>
            </a:r>
            <a:r>
              <a:rPr lang="en-US" dirty="0" smtClean="0"/>
              <a:t>vs</a:t>
            </a:r>
            <a:r>
              <a:rPr lang="ru-RU" dirty="0" smtClean="0"/>
              <a:t> </a:t>
            </a:r>
            <a:r>
              <a:rPr lang="en-US" dirty="0"/>
              <a:t>Pattern </a:t>
            </a:r>
            <a:r>
              <a:rPr lang="en-US" dirty="0" smtClean="0"/>
              <a:t>Matching</a:t>
            </a:r>
            <a:endParaRPr lang="ru-RU" dirty="0"/>
          </a:p>
        </p:txBody>
      </p:sp>
      <p:sp>
        <p:nvSpPr>
          <p:cNvPr id="4" name="Rectangle 3"/>
          <p:cNvSpPr/>
          <p:nvPr/>
        </p:nvSpPr>
        <p:spPr>
          <a:xfrm>
            <a:off x="5711181" y="263188"/>
            <a:ext cx="75693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</a:t>
            </a:r>
            <a:endParaRPr lang="en-US" sz="8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9125A-C4A3-4D55-BDB9-2C7AF4C911D4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7746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Вторая проблема</a:t>
            </a:r>
            <a:r>
              <a:rPr lang="en-US" dirty="0" smtClean="0"/>
              <a:t>: </a:t>
            </a:r>
            <a:r>
              <a:rPr lang="ru-RU" dirty="0" smtClean="0"/>
              <a:t>мало примеров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Да, можно научить </a:t>
            </a:r>
            <a:r>
              <a:rPr lang="ru-RU" dirty="0" smtClean="0"/>
              <a:t>искать</a:t>
            </a:r>
            <a:r>
              <a:rPr lang="ru-RU" dirty="0" smtClean="0"/>
              <a:t> </a:t>
            </a:r>
            <a:r>
              <a:rPr lang="ru-RU" dirty="0" smtClean="0"/>
              <a:t>некоторые случаи, которые </a:t>
            </a:r>
            <a:r>
              <a:rPr lang="ru-RU" dirty="0" smtClean="0"/>
              <a:t>выявляются технологией сопоставления </a:t>
            </a:r>
            <a:r>
              <a:rPr lang="ru-RU" dirty="0" smtClean="0"/>
              <a:t>с шаблоном</a:t>
            </a:r>
            <a:endParaRPr lang="en-US" dirty="0" smtClean="0"/>
          </a:p>
          <a:p>
            <a:r>
              <a:rPr lang="ru-RU" dirty="0" smtClean="0"/>
              <a:t>Но где взять столько примеров?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778" y="3275131"/>
            <a:ext cx="4444444" cy="3326984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9125A-C4A3-4D55-BDB9-2C7AF4C911D4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9538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Язык </a:t>
            </a:r>
            <a:r>
              <a:rPr lang="en-US" dirty="0"/>
              <a:t>C++ </a:t>
            </a:r>
            <a:r>
              <a:rPr lang="ru-RU" dirty="0"/>
              <a:t>быстро </a:t>
            </a:r>
            <a:r>
              <a:rPr lang="ru-RU" dirty="0" smtClean="0"/>
              <a:t>меняется.</a:t>
            </a:r>
            <a:br>
              <a:rPr lang="ru-RU" dirty="0" smtClean="0"/>
            </a:br>
            <a:r>
              <a:rPr lang="ru-RU" dirty="0" smtClean="0"/>
              <a:t>Как </a:t>
            </a:r>
            <a:r>
              <a:rPr lang="ru-RU" dirty="0"/>
              <a:t>искать </a:t>
            </a:r>
            <a:r>
              <a:rPr lang="ru-RU" dirty="0" smtClean="0"/>
              <a:t>ошибки в </a:t>
            </a:r>
            <a:r>
              <a:rPr lang="ru-RU" dirty="0" smtClean="0"/>
              <a:t>коде, </a:t>
            </a:r>
            <a:r>
              <a:rPr lang="ru-RU" dirty="0" smtClean="0"/>
              <a:t>где использован новый синтаксис? </a:t>
            </a:r>
            <a:endParaRPr lang="ru-RU" dirty="0"/>
          </a:p>
        </p:txBody>
      </p:sp>
      <p:sp>
        <p:nvSpPr>
          <p:cNvPr id="4" name="Rectangle 3"/>
          <p:cNvSpPr/>
          <p:nvPr/>
        </p:nvSpPr>
        <p:spPr>
          <a:xfrm>
            <a:off x="5711181" y="263188"/>
            <a:ext cx="75693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</a:t>
            </a:r>
            <a:endParaRPr lang="en-US" sz="8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9125A-C4A3-4D55-BDB9-2C7AF4C911D4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15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279" y="0"/>
            <a:ext cx="5499264" cy="685800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9125A-C4A3-4D55-BDB9-2C7AF4C911D4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5252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Машинное обучение бесполезно?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Нет, но слишком много «</a:t>
            </a:r>
            <a:r>
              <a:rPr lang="ru-RU" dirty="0" err="1" smtClean="0"/>
              <a:t>хайпа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Интересное на мой взгляд направление</a:t>
            </a:r>
            <a:r>
              <a:rPr lang="en-US" dirty="0" smtClean="0"/>
              <a:t>: </a:t>
            </a:r>
            <a:r>
              <a:rPr lang="ru-RU" dirty="0" smtClean="0"/>
              <a:t>фильтрация ложных предупреждений</a:t>
            </a:r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9125A-C4A3-4D55-BDB9-2C7AF4C911D4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2085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Статический анализ </a:t>
            </a:r>
            <a:r>
              <a:rPr lang="ru-RU" dirty="0" smtClean="0"/>
              <a:t>– </a:t>
            </a:r>
            <a:r>
              <a:rPr lang="ru-RU" dirty="0" smtClean="0"/>
              <a:t>это </a:t>
            </a:r>
            <a:r>
              <a:rPr lang="ru-RU" dirty="0" smtClean="0"/>
              <a:t>сложно и интересно</a:t>
            </a:r>
          </a:p>
          <a:p>
            <a:r>
              <a:rPr lang="ru-RU" dirty="0" smtClean="0"/>
              <a:t>Анализаторы сейчас и 10 лет </a:t>
            </a:r>
            <a:r>
              <a:rPr lang="ru-RU" dirty="0" smtClean="0"/>
              <a:t>назад </a:t>
            </a:r>
            <a:r>
              <a:rPr lang="ru-RU" dirty="0"/>
              <a:t>–</a:t>
            </a:r>
            <a:r>
              <a:rPr lang="ru-RU" dirty="0" smtClean="0"/>
              <a:t> </a:t>
            </a:r>
            <a:r>
              <a:rPr lang="ru-RU" dirty="0" smtClean="0"/>
              <a:t>это две большие разницы</a:t>
            </a:r>
          </a:p>
          <a:p>
            <a:r>
              <a:rPr lang="ru-RU" dirty="0" smtClean="0"/>
              <a:t>Внедрение </a:t>
            </a:r>
            <a:r>
              <a:rPr lang="ru-RU" dirty="0" smtClean="0"/>
              <a:t>статическ</a:t>
            </a:r>
            <a:r>
              <a:rPr lang="ru-RU" dirty="0" smtClean="0"/>
              <a:t>ого</a:t>
            </a:r>
            <a:r>
              <a:rPr lang="ru-RU" dirty="0" smtClean="0"/>
              <a:t> </a:t>
            </a:r>
            <a:r>
              <a:rPr lang="ru-RU" dirty="0" smtClean="0"/>
              <a:t>анализа неизбежно из-за роста размеров и сложности проектов</a:t>
            </a:r>
          </a:p>
          <a:p>
            <a:pPr lvl="1"/>
            <a:r>
              <a:rPr lang="ru-RU" dirty="0" smtClean="0"/>
              <a:t>также, </a:t>
            </a:r>
            <a:r>
              <a:rPr lang="ru-RU" dirty="0" smtClean="0"/>
              <a:t>как это было с системами контроля версий</a:t>
            </a:r>
          </a:p>
          <a:p>
            <a:pPr lvl="1"/>
            <a:r>
              <a:rPr lang="ru-RU" dirty="0" smtClean="0"/>
              <a:t>также, </a:t>
            </a:r>
            <a:r>
              <a:rPr lang="ru-RU" dirty="0"/>
              <a:t>как это было с </a:t>
            </a:r>
            <a:r>
              <a:rPr lang="ru-RU" dirty="0" err="1" smtClean="0"/>
              <a:t>багтрекерами</a:t>
            </a:r>
            <a:endParaRPr lang="ru-RU" dirty="0"/>
          </a:p>
          <a:p>
            <a:pPr lvl="1"/>
            <a:endParaRPr lang="ru-RU" dirty="0" smtClean="0"/>
          </a:p>
          <a:p>
            <a:pPr lvl="1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9125A-C4A3-4D55-BDB9-2C7AF4C911D4}" type="slidenum">
              <a:rPr lang="ru-RU" smtClean="0"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26878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5061" y="2409675"/>
            <a:ext cx="6121879" cy="1325563"/>
          </a:xfrm>
        </p:spPr>
        <p:txBody>
          <a:bodyPr/>
          <a:lstStyle/>
          <a:p>
            <a:pPr algn="ctr"/>
            <a:r>
              <a:rPr lang="ru-RU" dirty="0" smtClean="0"/>
              <a:t>Ответы на вопросы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7834" y="4770407"/>
            <a:ext cx="5364191" cy="16821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E-Mail:	</a:t>
            </a:r>
            <a:r>
              <a:rPr lang="en-US" dirty="0" smtClean="0">
                <a:hlinkClick r:id="rId3"/>
              </a:rPr>
              <a:t>karpov@viva64.com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Twitter:	</a:t>
            </a:r>
            <a:r>
              <a:rPr lang="en-US" dirty="0" smtClean="0">
                <a:hlinkClick r:id="rId4"/>
              </a:rPr>
              <a:t>@</a:t>
            </a:r>
            <a:r>
              <a:rPr lang="en-US" dirty="0" err="1" smtClean="0">
                <a:hlinkClick r:id="rId4"/>
              </a:rPr>
              <a:t>Code_Analysis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Instagram:	</a:t>
            </a:r>
            <a:r>
              <a:rPr lang="en-US" dirty="0" smtClean="0">
                <a:hlinkClick r:id="rId5"/>
              </a:rPr>
              <a:t>@</a:t>
            </a:r>
            <a:r>
              <a:rPr lang="en-US" dirty="0" err="1" smtClean="0">
                <a:hlinkClick r:id="rId5"/>
              </a:rPr>
              <a:t>pvs_studio_unicorn</a:t>
            </a:r>
            <a:endParaRPr lang="ru-R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89" y="2497347"/>
            <a:ext cx="1231732" cy="2475781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9125A-C4A3-4D55-BDB9-2C7AF4C911D4}" type="slidenum">
              <a:rPr lang="ru-RU" smtClean="0"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21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869445" y="1026542"/>
            <a:ext cx="4069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Ошибка в проекте </a:t>
            </a:r>
            <a:r>
              <a:rPr lang="en-US" sz="2400" b="1" dirty="0" err="1">
                <a:solidFill>
                  <a:srgbClr val="7030A0"/>
                </a:solidFill>
              </a:rPr>
              <a:t>StarEngine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1063" y="65933"/>
            <a:ext cx="1180093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en-US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en-US" sz="24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en-US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en-US" sz="24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en-US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ru-RU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400" dirty="0">
                <a:solidFill>
                  <a:srgbClr val="6F008A"/>
                </a:solidFill>
                <a:latin typeface="Consolas" panose="020B0609020204030204" pitchFamily="49" charset="0"/>
              </a:rPr>
              <a:t>PUGI__FN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bool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set_value_convert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400" dirty="0" err="1">
                <a:solidFill>
                  <a:srgbClr val="2B91AF"/>
                </a:solidFill>
                <a:latin typeface="Consolas" panose="020B0609020204030204" pitchFamily="49" charset="0"/>
              </a:rPr>
              <a:t>char_t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*&amp; </a:t>
            </a:r>
            <a:r>
              <a:rPr lang="en-US" sz="2400" dirty="0" err="1">
                <a:solidFill>
                  <a:srgbClr val="808080"/>
                </a:solidFill>
                <a:latin typeface="Consolas" panose="020B0609020204030204" pitchFamily="49" charset="0"/>
              </a:rPr>
              <a:t>dest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400" dirty="0" err="1">
                <a:solidFill>
                  <a:srgbClr val="2B91AF"/>
                </a:solidFill>
                <a:latin typeface="Consolas" panose="020B0609020204030204" pitchFamily="49" charset="0"/>
              </a:rPr>
              <a:t>uintptr_t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&amp; </a:t>
            </a:r>
            <a:r>
              <a:rPr lang="en-US" sz="2400" dirty="0" smtClean="0">
                <a:solidFill>
                  <a:srgbClr val="808080"/>
                </a:solidFill>
                <a:latin typeface="Consolas" panose="020B0609020204030204" pitchFamily="49" charset="0"/>
              </a:rPr>
              <a:t>header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                   </a:t>
            </a:r>
            <a:r>
              <a:rPr lang="en-US" sz="2400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uintptr_t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808080"/>
                </a:solidFill>
                <a:latin typeface="Consolas" panose="020B0609020204030204" pitchFamily="49" charset="0"/>
              </a:rPr>
              <a:t>header_mask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808080"/>
                </a:solidFill>
                <a:latin typeface="Consolas" panose="020B0609020204030204" pitchFamily="49" charset="0"/>
              </a:rPr>
              <a:t>value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ru-RU" sz="24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char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buf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[128];</a:t>
            </a:r>
          </a:p>
          <a:p>
            <a:r>
              <a:rPr lang="en-US" sz="2400" dirty="0" smtClean="0">
                <a:solidFill>
                  <a:srgbClr val="6F008A"/>
                </a:solidFill>
                <a:latin typeface="Consolas" panose="020B0609020204030204" pitchFamily="49" charset="0"/>
              </a:rPr>
              <a:t>  </a:t>
            </a:r>
            <a:r>
              <a:rPr lang="en-US" sz="2400" dirty="0" err="1" smtClean="0">
                <a:solidFill>
                  <a:srgbClr val="6F008A"/>
                </a:solidFill>
                <a:latin typeface="Consolas" panose="020B0609020204030204" pitchFamily="49" charset="0"/>
              </a:rPr>
              <a:t>sprintf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buf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400" dirty="0">
                <a:solidFill>
                  <a:srgbClr val="A31515"/>
                </a:solidFill>
                <a:latin typeface="Consolas" panose="020B0609020204030204" pitchFamily="49" charset="0"/>
              </a:rPr>
              <a:t>"%d"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400" dirty="0">
                <a:solidFill>
                  <a:srgbClr val="808080"/>
                </a:solidFill>
                <a:latin typeface="Consolas" panose="020B0609020204030204" pitchFamily="49" charset="0"/>
              </a:rPr>
              <a:t>value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endParaRPr lang="ru-RU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4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return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set_value_buffer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400" dirty="0" err="1">
                <a:solidFill>
                  <a:srgbClr val="808080"/>
                </a:solidFill>
                <a:latin typeface="Consolas" panose="020B0609020204030204" pitchFamily="49" charset="0"/>
              </a:rPr>
              <a:t>dest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400" dirty="0">
                <a:solidFill>
                  <a:srgbClr val="808080"/>
                </a:solidFill>
                <a:latin typeface="Consolas" panose="020B0609020204030204" pitchFamily="49" charset="0"/>
              </a:rPr>
              <a:t>header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400" dirty="0" err="1">
                <a:solidFill>
                  <a:srgbClr val="808080"/>
                </a:solidFill>
                <a:latin typeface="Consolas" panose="020B0609020204030204" pitchFamily="49" charset="0"/>
              </a:rPr>
              <a:t>header_mask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buf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ru-RU" sz="2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9125A-C4A3-4D55-BDB9-2C7AF4C911D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26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869445" y="1026542"/>
            <a:ext cx="4069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Ошибка в проекте </a:t>
            </a:r>
            <a:r>
              <a:rPr lang="en-US" sz="2400" b="1" dirty="0" err="1">
                <a:solidFill>
                  <a:srgbClr val="7030A0"/>
                </a:solidFill>
              </a:rPr>
              <a:t>StarEngine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1063" y="65933"/>
            <a:ext cx="1180093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808080"/>
                </a:solidFill>
                <a:latin typeface="Consolas" panose="020B0609020204030204" pitchFamily="49" charset="0"/>
              </a:rPr>
              <a:t>#define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6F008A"/>
                </a:solidFill>
                <a:latin typeface="Consolas" panose="020B0609020204030204" pitchFamily="49" charset="0"/>
              </a:rPr>
              <a:t>sfstream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2400" dirty="0" err="1">
                <a:solidFill>
                  <a:srgbClr val="2B91AF"/>
                </a:solidFill>
                <a:latin typeface="Consolas" panose="020B0609020204030204" pitchFamily="49" charset="0"/>
              </a:rPr>
              <a:t>fstream</a:t>
            </a:r>
            <a:endParaRPr lang="en-US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400" dirty="0">
                <a:solidFill>
                  <a:srgbClr val="808080"/>
                </a:solidFill>
                <a:latin typeface="Consolas" panose="020B0609020204030204" pitchFamily="49" charset="0"/>
              </a:rPr>
              <a:t>#define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6F008A"/>
                </a:solidFill>
                <a:latin typeface="Consolas" panose="020B0609020204030204" pitchFamily="49" charset="0"/>
              </a:rPr>
              <a:t>schar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char</a:t>
            </a:r>
            <a:endParaRPr lang="en-US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400" dirty="0">
                <a:solidFill>
                  <a:srgbClr val="808080"/>
                </a:solidFill>
                <a:latin typeface="Consolas" panose="020B0609020204030204" pitchFamily="49" charset="0"/>
              </a:rPr>
              <a:t>#define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6F008A"/>
                </a:solidFill>
                <a:latin typeface="Consolas" panose="020B0609020204030204" pitchFamily="49" charset="0"/>
              </a:rPr>
              <a:t>suchar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unsigned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6F008A"/>
                </a:solidFill>
                <a:latin typeface="Consolas" panose="020B0609020204030204" pitchFamily="49" charset="0"/>
              </a:rPr>
              <a:t>schar</a:t>
            </a:r>
            <a:endParaRPr lang="en-US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400" b="1" dirty="0">
                <a:solidFill>
                  <a:srgbClr val="FF0000"/>
                </a:solidFill>
                <a:latin typeface="Consolas" panose="020B0609020204030204" pitchFamily="49" charset="0"/>
              </a:rPr>
              <a:t>#define </a:t>
            </a:r>
            <a:r>
              <a:rPr lang="en-US" sz="24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sprintf</a:t>
            </a:r>
            <a:r>
              <a:rPr lang="en-US" sz="2400" b="1" dirty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std</a:t>
            </a:r>
            <a:r>
              <a:rPr lang="en-US" sz="2400" b="1" dirty="0">
                <a:solidFill>
                  <a:srgbClr val="FF0000"/>
                </a:solidFill>
                <a:latin typeface="Consolas" panose="020B0609020204030204" pitchFamily="49" charset="0"/>
              </a:rPr>
              <a:t>::</a:t>
            </a:r>
            <a:r>
              <a:rPr lang="en-US" sz="24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printf</a:t>
            </a:r>
            <a:endParaRPr lang="en-US" sz="2400" b="1" dirty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r>
              <a:rPr lang="en-US" sz="2400" dirty="0">
                <a:solidFill>
                  <a:srgbClr val="808080"/>
                </a:solidFill>
                <a:latin typeface="Consolas" panose="020B0609020204030204" pitchFamily="49" charset="0"/>
              </a:rPr>
              <a:t>#define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6F008A"/>
                </a:solidFill>
                <a:latin typeface="Consolas" panose="020B0609020204030204" pitchFamily="49" charset="0"/>
              </a:rPr>
              <a:t>satof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atof</a:t>
            </a:r>
            <a:endParaRPr lang="en-US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400" dirty="0">
                <a:solidFill>
                  <a:srgbClr val="808080"/>
                </a:solidFill>
                <a:latin typeface="Consolas" panose="020B0609020204030204" pitchFamily="49" charset="0"/>
              </a:rPr>
              <a:t>#define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6F008A"/>
                </a:solidFill>
                <a:latin typeface="Consolas" panose="020B0609020204030204" pitchFamily="49" charset="0"/>
              </a:rPr>
              <a:t>satoi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atoi</a:t>
            </a:r>
            <a:endParaRPr lang="en-US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ru-RU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400" dirty="0">
                <a:solidFill>
                  <a:srgbClr val="6F008A"/>
                </a:solidFill>
                <a:latin typeface="Consolas" panose="020B0609020204030204" pitchFamily="49" charset="0"/>
              </a:rPr>
              <a:t>PUGI__FN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bool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set_value_convert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400" dirty="0" err="1">
                <a:solidFill>
                  <a:srgbClr val="2B91AF"/>
                </a:solidFill>
                <a:latin typeface="Consolas" panose="020B0609020204030204" pitchFamily="49" charset="0"/>
              </a:rPr>
              <a:t>char_t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*&amp; </a:t>
            </a:r>
            <a:r>
              <a:rPr lang="en-US" sz="2400" dirty="0" err="1">
                <a:solidFill>
                  <a:srgbClr val="808080"/>
                </a:solidFill>
                <a:latin typeface="Consolas" panose="020B0609020204030204" pitchFamily="49" charset="0"/>
              </a:rPr>
              <a:t>dest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400" dirty="0" err="1">
                <a:solidFill>
                  <a:srgbClr val="2B91AF"/>
                </a:solidFill>
                <a:latin typeface="Consolas" panose="020B0609020204030204" pitchFamily="49" charset="0"/>
              </a:rPr>
              <a:t>uintptr_t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&amp; </a:t>
            </a:r>
            <a:r>
              <a:rPr lang="en-US" sz="2400" dirty="0" smtClean="0">
                <a:solidFill>
                  <a:srgbClr val="808080"/>
                </a:solidFill>
                <a:latin typeface="Consolas" panose="020B0609020204030204" pitchFamily="49" charset="0"/>
              </a:rPr>
              <a:t>header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                   </a:t>
            </a:r>
            <a:r>
              <a:rPr lang="en-US" sz="2400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uintptr_t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808080"/>
                </a:solidFill>
                <a:latin typeface="Consolas" panose="020B0609020204030204" pitchFamily="49" charset="0"/>
              </a:rPr>
              <a:t>header_mask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808080"/>
                </a:solidFill>
                <a:latin typeface="Consolas" panose="020B0609020204030204" pitchFamily="49" charset="0"/>
              </a:rPr>
              <a:t>value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ru-RU" sz="24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char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buf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[128];</a:t>
            </a:r>
          </a:p>
          <a:p>
            <a:r>
              <a:rPr lang="en-US" sz="2400" dirty="0" smtClean="0">
                <a:solidFill>
                  <a:srgbClr val="6F008A"/>
                </a:solidFill>
                <a:latin typeface="Consolas" panose="020B0609020204030204" pitchFamily="49" charset="0"/>
              </a:rPr>
              <a:t>  </a:t>
            </a:r>
            <a:r>
              <a:rPr lang="en-US" sz="2400" b="1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sprintf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buf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400" dirty="0">
                <a:solidFill>
                  <a:srgbClr val="A31515"/>
                </a:solidFill>
                <a:latin typeface="Consolas" panose="020B0609020204030204" pitchFamily="49" charset="0"/>
              </a:rPr>
              <a:t>"%d"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400" dirty="0">
                <a:solidFill>
                  <a:srgbClr val="808080"/>
                </a:solidFill>
                <a:latin typeface="Consolas" panose="020B0609020204030204" pitchFamily="49" charset="0"/>
              </a:rPr>
              <a:t>value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endParaRPr lang="ru-RU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4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return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set_value_buffer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400" dirty="0" err="1">
                <a:solidFill>
                  <a:srgbClr val="808080"/>
                </a:solidFill>
                <a:latin typeface="Consolas" panose="020B0609020204030204" pitchFamily="49" charset="0"/>
              </a:rPr>
              <a:t>dest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400" dirty="0">
                <a:solidFill>
                  <a:srgbClr val="808080"/>
                </a:solidFill>
                <a:latin typeface="Consolas" panose="020B0609020204030204" pitchFamily="49" charset="0"/>
              </a:rPr>
              <a:t>header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400" dirty="0" err="1">
                <a:solidFill>
                  <a:srgbClr val="808080"/>
                </a:solidFill>
                <a:latin typeface="Consolas" panose="020B0609020204030204" pitchFamily="49" charset="0"/>
              </a:rPr>
              <a:t>header_mask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buf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ru-RU" sz="2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Rectangle 3"/>
          <p:cNvSpPr/>
          <p:nvPr/>
        </p:nvSpPr>
        <p:spPr>
          <a:xfrm>
            <a:off x="391063" y="6027003"/>
            <a:ext cx="104264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PVS-Studio: </a:t>
            </a:r>
            <a:r>
              <a:rPr lang="ru-RU" sz="2400" dirty="0" smtClean="0"/>
              <a:t>V614 </a:t>
            </a:r>
            <a:r>
              <a:rPr lang="ru-RU" sz="2400" dirty="0" err="1"/>
              <a:t>Uninitialized</a:t>
            </a:r>
            <a:r>
              <a:rPr lang="ru-RU" sz="2400" dirty="0"/>
              <a:t> </a:t>
            </a:r>
            <a:r>
              <a:rPr lang="ru-RU" sz="2400" dirty="0" err="1"/>
              <a:t>buffer</a:t>
            </a:r>
            <a:r>
              <a:rPr lang="ru-RU" sz="2400" dirty="0"/>
              <a:t> '</a:t>
            </a:r>
            <a:r>
              <a:rPr lang="ru-RU" sz="2400" dirty="0" err="1"/>
              <a:t>buf</a:t>
            </a:r>
            <a:r>
              <a:rPr lang="ru-RU" sz="2400" dirty="0"/>
              <a:t>' </a:t>
            </a:r>
            <a:r>
              <a:rPr lang="ru-RU" sz="2400" dirty="0" err="1"/>
              <a:t>used</a:t>
            </a:r>
            <a:r>
              <a:rPr lang="ru-RU" sz="2400" dirty="0"/>
              <a:t>. pugixml.cpp 3362</a:t>
            </a:r>
          </a:p>
          <a:p>
            <a:endParaRPr lang="ru-RU" sz="24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9125A-C4A3-4D55-BDB9-2C7AF4C911D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10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Проблема айсберга</a:t>
            </a:r>
            <a:endParaRPr lang="ru-R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642" y="1690688"/>
            <a:ext cx="7418717" cy="5164186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9125A-C4A3-4D55-BDB9-2C7AF4C911D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98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Привет из прошлого</a:t>
            </a:r>
            <a:r>
              <a:rPr lang="en-US" dirty="0" smtClean="0"/>
              <a:t>:</a:t>
            </a:r>
            <a:r>
              <a:rPr lang="ru-RU" dirty="0" smtClean="0"/>
              <a:t> простые инструменты и плохие стандарты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72264"/>
            <a:ext cx="10515600" cy="3804699"/>
          </a:xfrm>
        </p:spPr>
        <p:txBody>
          <a:bodyPr/>
          <a:lstStyle/>
          <a:p>
            <a:r>
              <a:rPr lang="en-US" dirty="0" smtClean="0"/>
              <a:t>RATS</a:t>
            </a:r>
            <a:endParaRPr lang="ru-RU" dirty="0" smtClean="0"/>
          </a:p>
          <a:p>
            <a:r>
              <a:rPr lang="en-US" dirty="0" err="1" smtClean="0"/>
              <a:t>Cppcheck</a:t>
            </a:r>
            <a:endParaRPr lang="en-US" dirty="0" smtClean="0"/>
          </a:p>
          <a:p>
            <a:r>
              <a:rPr lang="en-US" dirty="0" smtClean="0"/>
              <a:t>MISRA C</a:t>
            </a:r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136" y="4943833"/>
            <a:ext cx="5650302" cy="1830698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9125A-C4A3-4D55-BDB9-2C7AF4C911D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79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Регулярные выражения не работают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Сложно искать даже простейшие перестановки</a:t>
            </a:r>
            <a:r>
              <a:rPr lang="en-US" dirty="0" smtClean="0"/>
              <a:t>: (A + B == B + A);</a:t>
            </a:r>
          </a:p>
          <a:p>
            <a:r>
              <a:rPr lang="ru-RU" dirty="0" smtClean="0"/>
              <a:t>Макросы</a:t>
            </a:r>
            <a:r>
              <a:rPr lang="en-US" dirty="0" smtClean="0"/>
              <a:t>: </a:t>
            </a:r>
            <a:r>
              <a:rPr lang="ru-RU" dirty="0" smtClean="0"/>
              <a:t>кто их раскроет?</a:t>
            </a:r>
            <a:endParaRPr lang="en-US" dirty="0" smtClean="0"/>
          </a:p>
          <a:p>
            <a:r>
              <a:rPr lang="ru-RU" dirty="0" smtClean="0"/>
              <a:t>Типы</a:t>
            </a:r>
            <a:r>
              <a:rPr lang="en-US" dirty="0" smtClean="0"/>
              <a:t>: </a:t>
            </a:r>
            <a:r>
              <a:rPr lang="ru-RU" dirty="0" smtClean="0"/>
              <a:t>кто вычислит цепочку </a:t>
            </a:r>
            <a:r>
              <a:rPr lang="en-US" dirty="0" err="1" smtClean="0"/>
              <a:t>typedef</a:t>
            </a:r>
            <a:r>
              <a:rPr lang="en-US" dirty="0" smtClean="0"/>
              <a:t>?</a:t>
            </a:r>
            <a:endParaRPr lang="ru-RU" dirty="0" smtClean="0"/>
          </a:p>
          <a:p>
            <a:r>
              <a:rPr lang="ru-RU" dirty="0" smtClean="0"/>
              <a:t>Значения</a:t>
            </a:r>
            <a:r>
              <a:rPr lang="en-US" dirty="0" smtClean="0"/>
              <a:t>: </a:t>
            </a:r>
            <a:r>
              <a:rPr lang="ru-RU" dirty="0" smtClean="0"/>
              <a:t>как </a:t>
            </a:r>
            <a:r>
              <a:rPr lang="ru-RU" dirty="0" smtClean="0"/>
              <a:t>узнать</a:t>
            </a:r>
            <a:r>
              <a:rPr lang="en-US" dirty="0"/>
              <a:t>,</a:t>
            </a:r>
            <a:r>
              <a:rPr lang="ru-RU" dirty="0" smtClean="0"/>
              <a:t> </a:t>
            </a:r>
            <a:r>
              <a:rPr lang="ru-RU" dirty="0" smtClean="0"/>
              <a:t>что индекс вышел за границу массива?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9125A-C4A3-4D55-BDB9-2C7AF4C911D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58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785</TotalTime>
  <Words>2383</Words>
  <Application>Microsoft Office PowerPoint</Application>
  <PresentationFormat>Широкоэкранный</PresentationFormat>
  <Paragraphs>436</Paragraphs>
  <Slides>47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53" baseType="lpstr">
      <vt:lpstr>Arial</vt:lpstr>
      <vt:lpstr>Calibri</vt:lpstr>
      <vt:lpstr>Calibri Light</vt:lpstr>
      <vt:lpstr>Consolas</vt:lpstr>
      <vt:lpstr>Times New Roman</vt:lpstr>
      <vt:lpstr>Office Theme</vt:lpstr>
      <vt:lpstr>Опыт разработки статического анализатора кода</vt:lpstr>
      <vt:lpstr>Статический анализ кода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Проблема айсберга</vt:lpstr>
      <vt:lpstr>Привет из прошлого: простые инструменты и плохие стандарты</vt:lpstr>
      <vt:lpstr>Регулярные выражения не работают</vt:lpstr>
      <vt:lpstr>Регулярные выражения не работают</vt:lpstr>
      <vt:lpstr>Что внутри современных статических анализаторов кода  на примере PVS-Studio</vt:lpstr>
      <vt:lpstr>Вывод типов (type inference)</vt:lpstr>
      <vt:lpstr>Вывод типов (type inference)</vt:lpstr>
      <vt:lpstr>Вывод типов (type inference)</vt:lpstr>
      <vt:lpstr>Анализ потока данных (data-flow analysis)</vt:lpstr>
      <vt:lpstr>Презентация PowerPoint</vt:lpstr>
      <vt:lpstr>Презентация PowerPoint</vt:lpstr>
      <vt:lpstr>Презентация PowerPoint</vt:lpstr>
      <vt:lpstr>Презентация PowerPoint</vt:lpstr>
      <vt:lpstr>Анализ потока данных (data-flow analysis)</vt:lpstr>
      <vt:lpstr>Символьное выполнение (symbolic execution)</vt:lpstr>
      <vt:lpstr>Символьное выполнение (symbolic execution)</vt:lpstr>
      <vt:lpstr>Сопоставление с шаблоном (pattern-based analysis)</vt:lpstr>
      <vt:lpstr>Сопоставление с шаблоном (pattern-based analysis)</vt:lpstr>
      <vt:lpstr>Аннотирование методов (method annotations)</vt:lpstr>
      <vt:lpstr>Аннотирование методов (method annotations)</vt:lpstr>
      <vt:lpstr>Аннотирование методов (method annotations)</vt:lpstr>
      <vt:lpstr>Презентация PowerPoint</vt:lpstr>
      <vt:lpstr>Пример аннотирования функции fread</vt:lpstr>
      <vt:lpstr>Пример аннотирования функции fread</vt:lpstr>
      <vt:lpstr>Пример аннотирования функции fread</vt:lpstr>
      <vt:lpstr>Автоматическое аннотирование функций</vt:lpstr>
      <vt:lpstr>Автоматическое аннотирование функций</vt:lpstr>
      <vt:lpstr>Смесь технологий</vt:lpstr>
      <vt:lpstr>О машинном обучении</vt:lpstr>
      <vt:lpstr>Зачем учить, когда можно просто вычислить?  Обучение vs Data Flow анализ</vt:lpstr>
      <vt:lpstr>y = sin(x)</vt:lpstr>
      <vt:lpstr>Невероятное количество способов получить нулевой указатель</vt:lpstr>
      <vt:lpstr>Огромное количество способов разыменовать нулевой указатель</vt:lpstr>
      <vt:lpstr>Зачем учить, если можно точно вычислить?</vt:lpstr>
      <vt:lpstr>Обучение vs Pattern Matching</vt:lpstr>
      <vt:lpstr>Вторая проблема: мало примеров</vt:lpstr>
      <vt:lpstr>Язык C++ быстро меняется. Как искать ошибки в коде, где использован новый синтаксис? </vt:lpstr>
      <vt:lpstr>Презентация PowerPoint</vt:lpstr>
      <vt:lpstr>Машинное обучение бесполезно?</vt:lpstr>
      <vt:lpstr>Заключение</vt:lpstr>
      <vt:lpstr>Ответы на вопросы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Опыт разработки статического анализатора кода</dc:title>
  <dc:creator>Windows User</dc:creator>
  <cp:lastModifiedBy>Андрей Карпов</cp:lastModifiedBy>
  <cp:revision>46</cp:revision>
  <dcterms:created xsi:type="dcterms:W3CDTF">2018-10-18T17:51:39Z</dcterms:created>
  <dcterms:modified xsi:type="dcterms:W3CDTF">2018-10-24T13:03:17Z</dcterms:modified>
</cp:coreProperties>
</file>