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9144000" cy="5143500" type="screen16x9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737" autoAdjust="0"/>
  </p:normalViewPr>
  <p:slideViewPr>
    <p:cSldViewPr snapToGrid="0" snapToObjects="1">
      <p:cViewPr varScale="1">
        <p:scale>
          <a:sx n="112" d="100"/>
          <a:sy n="112" d="100"/>
        </p:scale>
        <p:origin x="610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B54E7-7B3B-6447-87A7-6F61AFEB97DE}" type="datetime1">
              <a:rPr lang="ru-RU" smtClean="0"/>
              <a:t>19.09.2018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EBEB8-9D51-0246-A912-359EB5144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9810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AC2D7-9AF6-9F4F-BF22-AD1F2ADA7833}" type="datetime1">
              <a:rPr lang="ru-RU" smtClean="0"/>
              <a:t>19.09.2018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B0306-77BC-DA46-90D6-686ADC46B9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2687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358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796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349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dc - тит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 hasCustomPrompt="1"/>
          </p:nvPr>
        </p:nvSpPr>
        <p:spPr>
          <a:xfrm>
            <a:off x="685800" y="581819"/>
            <a:ext cx="7772400" cy="1304200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ru-RU" dirty="0" smtClean="0"/>
              <a:t>Название</a:t>
            </a:r>
            <a:br>
              <a:rPr lang="ru-RU" dirty="0" smtClean="0"/>
            </a:br>
            <a:r>
              <a:rPr lang="ru-RU" dirty="0" smtClean="0"/>
              <a:t>доклада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85800" y="1886019"/>
            <a:ext cx="6400800" cy="615447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Имя Фамилия (Компания)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6117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375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336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9623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623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02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050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024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493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81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191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dc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09773854-696D-F441-909B-E2680A1F325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48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g5JrD4QGvWA?t=42m32s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viva64.com/ru/b/0471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va64.com/ru/m/0036/" TargetMode="External"/><Relationship Id="rId2" Type="http://schemas.openxmlformats.org/officeDocument/2006/relationships/hyperlink" Target="http://www.viva64.com/ru/m/0033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viva64.com/ru/b/0452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viva64.com/ru/sast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karpov@viva64.com" TargetMode="External"/><Relationship Id="rId2" Type="http://schemas.openxmlformats.org/officeDocument/2006/relationships/hyperlink" Target="https://habr.com/users/andrey2008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karpov@viva64.com" TargetMode="External"/><Relationship Id="rId2" Type="http://schemas.openxmlformats.org/officeDocument/2006/relationships/hyperlink" Target="https://www.viva64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s://twitter.com/Code_Analysis" TargetMode="External"/><Relationship Id="rId4" Type="http://schemas.openxmlformats.org/officeDocument/2006/relationships/hyperlink" Target="https://t.me/pvsstudio_ru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561167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ru-RU" dirty="0"/>
              <a:t>SAST, борьба с потенциальными уязвимостями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67641"/>
            <a:ext cx="6400800" cy="579560"/>
          </a:xfrm>
        </p:spPr>
        <p:txBody>
          <a:bodyPr/>
          <a:lstStyle/>
          <a:p>
            <a:r>
              <a:rPr lang="ru-RU" dirty="0"/>
              <a:t>Андрей </a:t>
            </a:r>
            <a:r>
              <a:rPr lang="ru-RU" dirty="0" smtClean="0"/>
              <a:t>Карпов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056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Static Application Security </a:t>
            </a:r>
            <a:r>
              <a:rPr lang="en-US" dirty="0" smtClean="0"/>
              <a:t>Testing</a:t>
            </a:r>
            <a:r>
              <a:rPr lang="ru-RU" dirty="0" smtClean="0"/>
              <a:t> (</a:t>
            </a:r>
            <a:r>
              <a:rPr lang="en-US" dirty="0" smtClean="0"/>
              <a:t>SAST)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69219"/>
            <a:ext cx="3602156" cy="326350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Статическое тестирование </a:t>
            </a:r>
            <a:r>
              <a:rPr lang="ru-RU" dirty="0"/>
              <a:t>защищённости </a:t>
            </a:r>
            <a:r>
              <a:rPr lang="ru-RU" dirty="0" smtClean="0"/>
              <a:t>приложений</a:t>
            </a:r>
          </a:p>
          <a:p>
            <a:r>
              <a:rPr lang="ru-RU" dirty="0"/>
              <a:t>С точки зрения программиста, ошибки почти не отличаются от потенциальных </a:t>
            </a:r>
            <a:r>
              <a:rPr lang="ru-RU" dirty="0" smtClean="0"/>
              <a:t>уязвимостей</a:t>
            </a:r>
          </a:p>
          <a:p>
            <a:r>
              <a:rPr lang="ru-RU" dirty="0"/>
              <a:t>Зато они отличаются </a:t>
            </a:r>
            <a:r>
              <a:rPr lang="ru-RU" dirty="0" smtClean="0"/>
              <a:t>опасностью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151" y="1523058"/>
            <a:ext cx="4770410" cy="22924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5901" y="3782931"/>
            <a:ext cx="18865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/>
              <a:t>Ошибка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38917" y="3782931"/>
            <a:ext cx="18865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/>
              <a:t>Уязвимость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112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Dynamic application security testing (DAST)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69219"/>
            <a:ext cx="7600950" cy="326350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Динамический анализ кода</a:t>
            </a:r>
          </a:p>
          <a:p>
            <a:r>
              <a:rPr lang="ru-RU" dirty="0" err="1" smtClean="0"/>
              <a:t>Санитайзеры</a:t>
            </a:r>
            <a:endParaRPr lang="ru-RU" dirty="0" smtClean="0"/>
          </a:p>
          <a:p>
            <a:r>
              <a:rPr lang="ru-RU" dirty="0" smtClean="0"/>
              <a:t>Преимущества</a:t>
            </a:r>
            <a:r>
              <a:rPr lang="en-US" dirty="0" smtClean="0"/>
              <a:t>:</a:t>
            </a:r>
          </a:p>
          <a:p>
            <a:pPr lvl="1"/>
            <a:r>
              <a:rPr lang="ru-RU" dirty="0" smtClean="0"/>
              <a:t>Нет ложных срабатываний</a:t>
            </a:r>
          </a:p>
          <a:p>
            <a:r>
              <a:rPr lang="ru-RU" dirty="0" smtClean="0"/>
              <a:t>Недостатки</a:t>
            </a:r>
            <a:r>
              <a:rPr lang="en-US" dirty="0" smtClean="0"/>
              <a:t>:</a:t>
            </a:r>
          </a:p>
          <a:p>
            <a:pPr lvl="1"/>
            <a:r>
              <a:rPr lang="ru-RU" dirty="0" smtClean="0"/>
              <a:t>Медленно</a:t>
            </a:r>
          </a:p>
          <a:p>
            <a:pPr lvl="1"/>
            <a:r>
              <a:rPr lang="ru-RU" dirty="0" smtClean="0"/>
              <a:t>Часто нужны специальные входные данные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563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SAST </a:t>
            </a:r>
            <a:r>
              <a:rPr lang="ru-RU" dirty="0" smtClean="0"/>
              <a:t>или </a:t>
            </a:r>
            <a:r>
              <a:rPr lang="en-US" dirty="0" smtClean="0"/>
              <a:t>DAST 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67" y="1576611"/>
            <a:ext cx="4893980" cy="3382642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6152790" y="1646708"/>
            <a:ext cx="582284" cy="60599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5803421" y="3267931"/>
            <a:ext cx="1733910" cy="35207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1863306" y="3267931"/>
            <a:ext cx="1623921" cy="6885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29225" y="3605711"/>
            <a:ext cx="1079078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50" b="1" dirty="0"/>
              <a:t>SAST</a:t>
            </a:r>
            <a:endParaRPr lang="ru-RU" sz="345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537331" y="3304277"/>
            <a:ext cx="1144609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50" b="1" dirty="0"/>
              <a:t>DAST</a:t>
            </a:r>
            <a:endParaRPr lang="ru-RU" sz="345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895007" y="1045696"/>
            <a:ext cx="27901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/>
              <a:t>Все уязвимости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988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Две разновидности </a:t>
            </a:r>
            <a:r>
              <a:rPr lang="en-US" dirty="0" smtClean="0"/>
              <a:t>SAST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000" dirty="0"/>
              <a:t>Поиск известных </a:t>
            </a:r>
            <a:r>
              <a:rPr lang="en-US" sz="3000" dirty="0" smtClean="0"/>
              <a:t>CVE</a:t>
            </a:r>
          </a:p>
          <a:p>
            <a:r>
              <a:rPr lang="ru-RU" sz="3000" dirty="0" smtClean="0"/>
              <a:t>Профилактика новых </a:t>
            </a:r>
            <a:r>
              <a:rPr lang="en-US" sz="3000" dirty="0" smtClean="0"/>
              <a:t>CVE</a:t>
            </a:r>
            <a:endParaRPr lang="ru-RU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690" y="3254315"/>
            <a:ext cx="1471633" cy="161098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989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Поиск известных </a:t>
            </a:r>
            <a:r>
              <a:rPr lang="en-US" dirty="0" smtClean="0"/>
              <a:t>CVE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000" dirty="0" smtClean="0"/>
              <a:t>Важно и полезно</a:t>
            </a:r>
          </a:p>
          <a:p>
            <a:r>
              <a:rPr lang="ru-RU" sz="3000" dirty="0" smtClean="0"/>
              <a:t>Аналогия</a:t>
            </a:r>
            <a:r>
              <a:rPr lang="en-US" sz="3000" dirty="0" smtClean="0"/>
              <a:t>: </a:t>
            </a:r>
            <a:r>
              <a:rPr lang="ru-RU" sz="3000" dirty="0" smtClean="0"/>
              <a:t>антивирусы</a:t>
            </a:r>
          </a:p>
          <a:p>
            <a:r>
              <a:rPr lang="ru-RU" sz="3000" dirty="0" smtClean="0"/>
              <a:t>Нет ложных срабатываний</a:t>
            </a:r>
          </a:p>
          <a:p>
            <a:r>
              <a:rPr lang="ru-RU" sz="3000" dirty="0" smtClean="0"/>
              <a:t>Но находится только то, что уже известно</a:t>
            </a:r>
          </a:p>
          <a:p>
            <a:r>
              <a:rPr lang="ru-RU" sz="3000" dirty="0"/>
              <a:t>Особенно </a:t>
            </a:r>
            <a:r>
              <a:rPr lang="ru-RU" sz="3000" dirty="0" smtClean="0"/>
              <a:t>полезно в больших старых проектах</a:t>
            </a:r>
            <a:endParaRPr lang="ru-RU" sz="3000" dirty="0"/>
          </a:p>
          <a:p>
            <a:endParaRPr lang="ru-RU" sz="3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219" y="1364616"/>
            <a:ext cx="1867877" cy="131984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953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 что делать с новым кодом?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000" dirty="0" smtClean="0"/>
              <a:t>Неэффективно искать именно уязвимости</a:t>
            </a:r>
          </a:p>
          <a:p>
            <a:r>
              <a:rPr lang="ru-RU" sz="3000" dirty="0" smtClean="0"/>
              <a:t>Надо устранять в коде дефекты, которые могут стать причинами уязвимостей</a:t>
            </a:r>
          </a:p>
          <a:p>
            <a:r>
              <a:rPr lang="ru-RU" sz="3000" dirty="0" smtClean="0"/>
              <a:t>Это проще и полезнее</a:t>
            </a:r>
          </a:p>
          <a:p>
            <a:r>
              <a:rPr lang="ru-RU" sz="3000" dirty="0" smtClean="0"/>
              <a:t>Аналогия</a:t>
            </a:r>
            <a:r>
              <a:rPr lang="en-US" sz="3000" dirty="0" smtClean="0"/>
              <a:t>: </a:t>
            </a:r>
            <a:r>
              <a:rPr lang="ru-RU" sz="3000" dirty="0" smtClean="0"/>
              <a:t>строительство</a:t>
            </a:r>
            <a:endParaRPr lang="ru-RU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72" y="195738"/>
            <a:ext cx="1296698" cy="86749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214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 Weakness </a:t>
            </a:r>
            <a:r>
              <a:rPr lang="en-US" dirty="0" smtClean="0"/>
              <a:t>Enumeration (CWE)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121" y="1510356"/>
            <a:ext cx="4329758" cy="304150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091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Выявление потенциальных уязвимостей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92071"/>
            <a:ext cx="8229600" cy="3202551"/>
          </a:xfrm>
        </p:spPr>
        <p:txBody>
          <a:bodyPr>
            <a:normAutofit/>
          </a:bodyPr>
          <a:lstStyle/>
          <a:p>
            <a:r>
              <a:rPr lang="ru-RU" sz="3000" dirty="0" smtClean="0"/>
              <a:t>Нет разницы между просто ошибкой и потенциальной уязвимостью</a:t>
            </a:r>
          </a:p>
          <a:p>
            <a:r>
              <a:rPr lang="ru-RU" sz="3000" dirty="0" smtClean="0"/>
              <a:t>Но есть ошибки, которые более тяготеют к проблемам безопасности</a:t>
            </a:r>
            <a:endParaRPr lang="ru-RU" sz="3000" dirty="0"/>
          </a:p>
          <a:p>
            <a:r>
              <a:rPr lang="ru-RU" sz="3000" dirty="0" smtClean="0"/>
              <a:t>Для их выявления полезно реализовать специализированные диагностики</a:t>
            </a:r>
            <a:endParaRPr lang="en-US" sz="3000" dirty="0" smtClean="0"/>
          </a:p>
          <a:p>
            <a:pPr lvl="1"/>
            <a:endParaRPr lang="ru-RU" sz="3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597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Технология </a:t>
            </a:r>
            <a:r>
              <a:rPr lang="ru-RU" dirty="0"/>
              <a:t>анализа потока </a:t>
            </a:r>
            <a:r>
              <a:rPr lang="ru-RU" dirty="0" smtClean="0"/>
              <a:t>управления на примере </a:t>
            </a:r>
            <a:r>
              <a:rPr lang="en-US" dirty="0"/>
              <a:t>PVS-Studio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6191"/>
            <a:ext cx="8229600" cy="3168432"/>
          </a:xfrm>
        </p:spPr>
        <p:txBody>
          <a:bodyPr>
            <a:normAutofit/>
          </a:bodyPr>
          <a:lstStyle/>
          <a:p>
            <a:r>
              <a:rPr lang="ru-RU" sz="3000" dirty="0" smtClean="0"/>
              <a:t>В начале поясню, что это такое</a:t>
            </a:r>
          </a:p>
          <a:p>
            <a:r>
              <a:rPr lang="ru-RU" sz="3000" dirty="0" smtClean="0"/>
              <a:t>Далее рассмотрим специализированную диагностику </a:t>
            </a:r>
            <a:r>
              <a:rPr lang="en-US" sz="3000" dirty="0" smtClean="0"/>
              <a:t>V1010</a:t>
            </a:r>
            <a:endParaRPr lang="ru-RU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84" y="3058949"/>
            <a:ext cx="1678031" cy="17921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554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01348" y="-1747"/>
            <a:ext cx="7587044" cy="513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static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 err="1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kDaysInMonth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[13] = {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0, 31, 28, 31, 30, 31, 30, 31, 31, 30, 31, 30, 31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};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725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ValidateDateTime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altLang="ru-RU" sz="1725" dirty="0" err="1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DateTime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&amp; 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.year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&lt; 1   ||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.year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&gt; 9999 ||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.month &lt; 1  || 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.month &gt; 12  ||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.day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&lt; 1    ||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.day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&gt; 31    ||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.hour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&lt; 0   ||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.hour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&gt; 23   ||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.minute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&lt; 0 ||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.minute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&gt; 59 ||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.second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&lt; 0 ||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.second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&gt; 59) {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.month == 2 &amp;&amp; 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IsLeapYear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.year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)) {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.month &lt;= 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kDaysInMonth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.month] + 1;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}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.month &lt;= 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kDaysInMonth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.month];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ru-RU" altLang="ru-RU" sz="1725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45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 слушать этот доклад?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69219"/>
            <a:ext cx="3950174" cy="326350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Пока все рассаживаются, немного юмора</a:t>
            </a:r>
          </a:p>
          <a:p>
            <a:r>
              <a:rPr lang="ru-RU" dirty="0"/>
              <a:t>Уязвимости</a:t>
            </a:r>
            <a:r>
              <a:rPr lang="en-US" dirty="0"/>
              <a:t> - </a:t>
            </a:r>
            <a:r>
              <a:rPr lang="ru-RU" dirty="0"/>
              <a:t>это те же самые </a:t>
            </a:r>
            <a:r>
              <a:rPr lang="ru-RU" dirty="0" smtClean="0"/>
              <a:t>ошибки.</a:t>
            </a:r>
            <a:br>
              <a:rPr lang="ru-RU" dirty="0" smtClean="0"/>
            </a:br>
            <a:r>
              <a:rPr lang="ru-RU" dirty="0" smtClean="0"/>
              <a:t>Зачем </a:t>
            </a:r>
            <a:r>
              <a:rPr lang="ru-RU" dirty="0"/>
              <a:t>их </a:t>
            </a:r>
            <a:r>
              <a:rPr lang="ru-RU" dirty="0" smtClean="0"/>
              <a:t>выделять в отдельный класс?</a:t>
            </a:r>
          </a:p>
          <a:p>
            <a:r>
              <a:rPr lang="ru-RU" dirty="0" smtClean="0"/>
              <a:t>Последствия!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787" y="1369220"/>
            <a:ext cx="4057213" cy="293664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980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01348" y="-1747"/>
            <a:ext cx="7587044" cy="513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static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 err="1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kDaysInMonth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[13] = {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0, 31, 28, 31, 30, 31, 30, 31, 31, 30, 31, 30, 31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};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725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ValidateDateTime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altLang="ru-RU" sz="1725" dirty="0" err="1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DateTime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&amp; 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.year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&lt; 1   ||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.year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&gt; 9999 ||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altLang="ru-RU" sz="1725" b="1" dirty="0">
                <a:solidFill>
                  <a:srgbClr val="00B050"/>
                </a:solidFill>
                <a:latin typeface="Consolas" panose="020B0609020204030204" pitchFamily="49" charset="0"/>
              </a:rPr>
              <a:t>time.month &lt; 1  || time.month &gt; 12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||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.day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&lt; 1    ||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.day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&gt; 31    ||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.hour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&lt; 0   ||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.hour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&gt; 23   ||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.minute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&lt; 0 ||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.minute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&gt; 59 ||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.second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&lt; 0 ||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.second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&gt; 59) {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altLang="ru-RU" sz="1725" b="1" dirty="0">
                <a:solidFill>
                  <a:srgbClr val="00B050"/>
                </a:solidFill>
                <a:latin typeface="Consolas" panose="020B0609020204030204" pitchFamily="49" charset="0"/>
              </a:rPr>
              <a:t>return false;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.month == 2 &amp;&amp; 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IsLeapYear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.year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)) {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.month &lt;= 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kDaysInMonth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.month] + 1;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}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.month &lt;= 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kDaysInMonth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.month];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ru-RU" altLang="ru-RU" sz="1725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12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01348" y="-1747"/>
            <a:ext cx="7587044" cy="513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static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 err="1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kDaysInMonth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[13] = {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ru-RU" altLang="ru-RU" sz="1725" b="1" dirty="0">
                <a:solidFill>
                  <a:srgbClr val="7030A0"/>
                </a:solidFill>
                <a:latin typeface="Consolas" panose="020B0609020204030204" pitchFamily="49" charset="0"/>
              </a:rPr>
              <a:t>0,</a:t>
            </a:r>
            <a:r>
              <a:rPr lang="ru-RU" altLang="ru-RU" sz="1725" dirty="0">
                <a:solidFill>
                  <a:srgbClr val="7030A0"/>
                </a:solidFill>
                <a:latin typeface="Consolas" panose="020B0609020204030204" pitchFamily="49" charset="0"/>
              </a:rPr>
              <a:t> </a:t>
            </a:r>
            <a:r>
              <a:rPr lang="ru-RU" altLang="ru-RU" sz="1725" b="1" dirty="0">
                <a:solidFill>
                  <a:srgbClr val="00B050"/>
                </a:solidFill>
                <a:latin typeface="Consolas" panose="020B0609020204030204" pitchFamily="49" charset="0"/>
              </a:rPr>
              <a:t>31, 28, 31, 30, 31, 30, 31, 31, 30, 31, 30, 31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};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725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ValidateDateTime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altLang="ru-RU" sz="1725" dirty="0" err="1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DateTime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&amp; 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.year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&lt; 1   ||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.year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&gt; 9999 ||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.month &lt; 1  || 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.month &gt; 12  ||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.day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&lt; 1    ||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.day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&gt; 31    ||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.hour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&lt; 0   ||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.hour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&gt; 23   ||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.minute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&lt; 0 ||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.minute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&gt; 59 ||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.second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&lt; 0 ||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.second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&gt; 59) {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.month == 2 &amp;&amp; 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IsLeapYear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.year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)) {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.month &lt;= </a:t>
            </a:r>
            <a:r>
              <a:rPr lang="en-US" altLang="ru-RU" sz="1725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kDaysInMonth</a:t>
            </a:r>
            <a:r>
              <a:rPr lang="en-US" altLang="ru-RU" sz="1725" b="1" dirty="0">
                <a:solidFill>
                  <a:srgbClr val="00B050"/>
                </a:solidFill>
                <a:latin typeface="Consolas" panose="020B0609020204030204" pitchFamily="49" charset="0"/>
              </a:rPr>
              <a:t>[time.month]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+ 1;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}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.month &lt;= </a:t>
            </a:r>
            <a:r>
              <a:rPr lang="en-US" altLang="ru-RU" sz="1725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kDaysInMonth</a:t>
            </a:r>
            <a:r>
              <a:rPr lang="en-US" altLang="ru-RU" sz="1725" b="1" dirty="0">
                <a:solidFill>
                  <a:srgbClr val="00B050"/>
                </a:solidFill>
                <a:latin typeface="Consolas" panose="020B0609020204030204" pitchFamily="49" charset="0"/>
              </a:rPr>
              <a:t>[time.month]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ru-RU" altLang="ru-RU" sz="1725" dirty="0"/>
          </a:p>
        </p:txBody>
      </p:sp>
      <p:sp>
        <p:nvSpPr>
          <p:cNvPr id="8" name="Freeform 7"/>
          <p:cNvSpPr/>
          <p:nvPr/>
        </p:nvSpPr>
        <p:spPr>
          <a:xfrm>
            <a:off x="7310886" y="582283"/>
            <a:ext cx="802257" cy="3435470"/>
          </a:xfrm>
          <a:custGeom>
            <a:avLst/>
            <a:gdLst>
              <a:gd name="connsiteX0" fmla="*/ 258793 w 1273146"/>
              <a:gd name="connsiteY0" fmla="*/ 4865298 h 5096054"/>
              <a:gd name="connsiteX1" fmla="*/ 345057 w 1273146"/>
              <a:gd name="connsiteY1" fmla="*/ 4865298 h 5096054"/>
              <a:gd name="connsiteX2" fmla="*/ 1242204 w 1273146"/>
              <a:gd name="connsiteY2" fmla="*/ 4779033 h 5096054"/>
              <a:gd name="connsiteX3" fmla="*/ 966159 w 1273146"/>
              <a:gd name="connsiteY3" fmla="*/ 862641 h 5096054"/>
              <a:gd name="connsiteX4" fmla="*/ 0 w 1273146"/>
              <a:gd name="connsiteY4" fmla="*/ 0 h 509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146" h="5096054">
                <a:moveTo>
                  <a:pt x="258793" y="4865298"/>
                </a:moveTo>
                <a:lnTo>
                  <a:pt x="345057" y="4865298"/>
                </a:lnTo>
                <a:cubicBezTo>
                  <a:pt x="508959" y="4850921"/>
                  <a:pt x="1138687" y="5446142"/>
                  <a:pt x="1242204" y="4779033"/>
                </a:cubicBezTo>
                <a:cubicBezTo>
                  <a:pt x="1345721" y="4111924"/>
                  <a:pt x="1173193" y="1659146"/>
                  <a:pt x="966159" y="862641"/>
                </a:cubicBezTo>
                <a:cubicBezTo>
                  <a:pt x="759125" y="66136"/>
                  <a:pt x="379562" y="33068"/>
                  <a:pt x="0" y="0"/>
                </a:cubicBezTo>
              </a:path>
            </a:pathLst>
          </a:custGeom>
          <a:noFill/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Freeform 8"/>
          <p:cNvSpPr/>
          <p:nvPr/>
        </p:nvSpPr>
        <p:spPr>
          <a:xfrm>
            <a:off x="7226780" y="433478"/>
            <a:ext cx="1610982" cy="4140679"/>
          </a:xfrm>
          <a:custGeom>
            <a:avLst/>
            <a:gdLst>
              <a:gd name="connsiteX0" fmla="*/ 258793 w 1273146"/>
              <a:gd name="connsiteY0" fmla="*/ 4865298 h 5096054"/>
              <a:gd name="connsiteX1" fmla="*/ 345057 w 1273146"/>
              <a:gd name="connsiteY1" fmla="*/ 4865298 h 5096054"/>
              <a:gd name="connsiteX2" fmla="*/ 1242204 w 1273146"/>
              <a:gd name="connsiteY2" fmla="*/ 4779033 h 5096054"/>
              <a:gd name="connsiteX3" fmla="*/ 966159 w 1273146"/>
              <a:gd name="connsiteY3" fmla="*/ 862641 h 5096054"/>
              <a:gd name="connsiteX4" fmla="*/ 0 w 1273146"/>
              <a:gd name="connsiteY4" fmla="*/ 0 h 509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146" h="5096054">
                <a:moveTo>
                  <a:pt x="258793" y="4865298"/>
                </a:moveTo>
                <a:lnTo>
                  <a:pt x="345057" y="4865298"/>
                </a:lnTo>
                <a:cubicBezTo>
                  <a:pt x="508959" y="4850921"/>
                  <a:pt x="1138687" y="5446142"/>
                  <a:pt x="1242204" y="4779033"/>
                </a:cubicBezTo>
                <a:cubicBezTo>
                  <a:pt x="1345721" y="4111924"/>
                  <a:pt x="1173193" y="1659146"/>
                  <a:pt x="966159" y="862641"/>
                </a:cubicBezTo>
                <a:cubicBezTo>
                  <a:pt x="759125" y="66136"/>
                  <a:pt x="379562" y="33068"/>
                  <a:pt x="0" y="0"/>
                </a:cubicBezTo>
              </a:path>
            </a:pathLst>
          </a:custGeom>
          <a:noFill/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983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01348" y="-1747"/>
            <a:ext cx="7587044" cy="51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static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 err="1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kDaysInMonth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[13] = {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0, 31, 28, 31, 30, 31, 30, 31, 31, 30, 31, 30, 31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};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725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ValidateDateTime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altLang="ru-RU" sz="1725" dirty="0" err="1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DateTime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&amp; 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.year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&lt; 1   ||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.year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&gt; 9999 ||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.month &lt; 1  || 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.month &gt; 12  ||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.day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&lt; 1    ||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.day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&gt; 31    ||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.hour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&lt; 0   ||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.hour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&gt; 23   ||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.minute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&lt; 0 ||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.minute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&gt; 59 ||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.second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&lt; 0 || 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.second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&gt; 59) {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.month == 2 &amp;&amp; 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IsLeapYear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altLang="ru-RU" sz="1725" dirty="0" err="1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.year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)) {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sz="1800" dirty="0">
                <a:solidFill>
                  <a:srgbClr val="0000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Consolas" panose="020B0609020204030204" pitchFamily="49" charset="0"/>
              </a:rPr>
              <a:t>month 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&lt;= 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kDaysInMonth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.month] + 1;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}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altLang="ru-RU" sz="1725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.</a:t>
            </a:r>
            <a:r>
              <a:rPr lang="en-US" sz="1800" dirty="0">
                <a:solidFill>
                  <a:srgbClr val="0000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Consolas" panose="020B0609020204030204" pitchFamily="49" charset="0"/>
              </a:rPr>
              <a:t>month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&lt;= </a:t>
            </a:r>
            <a:r>
              <a:rPr lang="en-US" altLang="ru-RU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kDaysInMonth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altLang="ru-RU" sz="1725" dirty="0">
                <a:solidFill>
                  <a:srgbClr val="808080"/>
                </a:solidFill>
                <a:latin typeface="Consolas" panose="020B0609020204030204" pitchFamily="49" charset="0"/>
              </a:rPr>
              <a:t>time</a:t>
            </a:r>
            <a:r>
              <a:rPr lang="en-US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.month];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ru-RU" altLang="ru-RU" sz="1725" dirty="0"/>
          </a:p>
        </p:txBody>
      </p:sp>
      <p:sp>
        <p:nvSpPr>
          <p:cNvPr id="3" name="TextBox 2"/>
          <p:cNvSpPr txBox="1"/>
          <p:nvPr/>
        </p:nvSpPr>
        <p:spPr>
          <a:xfrm>
            <a:off x="2264435" y="4677836"/>
            <a:ext cx="1364476" cy="41549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r>
              <a:rPr lang="en-US" altLang="ru-RU" sz="2100" b="1" dirty="0" err="1">
                <a:solidFill>
                  <a:srgbClr val="002060"/>
                </a:solidFill>
                <a:latin typeface="Consolas" panose="020B0609020204030204" pitchFamily="49" charset="0"/>
              </a:rPr>
              <a:t>time.day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95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PVS-Studio: V</a:t>
            </a:r>
            <a:r>
              <a:rPr lang="ru-RU" dirty="0"/>
              <a:t>1010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В 2018 году появилась специализированная диагностика </a:t>
            </a:r>
            <a:r>
              <a:rPr lang="en-US" dirty="0"/>
              <a:t>V1010</a:t>
            </a:r>
            <a:r>
              <a:rPr lang="ru-RU" dirty="0"/>
              <a:t>, которая выявляет использование недостоверных данных (полученных извне) без их проверки</a:t>
            </a:r>
          </a:p>
          <a:p>
            <a:r>
              <a:rPr lang="ru-RU" altLang="ru-RU" dirty="0"/>
              <a:t>Диагностика поможет выявлять потенциальные уязвимости, которые можно классифицировать как </a:t>
            </a:r>
            <a:r>
              <a:rPr lang="en-US" altLang="ru-RU" dirty="0"/>
              <a:t>CWE-20:</a:t>
            </a:r>
            <a:r>
              <a:rPr lang="ru-RU" altLang="ru-RU" dirty="0"/>
              <a:t> </a:t>
            </a:r>
            <a:r>
              <a:rPr lang="en-US" altLang="ru-RU" dirty="0"/>
              <a:t>Improper Input </a:t>
            </a:r>
            <a:r>
              <a:rPr lang="en-US" altLang="ru-RU" dirty="0" smtClean="0"/>
              <a:t>Validation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476" y="380948"/>
            <a:ext cx="1109028" cy="6465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853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 </a:t>
            </a:r>
            <a:r>
              <a:rPr lang="en-US" dirty="0"/>
              <a:t>V1010 </a:t>
            </a:r>
            <a:r>
              <a:rPr lang="ru-RU" dirty="0"/>
              <a:t>в проекте </a:t>
            </a:r>
            <a:r>
              <a:rPr lang="en-US" dirty="0" err="1"/>
              <a:t>NcFTP</a:t>
            </a:r>
            <a:endParaRPr lang="ru-RU" dirty="0"/>
          </a:p>
        </p:txBody>
      </p:sp>
      <p:sp>
        <p:nvSpPr>
          <p:cNvPr id="6" name="Rectangle 5"/>
          <p:cNvSpPr/>
          <p:nvPr/>
        </p:nvSpPr>
        <p:spPr>
          <a:xfrm>
            <a:off x="628649" y="1478254"/>
            <a:ext cx="8515350" cy="2435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75" dirty="0">
                <a:latin typeface="Consolas" panose="020B0609020204030204" pitchFamily="49" charset="0"/>
                <a:cs typeface="Courier New" panose="02070309020205020404" pitchFamily="49" charset="0"/>
              </a:rPr>
              <a:t>static </a:t>
            </a:r>
            <a:r>
              <a:rPr lang="en-US" sz="1875" dirty="0" err="1">
                <a:latin typeface="Consolas" panose="020B0609020204030204" pitchFamily="49" charset="0"/>
                <a:cs typeface="Courier New" panose="02070309020205020404" pitchFamily="49" charset="0"/>
              </a:rPr>
              <a:t>int</a:t>
            </a:r>
            <a:r>
              <a:rPr lang="en-US" sz="1875" dirty="0">
                <a:latin typeface="Consolas" panose="020B0609020204030204" pitchFamily="49" charset="0"/>
                <a:cs typeface="Courier New" panose="02070309020205020404" pitchFamily="49" charset="0"/>
              </a:rPr>
              <a:t> </a:t>
            </a:r>
            <a:r>
              <a:rPr lang="en-US" sz="1875" dirty="0" err="1">
                <a:latin typeface="Consolas" panose="020B0609020204030204" pitchFamily="49" charset="0"/>
                <a:cs typeface="Courier New" panose="02070309020205020404" pitchFamily="49" charset="0"/>
              </a:rPr>
              <a:t>NcFTPConfirmResumeDownloadProc</a:t>
            </a:r>
            <a:r>
              <a:rPr lang="en-US" sz="1875" dirty="0">
                <a:latin typeface="Consolas" panose="020B0609020204030204" pitchFamily="49" charset="0"/>
                <a:cs typeface="Courier New" panose="02070309020205020404" pitchFamily="49" charset="0"/>
              </a:rPr>
              <a:t>(....)</a:t>
            </a:r>
          </a:p>
          <a:p>
            <a:r>
              <a:rPr lang="en-US" sz="1875" dirty="0">
                <a:latin typeface="Consolas" panose="020B06090202040302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875" dirty="0">
                <a:latin typeface="Consolas" panose="020B0609020204030204" pitchFamily="49" charset="0"/>
                <a:cs typeface="Courier New" panose="02070309020205020404" pitchFamily="49" charset="0"/>
              </a:rPr>
              <a:t>  ....</a:t>
            </a:r>
          </a:p>
          <a:p>
            <a:r>
              <a:rPr lang="en-US" sz="1875" dirty="0">
                <a:latin typeface="Consolas" panose="020B0609020204030204" pitchFamily="49" charset="0"/>
                <a:cs typeface="Courier New" panose="02070309020205020404" pitchFamily="49" charset="0"/>
              </a:rPr>
              <a:t>  (void) </a:t>
            </a:r>
            <a:r>
              <a:rPr lang="en-US" sz="1875" dirty="0" err="1">
                <a:latin typeface="Consolas" panose="020B0609020204030204" pitchFamily="49" charset="0"/>
                <a:cs typeface="Courier New" panose="02070309020205020404" pitchFamily="49" charset="0"/>
              </a:rPr>
              <a:t>fgets</a:t>
            </a:r>
            <a:r>
              <a:rPr lang="en-US" sz="1875" dirty="0"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US" sz="1875" dirty="0" err="1">
                <a:latin typeface="Consolas" panose="020B0609020204030204" pitchFamily="49" charset="0"/>
                <a:cs typeface="Courier New" panose="02070309020205020404" pitchFamily="49" charset="0"/>
              </a:rPr>
              <a:t>newname</a:t>
            </a:r>
            <a:r>
              <a:rPr lang="en-US" sz="1875" dirty="0">
                <a:latin typeface="Consolas" panose="020B0609020204030204" pitchFamily="49" charset="0"/>
                <a:cs typeface="Courier New" panose="02070309020205020404" pitchFamily="49" charset="0"/>
              </a:rPr>
              <a:t>, </a:t>
            </a:r>
            <a:r>
              <a:rPr lang="en-US" sz="1875" dirty="0" err="1">
                <a:latin typeface="Consolas" panose="020B0609020204030204" pitchFamily="49" charset="0"/>
                <a:cs typeface="Courier New" panose="02070309020205020404" pitchFamily="49" charset="0"/>
              </a:rPr>
              <a:t>sizeof</a:t>
            </a:r>
            <a:r>
              <a:rPr lang="en-US" sz="1875" dirty="0">
                <a:latin typeface="Consolas" panose="020B0609020204030204" pitchFamily="49" charset="0"/>
                <a:cs typeface="Courier New" panose="02070309020205020404" pitchFamily="49" charset="0"/>
              </a:rPr>
              <a:t>(</a:t>
            </a:r>
            <a:r>
              <a:rPr lang="en-US" sz="1875" dirty="0" err="1">
                <a:latin typeface="Consolas" panose="020B0609020204030204" pitchFamily="49" charset="0"/>
                <a:cs typeface="Courier New" panose="02070309020205020404" pitchFamily="49" charset="0"/>
              </a:rPr>
              <a:t>newname</a:t>
            </a:r>
            <a:r>
              <a:rPr lang="en-US" sz="1875" dirty="0">
                <a:latin typeface="Consolas" panose="020B0609020204030204" pitchFamily="49" charset="0"/>
                <a:cs typeface="Courier New" panose="02070309020205020404" pitchFamily="49" charset="0"/>
              </a:rPr>
              <a:t>) - 1, </a:t>
            </a:r>
            <a:r>
              <a:rPr lang="en-US" sz="1875" dirty="0" err="1">
                <a:latin typeface="Consolas" panose="020B0609020204030204" pitchFamily="49" charset="0"/>
                <a:cs typeface="Courier New" panose="02070309020205020404" pitchFamily="49" charset="0"/>
              </a:rPr>
              <a:t>stdin</a:t>
            </a:r>
            <a:r>
              <a:rPr lang="en-US" sz="1875" dirty="0">
                <a:latin typeface="Consolas" panose="020B06090202040302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875" dirty="0">
                <a:latin typeface="Consolas" panose="020B0609020204030204" pitchFamily="49" charset="0"/>
                <a:cs typeface="Courier New" panose="02070309020205020404" pitchFamily="49" charset="0"/>
              </a:rPr>
              <a:t>  </a:t>
            </a:r>
            <a:r>
              <a:rPr lang="en-US" sz="2100" dirty="0" err="1">
                <a:solidFill>
                  <a:srgbClr val="0000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Consolas" panose="020B0609020204030204" pitchFamily="49" charset="0"/>
              </a:rPr>
              <a:t>newname</a:t>
            </a:r>
            <a:r>
              <a:rPr lang="en-US" sz="2100" dirty="0">
                <a:solidFill>
                  <a:srgbClr val="0000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Consolas" panose="020B0609020204030204" pitchFamily="49" charset="0"/>
              </a:rPr>
              <a:t>[</a:t>
            </a:r>
            <a:r>
              <a:rPr lang="en-US" sz="2100" dirty="0" err="1">
                <a:solidFill>
                  <a:srgbClr val="0000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Consolas" panose="020B0609020204030204" pitchFamily="49" charset="0"/>
              </a:rPr>
              <a:t>strlen</a:t>
            </a:r>
            <a:r>
              <a:rPr lang="en-US" sz="2100" dirty="0">
                <a:solidFill>
                  <a:srgbClr val="0000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Consolas" panose="020B0609020204030204" pitchFamily="49" charset="0"/>
              </a:rPr>
              <a:t>(</a:t>
            </a:r>
            <a:r>
              <a:rPr lang="en-US" sz="2100" dirty="0" err="1">
                <a:solidFill>
                  <a:srgbClr val="0000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Consolas" panose="020B0609020204030204" pitchFamily="49" charset="0"/>
              </a:rPr>
              <a:t>newname</a:t>
            </a:r>
            <a:r>
              <a:rPr lang="en-US" sz="2100" dirty="0">
                <a:solidFill>
                  <a:srgbClr val="0000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Consolas" panose="020B0609020204030204" pitchFamily="49" charset="0"/>
              </a:rPr>
              <a:t>) - 1] = '\0';</a:t>
            </a:r>
            <a:endParaRPr lang="en-US" sz="1875" dirty="0">
              <a:solidFill>
                <a:srgbClr val="FF0000"/>
              </a:solidFill>
              <a:latin typeface="Consolas" panose="020B0609020204030204" pitchFamily="49" charset="0"/>
              <a:cs typeface="Courier New" panose="02070309020205020404" pitchFamily="49" charset="0"/>
            </a:endParaRPr>
          </a:p>
          <a:p>
            <a:r>
              <a:rPr lang="en-US" sz="1875" dirty="0">
                <a:latin typeface="Consolas" panose="020B0609020204030204" pitchFamily="49" charset="0"/>
                <a:cs typeface="Courier New" panose="02070309020205020404" pitchFamily="49" charset="0"/>
              </a:rPr>
              <a:t>  if (</a:t>
            </a:r>
            <a:r>
              <a:rPr lang="en-US" sz="1875" dirty="0" err="1">
                <a:latin typeface="Consolas" panose="020B0609020204030204" pitchFamily="49" charset="0"/>
                <a:cs typeface="Courier New" panose="02070309020205020404" pitchFamily="49" charset="0"/>
              </a:rPr>
              <a:t>newname</a:t>
            </a:r>
            <a:r>
              <a:rPr lang="en-US" sz="1875" dirty="0">
                <a:latin typeface="Consolas" panose="020B0609020204030204" pitchFamily="49" charset="0"/>
                <a:cs typeface="Courier New" panose="02070309020205020404" pitchFamily="49" charset="0"/>
              </a:rPr>
              <a:t>[0] == '\0') {</a:t>
            </a:r>
          </a:p>
          <a:p>
            <a:r>
              <a:rPr lang="en-US" sz="1875" dirty="0">
                <a:latin typeface="Consolas" panose="020B0609020204030204" pitchFamily="49" charset="0"/>
                <a:cs typeface="Courier New" panose="02070309020205020404" pitchFamily="49" charset="0"/>
              </a:rPr>
              <a:t>    ....</a:t>
            </a:r>
          </a:p>
          <a:p>
            <a:r>
              <a:rPr lang="en-US" sz="1875" dirty="0">
                <a:latin typeface="Consolas" panose="020B06090202040302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628650" y="4166802"/>
            <a:ext cx="7743286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25" dirty="0"/>
              <a:t>V1010 </a:t>
            </a:r>
            <a:r>
              <a:rPr lang="ru-RU" sz="1725" dirty="0" err="1"/>
              <a:t>Unchecked</a:t>
            </a:r>
            <a:r>
              <a:rPr lang="ru-RU" sz="1725" dirty="0"/>
              <a:t> </a:t>
            </a:r>
            <a:r>
              <a:rPr lang="ru-RU" sz="1725" dirty="0" err="1"/>
              <a:t>tainted</a:t>
            </a:r>
            <a:r>
              <a:rPr lang="ru-RU" sz="1725" dirty="0"/>
              <a:t> </a:t>
            </a:r>
            <a:r>
              <a:rPr lang="ru-RU" sz="1725" dirty="0" err="1"/>
              <a:t>data</a:t>
            </a:r>
            <a:r>
              <a:rPr lang="ru-RU" sz="1725" dirty="0"/>
              <a:t> </a:t>
            </a:r>
            <a:r>
              <a:rPr lang="ru-RU" sz="1725" dirty="0" err="1"/>
              <a:t>is</a:t>
            </a:r>
            <a:r>
              <a:rPr lang="ru-RU" sz="1725" dirty="0"/>
              <a:t> </a:t>
            </a:r>
            <a:r>
              <a:rPr lang="ru-RU" sz="1725" dirty="0" err="1"/>
              <a:t>used</a:t>
            </a:r>
            <a:r>
              <a:rPr lang="ru-RU" sz="1725" dirty="0"/>
              <a:t> </a:t>
            </a:r>
            <a:r>
              <a:rPr lang="ru-RU" sz="1725" dirty="0" err="1"/>
              <a:t>in</a:t>
            </a:r>
            <a:r>
              <a:rPr lang="ru-RU" sz="1725" dirty="0"/>
              <a:t> </a:t>
            </a:r>
            <a:r>
              <a:rPr lang="ru-RU" sz="1725" dirty="0" err="1"/>
              <a:t>index</a:t>
            </a:r>
            <a:r>
              <a:rPr lang="ru-RU" sz="1725" dirty="0"/>
              <a:t>: '</a:t>
            </a:r>
            <a:r>
              <a:rPr lang="ru-RU" sz="1725" dirty="0" err="1"/>
              <a:t>strlen</a:t>
            </a:r>
            <a:r>
              <a:rPr lang="ru-RU" sz="1725" dirty="0"/>
              <a:t>(</a:t>
            </a:r>
            <a:r>
              <a:rPr lang="ru-RU" sz="1725" dirty="0" err="1"/>
              <a:t>newname</a:t>
            </a:r>
            <a:r>
              <a:rPr lang="ru-RU" sz="1725" dirty="0"/>
              <a:t>)'. </a:t>
            </a:r>
            <a:r>
              <a:rPr lang="ru-RU" sz="1725" dirty="0" err="1"/>
              <a:t>ncftp</a:t>
            </a:r>
            <a:r>
              <a:rPr lang="ru-RU" sz="1725" dirty="0"/>
              <a:t> </a:t>
            </a:r>
            <a:r>
              <a:rPr lang="ru-RU" sz="1725" dirty="0" err="1"/>
              <a:t>cmds.c</a:t>
            </a:r>
            <a:r>
              <a:rPr lang="ru-RU" sz="1725" dirty="0"/>
              <a:t> 1228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95" y="1316495"/>
            <a:ext cx="1925594" cy="71163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145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/>
          <a:lstStyle/>
          <a:p>
            <a:r>
              <a:rPr lang="ru-RU" dirty="0" smtClean="0"/>
              <a:t>Пример </a:t>
            </a:r>
            <a:r>
              <a:rPr lang="en-US" dirty="0" smtClean="0"/>
              <a:t>V1010 </a:t>
            </a:r>
            <a:r>
              <a:rPr lang="ru-RU" dirty="0" smtClean="0"/>
              <a:t>в проекте </a:t>
            </a:r>
            <a:r>
              <a:rPr lang="en-US" dirty="0" err="1" smtClean="0"/>
              <a:t>NcFTP</a:t>
            </a:r>
            <a:endParaRPr lang="ru-RU" dirty="0"/>
          </a:p>
        </p:txBody>
      </p:sp>
      <p:pic>
        <p:nvPicPr>
          <p:cNvPr id="6" name="NcFT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953" y="946055"/>
            <a:ext cx="7280093" cy="409505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155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400" dirty="0"/>
              <a:t>Многие </a:t>
            </a:r>
            <a:r>
              <a:rPr lang="ru-RU" sz="3400" dirty="0" smtClean="0"/>
              <a:t>уязвимости </a:t>
            </a:r>
            <a:r>
              <a:rPr lang="ru-RU" sz="3400" dirty="0"/>
              <a:t>могут быть выявлены </a:t>
            </a:r>
            <a:r>
              <a:rPr lang="ru-RU" sz="3400" dirty="0" smtClean="0"/>
              <a:t>классическими </a:t>
            </a:r>
            <a:r>
              <a:rPr lang="ru-RU" sz="3400" dirty="0"/>
              <a:t>диагностиками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7134"/>
            <a:ext cx="8229600" cy="3127489"/>
          </a:xfrm>
        </p:spPr>
        <p:txBody>
          <a:bodyPr>
            <a:normAutofit/>
          </a:bodyPr>
          <a:lstStyle/>
          <a:p>
            <a:r>
              <a:rPr lang="ru-RU" sz="2400" dirty="0"/>
              <a:t>Если обратиться к базе </a:t>
            </a:r>
            <a:r>
              <a:rPr lang="ru-RU" sz="2400" dirty="0" smtClean="0"/>
              <a:t>CVE, </a:t>
            </a:r>
            <a:r>
              <a:rPr lang="ru-RU" sz="2400" dirty="0"/>
              <a:t>то выясняется, что часто причиной уязвимостей в программах являются не какие-то недоработки в системе безопасности, а обыкновенные программные ошибки. </a:t>
            </a:r>
            <a:endParaRPr lang="en-US" sz="2400" dirty="0" smtClean="0"/>
          </a:p>
          <a:p>
            <a:r>
              <a:rPr lang="ru-RU" sz="2400" dirty="0" smtClean="0"/>
              <a:t>Национальный </a:t>
            </a:r>
            <a:r>
              <a:rPr lang="ru-RU" sz="2400" dirty="0"/>
              <a:t>институт стандартов и технологий (NIST) подтверждает это, заявляя, что 64% уязвимостей в программах связаны с ошибками в коде.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974" y="840349"/>
            <a:ext cx="1191724" cy="81953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305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Несколько примеров простых ошибок, приводящих к уязвимостям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9839"/>
            <a:ext cx="8229600" cy="315478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"Случай из практики. Ваш продукт нашёл уязвимость в коде". (с) Кт</a:t>
            </a:r>
            <a:r>
              <a:rPr lang="ru-RU" sz="2800" dirty="0"/>
              <a:t>о</a:t>
            </a:r>
            <a:r>
              <a:rPr lang="ru-RU" sz="2800" dirty="0" smtClean="0"/>
              <a:t>-то на конференции </a:t>
            </a:r>
            <a:r>
              <a:rPr lang="en-US" sz="2800" dirty="0" smtClean="0"/>
              <a:t>C++ </a:t>
            </a:r>
            <a:r>
              <a:rPr lang="en-US" sz="2800" dirty="0" err="1" smtClean="0"/>
              <a:t>CoreHard</a:t>
            </a:r>
            <a:r>
              <a:rPr lang="en-US" sz="2800" dirty="0"/>
              <a:t> Autumn 2017</a:t>
            </a:r>
            <a:br>
              <a:rPr lang="en-US" sz="2800" dirty="0"/>
            </a:br>
            <a:r>
              <a:rPr lang="en-US" sz="2800" dirty="0">
                <a:hlinkClick r:id="rId2"/>
              </a:rPr>
              <a:t>https://</a:t>
            </a:r>
            <a:r>
              <a:rPr lang="en-US" sz="2800" dirty="0" smtClean="0">
                <a:hlinkClick r:id="rId2"/>
              </a:rPr>
              <a:t>youtu.be/g5JrD4QGvWA?t=42m32s</a:t>
            </a:r>
            <a:endParaRPr lang="en-US" sz="2800" dirty="0" smtClean="0"/>
          </a:p>
          <a:p>
            <a:r>
              <a:rPr lang="ru-RU" sz="2800" dirty="0" smtClean="0"/>
              <a:t>"</a:t>
            </a:r>
            <a:r>
              <a:rPr lang="ru-RU" sz="2800" dirty="0"/>
              <a:t>Это </a:t>
            </a:r>
            <a:r>
              <a:rPr lang="ru-RU" sz="2800" dirty="0" smtClean="0"/>
              <a:t>всё </a:t>
            </a:r>
            <a:r>
              <a:rPr lang="ru-RU" sz="2800" dirty="0"/>
              <a:t>слова. Покажи мне </a:t>
            </a:r>
            <a:r>
              <a:rPr lang="ru-RU" sz="2800" dirty="0" smtClean="0"/>
              <a:t>код". </a:t>
            </a:r>
            <a:r>
              <a:rPr lang="ru-RU" sz="2800" dirty="0"/>
              <a:t>(c) </a:t>
            </a:r>
            <a:r>
              <a:rPr lang="ru-RU" sz="2800" dirty="0" err="1"/>
              <a:t>Линус</a:t>
            </a:r>
            <a:r>
              <a:rPr lang="ru-RU" sz="2800" dirty="0"/>
              <a:t> </a:t>
            </a:r>
            <a:r>
              <a:rPr lang="ru-RU" sz="2800" dirty="0" err="1"/>
              <a:t>Торвальдс</a:t>
            </a:r>
            <a:endParaRPr lang="ru-RU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3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5110" y="1"/>
            <a:ext cx="3568890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CVE-2014-1266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28650" y="352450"/>
            <a:ext cx="6372225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350" dirty="0">
                <a:solidFill>
                  <a:srgbClr val="0000FF"/>
                </a:solidFill>
                <a:latin typeface="Consolas" panose="020B0609020204030204" pitchFamily="49" charset="0"/>
              </a:rPr>
              <a:t>static</a:t>
            </a: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altLang="ru-RU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OSStatus</a:t>
            </a:r>
            <a:endParaRPr lang="en-US" altLang="ru-RU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SSLVerifySignedServerKeyExchange</a:t>
            </a: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ru-RU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.....</a:t>
            </a: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altLang="ru-RU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OSStatus</a:t>
            </a: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 err;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  ....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altLang="ru-RU" sz="135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 ((err = SSLHashSHA1.update(&amp;</a:t>
            </a:r>
            <a:r>
              <a:rPr lang="en-US" altLang="ru-RU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hashCtx</a:t>
            </a: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, &amp;</a:t>
            </a:r>
            <a:r>
              <a:rPr lang="en-US" altLang="ru-RU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serverRandom</a:t>
            </a: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)) != 0)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altLang="ru-RU" sz="1350" dirty="0" err="1">
                <a:solidFill>
                  <a:srgbClr val="0000FF"/>
                </a:solidFill>
                <a:latin typeface="Consolas" panose="020B0609020204030204" pitchFamily="49" charset="0"/>
              </a:rPr>
              <a:t>goto</a:t>
            </a: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 fail;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altLang="ru-RU" sz="135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 ((err = SSLHashSHA1.update(&amp;</a:t>
            </a:r>
            <a:r>
              <a:rPr lang="en-US" altLang="ru-RU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hashCtx</a:t>
            </a: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, &amp;</a:t>
            </a:r>
            <a:r>
              <a:rPr lang="en-US" altLang="ru-RU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signedParams</a:t>
            </a: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)) != 0)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altLang="ru-RU" sz="1350" dirty="0" err="1">
                <a:solidFill>
                  <a:srgbClr val="0000FF"/>
                </a:solidFill>
                <a:latin typeface="Consolas" panose="020B0609020204030204" pitchFamily="49" charset="0"/>
              </a:rPr>
              <a:t>goto</a:t>
            </a: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 fail;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350" b="1" dirty="0">
                <a:solidFill>
                  <a:srgbClr val="FF0000"/>
                </a:solidFill>
                <a:latin typeface="Consolas" panose="020B0609020204030204" pitchFamily="49" charset="0"/>
              </a:rPr>
              <a:t>    </a:t>
            </a:r>
            <a:r>
              <a:rPr lang="en-US" altLang="ru-RU" sz="1350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goto</a:t>
            </a:r>
            <a:r>
              <a:rPr lang="en-US" altLang="ru-RU" sz="1350" b="1" dirty="0">
                <a:solidFill>
                  <a:srgbClr val="FF0000"/>
                </a:solidFill>
                <a:latin typeface="Consolas" panose="020B0609020204030204" pitchFamily="49" charset="0"/>
              </a:rPr>
              <a:t> fail;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altLang="ru-RU" sz="135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 ((err = SSLHashSHA1.</a:t>
            </a:r>
            <a:r>
              <a:rPr lang="en-US" altLang="ru-RU" sz="1350" dirty="0">
                <a:solidFill>
                  <a:srgbClr val="0000FF"/>
                </a:solidFill>
                <a:latin typeface="Consolas" panose="020B0609020204030204" pitchFamily="49" charset="0"/>
              </a:rPr>
              <a:t>final</a:t>
            </a: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(&amp;</a:t>
            </a:r>
            <a:r>
              <a:rPr lang="en-US" altLang="ru-RU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hashCtx</a:t>
            </a: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, &amp;</a:t>
            </a:r>
            <a:r>
              <a:rPr lang="en-US" altLang="ru-RU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hashOut</a:t>
            </a: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)) != 0)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altLang="ru-RU" sz="1350" dirty="0" err="1">
                <a:solidFill>
                  <a:srgbClr val="0000FF"/>
                </a:solidFill>
                <a:latin typeface="Consolas" panose="020B0609020204030204" pitchFamily="49" charset="0"/>
              </a:rPr>
              <a:t>goto</a:t>
            </a: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 fail;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  ....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35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fail: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altLang="ru-RU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SSLFreeBuffer</a:t>
            </a: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(&amp;</a:t>
            </a:r>
            <a:r>
              <a:rPr lang="en-US" altLang="ru-RU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signedHashes</a:t>
            </a: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altLang="ru-RU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SSLFreeBuffer</a:t>
            </a: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(&amp;</a:t>
            </a:r>
            <a:r>
              <a:rPr lang="en-US" altLang="ru-RU" sz="1350" dirty="0" err="1">
                <a:solidFill>
                  <a:srgbClr val="000000"/>
                </a:solidFill>
                <a:latin typeface="Consolas" panose="020B0609020204030204" pitchFamily="49" charset="0"/>
              </a:rPr>
              <a:t>hashCtx</a:t>
            </a: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altLang="ru-RU" sz="135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 err;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35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ru-RU" altLang="ru-RU" sz="1350" dirty="0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162" y="994172"/>
            <a:ext cx="1782365" cy="86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188124" y="3136938"/>
            <a:ext cx="4572000" cy="154657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altLang="ru-RU" sz="1350" b="1" dirty="0"/>
              <a:t>PVS-Studio: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altLang="ru-RU" sz="1350" dirty="0"/>
              <a:t>V640 / </a:t>
            </a:r>
            <a:r>
              <a:rPr lang="en-US" altLang="ru-RU" sz="1350" b="1" dirty="0">
                <a:solidFill>
                  <a:srgbClr val="FF0000"/>
                </a:solidFill>
              </a:rPr>
              <a:t>CWE-483</a:t>
            </a:r>
            <a:r>
              <a:rPr lang="en-US" altLang="ru-RU" sz="1350" dirty="0"/>
              <a:t> The code's operational logic does not correspond with its formatting. The statement is indented to the right, but it is always executed. It is possible that curly brackets are missing.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altLang="ru-RU" sz="1350" dirty="0"/>
              <a:t>V779 / </a:t>
            </a:r>
            <a:r>
              <a:rPr lang="en-US" altLang="ru-RU" sz="1350" b="1" dirty="0">
                <a:solidFill>
                  <a:srgbClr val="FF0000"/>
                </a:solidFill>
              </a:rPr>
              <a:t>CWE-561 </a:t>
            </a:r>
            <a:r>
              <a:rPr lang="en-US" altLang="ru-RU" sz="1350" dirty="0"/>
              <a:t>Unreachable code detected. It is possible that an error is present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419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79" y="804579"/>
            <a:ext cx="2214563" cy="1164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0048" y="1"/>
            <a:ext cx="3643952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CVE-2012-2122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9609" y="3913183"/>
            <a:ext cx="7321379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50" dirty="0"/>
              <a:t>PVS-Studio: V642 Saving the '</a:t>
            </a:r>
            <a:r>
              <a:rPr lang="en-US" sz="1650" dirty="0" err="1"/>
              <a:t>memcmp</a:t>
            </a:r>
            <a:r>
              <a:rPr lang="en-US" sz="1650" dirty="0"/>
              <a:t>' function result inside the 'char' type variable is inappropriate. The significant bits could be lost breaking the program's logic. </a:t>
            </a:r>
            <a:r>
              <a:rPr lang="en-US" sz="1650" dirty="0" err="1"/>
              <a:t>password.c</a:t>
            </a:r>
            <a:endParaRPr lang="ru-RU" sz="1650" dirty="0"/>
          </a:p>
        </p:txBody>
      </p:sp>
      <p:sp>
        <p:nvSpPr>
          <p:cNvPr id="10" name="Rectangle 9"/>
          <p:cNvSpPr/>
          <p:nvPr/>
        </p:nvSpPr>
        <p:spPr>
          <a:xfrm>
            <a:off x="362311" y="1398624"/>
            <a:ext cx="8507801" cy="2481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25" dirty="0" err="1">
                <a:solidFill>
                  <a:srgbClr val="0000FF"/>
                </a:solidFill>
                <a:latin typeface="Consolas" panose="020B0609020204030204" pitchFamily="49" charset="0"/>
              </a:rPr>
              <a:t>typedef</a:t>
            </a:r>
            <a:r>
              <a:rPr lang="en-US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725" dirty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my_bool</a:t>
            </a:r>
            <a:r>
              <a:rPr lang="en-US" sz="1725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ru-RU" sz="1725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725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my_bool</a:t>
            </a:r>
            <a:endParaRPr lang="en-US" sz="1725" b="1" dirty="0">
              <a:solidFill>
                <a:srgbClr val="FF0000"/>
              </a:solidFill>
              <a:latin typeface="Consolas" panose="020B0609020204030204" pitchFamily="49" charset="0"/>
            </a:endParaRPr>
          </a:p>
          <a:p>
            <a:r>
              <a:rPr lang="en-US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check_scramble</a:t>
            </a:r>
            <a:r>
              <a:rPr lang="en-US" sz="1725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725" dirty="0" err="1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725" dirty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sz="1725" dirty="0">
                <a:solidFill>
                  <a:srgbClr val="000000"/>
                </a:solidFill>
                <a:latin typeface="Consolas" panose="020B0609020204030204" pitchFamily="49" charset="0"/>
              </a:rPr>
              <a:t> *</a:t>
            </a:r>
            <a:r>
              <a:rPr lang="en-US" sz="1725" dirty="0" err="1">
                <a:solidFill>
                  <a:srgbClr val="000000"/>
                </a:solidFill>
                <a:latin typeface="Consolas" panose="020B0609020204030204" pitchFamily="49" charset="0"/>
              </a:rPr>
              <a:t>scramble_arg</a:t>
            </a:r>
            <a:r>
              <a:rPr lang="en-US" sz="1725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1725" dirty="0" err="1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725" dirty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sz="1725" dirty="0">
                <a:solidFill>
                  <a:srgbClr val="000000"/>
                </a:solidFill>
                <a:latin typeface="Consolas" panose="020B0609020204030204" pitchFamily="49" charset="0"/>
              </a:rPr>
              <a:t> *message,</a:t>
            </a:r>
          </a:p>
          <a:p>
            <a:r>
              <a:rPr lang="en-US" sz="1725" dirty="0">
                <a:solidFill>
                  <a:srgbClr val="000000"/>
                </a:solidFill>
                <a:latin typeface="Consolas" panose="020B0609020204030204" pitchFamily="49" charset="0"/>
              </a:rPr>
              <a:t>               </a:t>
            </a:r>
            <a:r>
              <a:rPr lang="en-US" sz="1725" dirty="0" err="1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sz="1725" dirty="0">
                <a:solidFill>
                  <a:srgbClr val="000000"/>
                </a:solidFill>
                <a:latin typeface="Consolas" panose="020B0609020204030204" pitchFamily="49" charset="0"/>
              </a:rPr>
              <a:t> uint8 *hash_stage2)</a:t>
            </a:r>
          </a:p>
          <a:p>
            <a:r>
              <a:rPr 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  ....</a:t>
            </a:r>
          </a:p>
          <a:p>
            <a:r>
              <a:rPr lang="en-US" sz="1725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725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1725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725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memcmp</a:t>
            </a:r>
            <a:r>
              <a:rPr lang="en-US" sz="1725" dirty="0">
                <a:solidFill>
                  <a:srgbClr val="000000"/>
                </a:solidFill>
                <a:latin typeface="Consolas" panose="020B0609020204030204" pitchFamily="49" charset="0"/>
              </a:rPr>
              <a:t>(hash_stage2, hash_stage2_reassured, SHA1_HASH_SIZE);</a:t>
            </a:r>
          </a:p>
          <a:p>
            <a:r>
              <a:rPr lang="ru-RU" sz="1725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033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56" y="0"/>
            <a:ext cx="8863643" cy="1215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 стать ценным</a:t>
            </a:r>
            <a:r>
              <a:rPr lang="en-US" dirty="0" smtClean="0"/>
              <a:t> </a:t>
            </a:r>
            <a:r>
              <a:rPr lang="ru-RU" sz="3000" strike="sngStrike" dirty="0"/>
              <a:t>программистом/специалистом </a:t>
            </a:r>
            <a:r>
              <a:rPr lang="en-US" sz="3000" strike="sngStrike" dirty="0" smtClean="0"/>
              <a:t>DevOps</a:t>
            </a:r>
            <a:r>
              <a:rPr lang="ru-RU" dirty="0" smtClean="0"/>
              <a:t> экспертом </a:t>
            </a:r>
            <a:r>
              <a:rPr lang="ru-RU" dirty="0"/>
              <a:t>по </a:t>
            </a:r>
            <a:r>
              <a:rPr lang="ru-RU" dirty="0" smtClean="0"/>
              <a:t>безопасности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77" y="1215082"/>
            <a:ext cx="5565647" cy="392841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78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Оно </a:t>
            </a:r>
            <a:r>
              <a:rPr lang="ru-RU" dirty="0"/>
              <a:t>того стоит?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Да, используя </a:t>
            </a:r>
            <a:r>
              <a:rPr lang="en-US" sz="2800" dirty="0" smtClean="0"/>
              <a:t>SAST</a:t>
            </a:r>
            <a:r>
              <a:rPr lang="ru-RU" sz="2800" dirty="0" smtClean="0"/>
              <a:t>,</a:t>
            </a:r>
            <a:r>
              <a:rPr lang="en-US" sz="2800" dirty="0" smtClean="0"/>
              <a:t> </a:t>
            </a:r>
            <a:r>
              <a:rPr lang="ru-RU" sz="2800" dirty="0" smtClean="0"/>
              <a:t>можно предотвратить многие уязвимости ещё на этапе разработки</a:t>
            </a:r>
          </a:p>
          <a:p>
            <a:r>
              <a:rPr lang="ru-RU" sz="2800" dirty="0" smtClean="0"/>
              <a:t>Стоимость</a:t>
            </a:r>
            <a:r>
              <a:rPr lang="en-US" sz="2800" dirty="0" smtClean="0"/>
              <a:t>:</a:t>
            </a:r>
          </a:p>
          <a:p>
            <a:pPr lvl="1"/>
            <a:r>
              <a:rPr lang="ru-RU" sz="2400" dirty="0" smtClean="0"/>
              <a:t>Инструменты </a:t>
            </a:r>
            <a:r>
              <a:rPr lang="en-US" sz="2400" dirty="0" smtClean="0"/>
              <a:t>SAST </a:t>
            </a:r>
            <a:r>
              <a:rPr lang="ru-RU" sz="2400" dirty="0" smtClean="0"/>
              <a:t>дороги</a:t>
            </a:r>
          </a:p>
          <a:p>
            <a:pPr lvl="1"/>
            <a:r>
              <a:rPr lang="ru-RU" sz="2400" dirty="0" smtClean="0"/>
              <a:t>Разработчикам нужно тратить время на работу с </a:t>
            </a:r>
            <a:r>
              <a:rPr lang="en-US" sz="2400" dirty="0" smtClean="0"/>
              <a:t>SAST </a:t>
            </a:r>
            <a:r>
              <a:rPr lang="ru-RU" sz="2400" dirty="0" smtClean="0"/>
              <a:t>инструментами</a:t>
            </a:r>
          </a:p>
          <a:p>
            <a:pPr lvl="1"/>
            <a:endParaRPr lang="ru-RU" sz="2400" dirty="0" smtClean="0"/>
          </a:p>
          <a:p>
            <a:pPr marL="342900" lvl="1" indent="0">
              <a:buNone/>
            </a:pPr>
            <a:endParaRPr lang="ru-RU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733" y="3666939"/>
            <a:ext cx="1087949" cy="115685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0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8C24DD-BFF6-427B-BA1A-6D2410EC2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39998"/>
            <a:ext cx="7886700" cy="2976909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3300" dirty="0" smtClean="0"/>
              <a:t>За </a:t>
            </a:r>
            <a:r>
              <a:rPr lang="ru-RU" sz="3300" dirty="0"/>
              <a:t>безопасность необходимо </a:t>
            </a:r>
            <a:r>
              <a:rPr lang="ru-RU" sz="3300" i="1" dirty="0"/>
              <a:t>платить</a:t>
            </a:r>
            <a:r>
              <a:rPr lang="ru-RU" sz="3300" dirty="0"/>
              <a:t>, </a:t>
            </a:r>
          </a:p>
          <a:p>
            <a:pPr marL="0" indent="0" algn="ctr">
              <a:buNone/>
            </a:pPr>
            <a:r>
              <a:rPr lang="ru-RU" sz="3300" dirty="0"/>
              <a:t>а за ее отсутствие – </a:t>
            </a:r>
            <a:r>
              <a:rPr lang="ru-RU" sz="3300" i="1" dirty="0"/>
              <a:t>расплачиваться.</a:t>
            </a:r>
            <a:endParaRPr lang="en-US" sz="3300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536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Внедрение инструментов статического анализа в цикл разработки ПО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К сожалению, статические анализаторы - это сложные инструменты, и «нужно уметь их готовить»</a:t>
            </a:r>
          </a:p>
          <a:p>
            <a:r>
              <a:rPr lang="ru-RU" sz="2400" dirty="0" smtClean="0"/>
              <a:t>Далее рассмотрим</a:t>
            </a:r>
            <a:r>
              <a:rPr lang="en-US" sz="2400" dirty="0" smtClean="0"/>
              <a:t>:</a:t>
            </a:r>
          </a:p>
          <a:p>
            <a:pPr lvl="1"/>
            <a:r>
              <a:rPr lang="ru-RU" sz="2000" dirty="0" smtClean="0"/>
              <a:t>Неправильные подходы</a:t>
            </a:r>
            <a:endParaRPr lang="en-US" sz="2000" dirty="0" smtClean="0"/>
          </a:p>
          <a:p>
            <a:pPr lvl="1"/>
            <a:r>
              <a:rPr lang="ru-RU" sz="2000" dirty="0" smtClean="0"/>
              <a:t>Самое главное</a:t>
            </a:r>
            <a:r>
              <a:rPr lang="en-US" sz="2000" dirty="0" smtClean="0"/>
              <a:t>: </a:t>
            </a:r>
            <a:r>
              <a:rPr lang="ru-RU" sz="2000" dirty="0" smtClean="0"/>
              <a:t>регулярность</a:t>
            </a:r>
          </a:p>
          <a:p>
            <a:pPr lvl="1"/>
            <a:r>
              <a:rPr lang="en-US" sz="2000" dirty="0" smtClean="0"/>
              <a:t>PVS-Studio</a:t>
            </a:r>
            <a:r>
              <a:rPr lang="en-US" sz="2000" dirty="0"/>
              <a:t>: </a:t>
            </a:r>
            <a:r>
              <a:rPr lang="ru-RU" sz="2000" dirty="0"/>
              <a:t>быстрый </a:t>
            </a:r>
            <a:r>
              <a:rPr lang="ru-RU" sz="2000" dirty="0" smtClean="0"/>
              <a:t>старт</a:t>
            </a:r>
          </a:p>
          <a:p>
            <a:pPr lvl="1"/>
            <a:r>
              <a:rPr lang="ru-RU" sz="2000" dirty="0" smtClean="0"/>
              <a:t>Внедрение в большой проект и 100500 срабатываний</a:t>
            </a:r>
          </a:p>
          <a:p>
            <a:pPr lvl="1"/>
            <a:r>
              <a:rPr lang="en-US" sz="2000" dirty="0" smtClean="0"/>
              <a:t>PVS-Studio</a:t>
            </a:r>
            <a:r>
              <a:rPr lang="en-US" sz="2000" dirty="0"/>
              <a:t>: </a:t>
            </a:r>
            <a:r>
              <a:rPr lang="ru-RU" sz="2000" dirty="0"/>
              <a:t>р</a:t>
            </a:r>
            <a:r>
              <a:rPr lang="ru-RU" sz="2000" dirty="0" smtClean="0"/>
              <a:t>абота с отчётом</a:t>
            </a:r>
          </a:p>
          <a:p>
            <a:pPr lvl="1"/>
            <a:r>
              <a:rPr lang="en-US" sz="2000" dirty="0" err="1" smtClean="0"/>
              <a:t>SonarQube</a:t>
            </a:r>
            <a:endParaRPr lang="ru-RU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050" y="1505913"/>
            <a:ext cx="903548" cy="231127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696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Неправильные </a:t>
            </a:r>
            <a:r>
              <a:rPr lang="ru-RU" dirty="0" smtClean="0"/>
              <a:t>подходы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Запуск перед релизом</a:t>
            </a:r>
          </a:p>
          <a:p>
            <a:pPr lvl="1"/>
            <a:r>
              <a:rPr lang="ru-RU" dirty="0" smtClean="0"/>
              <a:t>Аналогия с предупреждениями компилятора</a:t>
            </a:r>
          </a:p>
          <a:p>
            <a:pPr lvl="1"/>
            <a:r>
              <a:rPr lang="ru-RU" dirty="0" smtClean="0"/>
              <a:t>«Но вы ведь сами разово проверяете проекты </a:t>
            </a:r>
            <a:r>
              <a:rPr lang="ru-RU" smtClean="0"/>
              <a:t>и </a:t>
            </a:r>
            <a:r>
              <a:rPr lang="ru-RU" smtClean="0"/>
              <a:t>пиш</a:t>
            </a:r>
            <a:r>
              <a:rPr lang="ru-RU"/>
              <a:t>е</a:t>
            </a:r>
            <a:r>
              <a:rPr lang="ru-RU" smtClean="0"/>
              <a:t>те </a:t>
            </a:r>
            <a:r>
              <a:rPr lang="ru-RU" dirty="0" smtClean="0"/>
              <a:t>статьи»</a:t>
            </a:r>
            <a:br>
              <a:rPr lang="ru-RU" dirty="0" smtClean="0"/>
            </a:br>
            <a:r>
              <a:rPr lang="ru-RU" dirty="0" smtClean="0"/>
              <a:t>У нас другая цель.</a:t>
            </a:r>
          </a:p>
          <a:p>
            <a:r>
              <a:rPr lang="ru-RU" dirty="0" smtClean="0"/>
              <a:t>«Почему </a:t>
            </a:r>
            <a:r>
              <a:rPr lang="ru-RU" dirty="0"/>
              <a:t>я не люблю синтетические </a:t>
            </a:r>
            <a:r>
              <a:rPr lang="ru-RU" dirty="0" smtClean="0"/>
              <a:t>тесты»</a:t>
            </a:r>
            <a:br>
              <a:rPr lang="ru-RU" dirty="0" smtClean="0"/>
            </a:br>
            <a:r>
              <a:rPr lang="en-US" dirty="0">
                <a:hlinkClick r:id="rId2"/>
              </a:rPr>
              <a:t>https://www.viva64.com/ru/b/0471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489" y="0"/>
            <a:ext cx="1862919" cy="141038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322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Самое главное</a:t>
            </a:r>
            <a:r>
              <a:rPr lang="en-US" dirty="0"/>
              <a:t>: </a:t>
            </a:r>
            <a:r>
              <a:rPr lang="ru-RU" dirty="0"/>
              <a:t>регулярность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Идея в том, чтобы ошибки и потенциальные уязвимости обнаруживалась как можно раньше</a:t>
            </a:r>
          </a:p>
          <a:p>
            <a:r>
              <a:rPr lang="ru-RU" dirty="0" smtClean="0"/>
              <a:t>Варианты</a:t>
            </a:r>
            <a:r>
              <a:rPr lang="en-US" dirty="0" smtClean="0"/>
              <a:t>:</a:t>
            </a:r>
          </a:p>
          <a:p>
            <a:pPr lvl="1"/>
            <a:r>
              <a:rPr lang="ru-RU" dirty="0" smtClean="0"/>
              <a:t>каждый раз после компиляции</a:t>
            </a:r>
            <a:endParaRPr lang="en-US" dirty="0" smtClean="0"/>
          </a:p>
          <a:p>
            <a:pPr lvl="1"/>
            <a:r>
              <a:rPr lang="ru-RU" dirty="0" smtClean="0"/>
              <a:t>ночные запуски анализатора</a:t>
            </a:r>
          </a:p>
          <a:p>
            <a:endParaRPr lang="ru-RU" dirty="0"/>
          </a:p>
          <a:p>
            <a:r>
              <a:rPr lang="ru-RU" dirty="0" smtClean="0"/>
              <a:t>Пояснение. Да, уязвимости можно искать время от времени, но пользователь утонет в сообщениях и будет невнимателен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51" y="1712794"/>
            <a:ext cx="1072246" cy="147474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05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PVS-Studio</a:t>
            </a:r>
            <a:r>
              <a:rPr lang="en-US" dirty="0"/>
              <a:t>: </a:t>
            </a:r>
            <a:r>
              <a:rPr lang="ru-RU" dirty="0"/>
              <a:t>быстрый </a:t>
            </a:r>
            <a:r>
              <a:rPr lang="ru-RU" dirty="0" smtClean="0"/>
              <a:t>старт</a:t>
            </a:r>
            <a:endParaRPr lang="ru-RU" dirty="0"/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457200" y="1365115"/>
            <a:ext cx="8229600" cy="339447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Отдельного внимания заслуживает возможность быстро попробовать </a:t>
            </a:r>
            <a:r>
              <a:rPr lang="en-US" dirty="0" smtClean="0"/>
              <a:t>PVS-Studio </a:t>
            </a:r>
            <a:r>
              <a:rPr lang="ru-RU" dirty="0" smtClean="0"/>
              <a:t>на любом проекте</a:t>
            </a:r>
          </a:p>
          <a:p>
            <a:r>
              <a:rPr lang="ru-RU" dirty="0" smtClean="0"/>
              <a:t>Для этого можно отследить запуски компилятора и собрать всю необходимую для анализа информацию</a:t>
            </a:r>
          </a:p>
          <a:p>
            <a:r>
              <a:rPr lang="en-US" dirty="0" smtClean="0"/>
              <a:t>Windows:</a:t>
            </a:r>
          </a:p>
          <a:p>
            <a:pPr lvl="1"/>
            <a:r>
              <a:rPr lang="ru-RU" dirty="0" smtClean="0"/>
              <a:t>Утилита </a:t>
            </a:r>
            <a:r>
              <a:rPr lang="en-US" dirty="0" smtClean="0"/>
              <a:t>Standalone</a:t>
            </a:r>
          </a:p>
          <a:p>
            <a:pPr lvl="1"/>
            <a:r>
              <a:rPr lang="ru-RU" dirty="0" smtClean="0"/>
              <a:t>Инструкция</a:t>
            </a:r>
            <a:r>
              <a:rPr lang="en-US" dirty="0" smtClean="0"/>
              <a:t>: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://www.viva64.com/ru/m/0033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Linux/</a:t>
            </a:r>
            <a:r>
              <a:rPr lang="en-US" dirty="0" err="1" smtClean="0"/>
              <a:t>macOS</a:t>
            </a:r>
            <a:endParaRPr lang="en-US" dirty="0" smtClean="0"/>
          </a:p>
          <a:p>
            <a:pPr lvl="1"/>
            <a:r>
              <a:rPr lang="ru-RU" dirty="0" smtClean="0"/>
              <a:t>Утилита </a:t>
            </a:r>
            <a:r>
              <a:rPr lang="en-US" dirty="0" err="1" smtClean="0"/>
              <a:t>pvs</a:t>
            </a:r>
            <a:r>
              <a:rPr lang="en-US" dirty="0" smtClean="0"/>
              <a:t>-studio-analyzer</a:t>
            </a:r>
            <a:endParaRPr lang="ru-RU" dirty="0" smtClean="0"/>
          </a:p>
          <a:p>
            <a:pPr lvl="1"/>
            <a:r>
              <a:rPr lang="ru-RU" dirty="0" smtClean="0"/>
              <a:t>Инструкция</a:t>
            </a:r>
            <a:r>
              <a:rPr lang="en-US" dirty="0" smtClean="0"/>
              <a:t>: </a:t>
            </a:r>
            <a:r>
              <a:rPr lang="ru-RU" dirty="0" smtClean="0"/>
              <a:t>см. «Быстрый старт» в документе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://www.viva64.com/ru/m/0036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endParaRPr lang="ru-RU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47" y="2676362"/>
            <a:ext cx="1624939" cy="183639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15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Внедрение в большой проект и 100500 срабатываний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3015"/>
            <a:ext cx="8229600" cy="316160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PVS-Studio </a:t>
            </a:r>
            <a:r>
              <a:rPr lang="ru-RU" dirty="0" smtClean="0"/>
              <a:t>и другие профессиональные анализаторы предлагают массовое подавление срабатываний</a:t>
            </a:r>
          </a:p>
          <a:p>
            <a:r>
              <a:rPr lang="ru-RU" dirty="0" smtClean="0"/>
              <a:t>Как это работает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А что делать с техническим долгом?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764" y="2453217"/>
            <a:ext cx="962750" cy="161711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821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PVS-Studio</a:t>
            </a:r>
            <a:r>
              <a:rPr lang="en-US" dirty="0"/>
              <a:t>: </a:t>
            </a:r>
            <a:r>
              <a:rPr lang="ru-RU" dirty="0"/>
              <a:t>работа с отчётом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951"/>
            <a:ext cx="8229600" cy="323667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Плагины </a:t>
            </a:r>
            <a:r>
              <a:rPr lang="en-US" sz="2800" dirty="0" smtClean="0"/>
              <a:t>(Visual Studio, </a:t>
            </a:r>
            <a:r>
              <a:rPr lang="en-US" sz="2800" dirty="0" err="1" smtClean="0"/>
              <a:t>SonarQube</a:t>
            </a:r>
            <a:r>
              <a:rPr lang="en-US" sz="2800" dirty="0" smtClean="0"/>
              <a:t>)</a:t>
            </a:r>
          </a:p>
          <a:p>
            <a:r>
              <a:rPr lang="ru-RU" sz="2800" dirty="0" smtClean="0"/>
              <a:t>Конвертер </a:t>
            </a:r>
            <a:r>
              <a:rPr lang="en-US" sz="2800" dirty="0" smtClean="0"/>
              <a:t>(open source)</a:t>
            </a:r>
            <a:endParaRPr lang="ru-RU" sz="2800" dirty="0" smtClean="0"/>
          </a:p>
          <a:p>
            <a:r>
              <a:rPr lang="ru-RU" sz="2800" dirty="0" smtClean="0"/>
              <a:t>Рассылка сообщений по почте</a:t>
            </a:r>
          </a:p>
          <a:p>
            <a:r>
              <a:rPr lang="ru-RU" sz="2800" dirty="0" smtClean="0"/>
              <a:t>Недавняя </a:t>
            </a:r>
            <a:r>
              <a:rPr lang="ru-RU" sz="2800" dirty="0" err="1"/>
              <a:t>фича</a:t>
            </a:r>
            <a:r>
              <a:rPr lang="ru-RU" sz="2800" dirty="0"/>
              <a:t> </a:t>
            </a:r>
            <a:r>
              <a:rPr lang="en-US" sz="2800" dirty="0"/>
              <a:t>PVS-Studio: HTML </a:t>
            </a:r>
            <a:r>
              <a:rPr lang="ru-RU" sz="2800" dirty="0"/>
              <a:t>отчёт</a:t>
            </a:r>
          </a:p>
          <a:p>
            <a:endParaRPr lang="ru-RU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402" y="3618004"/>
            <a:ext cx="4337195" cy="152549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325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SonarQube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31660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«</a:t>
            </a:r>
            <a:r>
              <a:rPr lang="ru-RU" sz="2400" dirty="0"/>
              <a:t>Контролируем качество кода с помощью платформы </a:t>
            </a:r>
            <a:r>
              <a:rPr lang="ru-RU" sz="2400" dirty="0" err="1"/>
              <a:t>SonarQube</a:t>
            </a:r>
            <a:r>
              <a:rPr lang="ru-RU" sz="2400" dirty="0"/>
              <a:t>»</a:t>
            </a:r>
            <a:br>
              <a:rPr lang="ru-RU" sz="2400" dirty="0"/>
            </a:br>
            <a:r>
              <a:rPr lang="en-US" sz="2400" dirty="0">
                <a:hlinkClick r:id="rId2"/>
              </a:rPr>
              <a:t>http://www.viva64.com/ru/b/0452</a:t>
            </a:r>
            <a:r>
              <a:rPr lang="en-US" sz="2400" dirty="0" smtClean="0">
                <a:hlinkClick r:id="rId2"/>
              </a:rPr>
              <a:t>/</a:t>
            </a:r>
            <a:endParaRPr lang="ru-RU" sz="2400" dirty="0"/>
          </a:p>
        </p:txBody>
      </p:sp>
      <p:pic>
        <p:nvPicPr>
          <p:cNvPr id="4" name="Picture 6" descr="http://www.viva64.com/media/images/content/b/0452_SonarQube_Article_ru/image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837" y="2516757"/>
            <a:ext cx="4592261" cy="262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www.viva64.com/media/images/content/b/0452_SonarQube_Article_ru/image4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16756"/>
            <a:ext cx="4592261" cy="262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124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Ах да, не забудьте взглянуть на</a:t>
            </a:r>
            <a:br>
              <a:rPr lang="ru-RU" dirty="0" smtClean="0"/>
            </a:br>
            <a:r>
              <a:rPr lang="en-US" dirty="0" smtClean="0"/>
              <a:t>PVS-Studio </a:t>
            </a:r>
            <a:r>
              <a:rPr lang="ru-RU" dirty="0" smtClean="0"/>
              <a:t>как </a:t>
            </a:r>
            <a:r>
              <a:rPr lang="en-US" dirty="0" smtClean="0"/>
              <a:t>SAST </a:t>
            </a:r>
            <a:r>
              <a:rPr lang="ru-RU" dirty="0" smtClean="0"/>
              <a:t>решение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3139"/>
            <a:ext cx="8229600" cy="3011483"/>
          </a:xfrm>
        </p:spPr>
        <p:txBody>
          <a:bodyPr/>
          <a:lstStyle/>
          <a:p>
            <a:r>
              <a:rPr lang="en-US" dirty="0" smtClean="0"/>
              <a:t>PVS-Studio </a:t>
            </a:r>
            <a:r>
              <a:rPr lang="ru-RU" dirty="0" smtClean="0"/>
              <a:t>для </a:t>
            </a:r>
            <a:r>
              <a:rPr lang="en-US" dirty="0" err="1" smtClean="0"/>
              <a:t>DevSecOps</a:t>
            </a:r>
            <a:endParaRPr lang="ru-RU" dirty="0"/>
          </a:p>
          <a:p>
            <a:r>
              <a:rPr lang="en-US" dirty="0">
                <a:hlinkClick r:id="rId2"/>
              </a:rPr>
              <a:t>https://www.viva64.com/ru/sast</a:t>
            </a:r>
            <a:r>
              <a:rPr lang="en-US" dirty="0" smtClean="0">
                <a:hlinkClick r:id="rId2"/>
              </a:rPr>
              <a:t>/</a:t>
            </a:r>
            <a:endParaRPr lang="ru-RU" dirty="0" smtClean="0"/>
          </a:p>
          <a:p>
            <a:endParaRPr lang="ru-RU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018" y="1310185"/>
            <a:ext cx="2303611" cy="308069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62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/>
          <a:lstStyle/>
          <a:p>
            <a:r>
              <a:rPr lang="ru-RU" dirty="0" smtClean="0"/>
              <a:t>Докладчик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105469"/>
            <a:ext cx="5840388" cy="3582537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Карпов Андрей Николаевич, 1981</a:t>
            </a:r>
            <a:endParaRPr lang="en-US" dirty="0"/>
          </a:p>
          <a:p>
            <a:r>
              <a:rPr lang="ru-RU" dirty="0"/>
              <a:t>Присутствует на </a:t>
            </a:r>
            <a:r>
              <a:rPr lang="en-US" dirty="0" err="1"/>
              <a:t>Habrahabr</a:t>
            </a:r>
            <a:r>
              <a:rPr lang="en-US" dirty="0"/>
              <a:t> </a:t>
            </a:r>
            <a:r>
              <a:rPr lang="ru-RU" dirty="0"/>
              <a:t>под именем </a:t>
            </a:r>
            <a:r>
              <a:rPr lang="en-US" dirty="0"/>
              <a:t>Andrey2008 - </a:t>
            </a:r>
            <a:r>
              <a:rPr lang="en-US" dirty="0" smtClean="0">
                <a:hlinkClick r:id="rId2"/>
              </a:rPr>
              <a:t>habr.com/users/andrey2008/</a:t>
            </a:r>
            <a:endParaRPr lang="en-US" dirty="0"/>
          </a:p>
          <a:p>
            <a:r>
              <a:rPr lang="ru-RU" dirty="0" smtClean="0"/>
              <a:t>Технический </a:t>
            </a:r>
            <a:r>
              <a:rPr lang="ru-RU" dirty="0"/>
              <a:t>директор ООО «</a:t>
            </a:r>
            <a:r>
              <a:rPr lang="ru-RU" dirty="0" err="1"/>
              <a:t>СиПроВер</a:t>
            </a:r>
            <a:r>
              <a:rPr lang="ru-RU" dirty="0"/>
              <a:t>»</a:t>
            </a:r>
          </a:p>
          <a:p>
            <a:r>
              <a:rPr lang="en-US" dirty="0" smtClean="0"/>
              <a:t>MVP </a:t>
            </a:r>
            <a:r>
              <a:rPr lang="ru-RU" dirty="0"/>
              <a:t>в категории </a:t>
            </a:r>
            <a:r>
              <a:rPr lang="en-US" dirty="0" smtClean="0"/>
              <a:t>Developer Technologies</a:t>
            </a:r>
            <a:endParaRPr lang="ru-RU" dirty="0"/>
          </a:p>
          <a:p>
            <a:r>
              <a:rPr lang="en-US" dirty="0"/>
              <a:t>Intel Black Belt Software Developer</a:t>
            </a:r>
            <a:endParaRPr lang="ru-RU" dirty="0"/>
          </a:p>
          <a:p>
            <a:r>
              <a:rPr lang="ru-RU" dirty="0"/>
              <a:t>Один из основателей проекта </a:t>
            </a:r>
            <a:r>
              <a:rPr lang="en-US" dirty="0" smtClean="0"/>
              <a:t>PVS-Studio (</a:t>
            </a:r>
            <a:r>
              <a:rPr lang="ru-RU" dirty="0"/>
              <a:t>с</a:t>
            </a:r>
            <a:r>
              <a:rPr lang="ru-RU" dirty="0" smtClean="0"/>
              <a:t>татический </a:t>
            </a:r>
            <a:r>
              <a:rPr lang="ru-RU" dirty="0"/>
              <a:t>анализатор кода для языков </a:t>
            </a:r>
            <a:r>
              <a:rPr lang="en-US" dirty="0"/>
              <a:t>C/C</a:t>
            </a:r>
            <a:r>
              <a:rPr lang="en-US" dirty="0" smtClean="0"/>
              <a:t>++/C#</a:t>
            </a:r>
            <a:r>
              <a:rPr lang="ru-RU" dirty="0" smtClean="0"/>
              <a:t>/</a:t>
            </a:r>
            <a:r>
              <a:rPr lang="en-US" dirty="0" smtClean="0"/>
              <a:t>Java).</a:t>
            </a:r>
          </a:p>
          <a:p>
            <a:r>
              <a:rPr lang="en-US" dirty="0" smtClean="0">
                <a:hlinkClick r:id="rId3"/>
              </a:rPr>
              <a:t>karpov@viva64.com</a:t>
            </a:r>
            <a:endParaRPr lang="en-US" dirty="0" smtClean="0"/>
          </a:p>
          <a:p>
            <a:endParaRPr lang="ru-RU" dirty="0"/>
          </a:p>
        </p:txBody>
      </p:sp>
      <p:pic>
        <p:nvPicPr>
          <p:cNvPr id="4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551" y="711732"/>
            <a:ext cx="2400300" cy="3773272"/>
          </a:xfrm>
          <a:prstGeom prst="rect">
            <a:avLst/>
          </a:prstGeom>
        </p:spPr>
      </p:pic>
      <p:pic>
        <p:nvPicPr>
          <p:cNvPr id="6" name="Picture 2" descr="https://alexandrebrisebois.files.wordpress.com/2014/07/microsoft-mvp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398" y="2432995"/>
            <a:ext cx="629353" cy="25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www.game-guru.com/images/intel_black_belt_log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300" y="2719661"/>
            <a:ext cx="986142" cy="29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427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Подходите пообщаться после выступления!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49" y="1662742"/>
            <a:ext cx="8344753" cy="3137858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Сайт </a:t>
            </a:r>
            <a:r>
              <a:rPr lang="en-US" dirty="0" smtClean="0"/>
              <a:t>PVS-Studio: </a:t>
            </a:r>
            <a:r>
              <a:rPr lang="en-US" dirty="0" smtClean="0">
                <a:hlinkClick r:id="rId2"/>
              </a:rPr>
              <a:t>https://www.viva64.com</a:t>
            </a:r>
            <a:endParaRPr lang="en-US" dirty="0" smtClean="0"/>
          </a:p>
          <a:p>
            <a:endParaRPr lang="en-US" dirty="0" smtClean="0"/>
          </a:p>
          <a:p>
            <a:r>
              <a:rPr lang="ru-RU" dirty="0" smtClean="0"/>
              <a:t>Контакты</a:t>
            </a:r>
            <a:r>
              <a:rPr lang="en-US" dirty="0" smtClean="0"/>
              <a:t>:</a:t>
            </a:r>
            <a:r>
              <a:rPr lang="ru-RU" dirty="0" smtClean="0"/>
              <a:t> </a:t>
            </a:r>
            <a:r>
              <a:rPr lang="en-US" dirty="0" smtClean="0"/>
              <a:t>CTO </a:t>
            </a:r>
            <a:r>
              <a:rPr lang="ru-RU" dirty="0" smtClean="0"/>
              <a:t>Андрей </a:t>
            </a:r>
            <a:r>
              <a:rPr lang="ru-RU" dirty="0"/>
              <a:t>Карпов</a:t>
            </a:r>
            <a:r>
              <a:rPr lang="en-US" dirty="0"/>
              <a:t>. </a:t>
            </a:r>
            <a:r>
              <a:rPr lang="en-US" dirty="0" smtClean="0">
                <a:hlinkClick r:id="rId3"/>
              </a:rPr>
              <a:t>karpov@viva64.com</a:t>
            </a:r>
            <a:endParaRPr lang="en-US" dirty="0" smtClean="0"/>
          </a:p>
          <a:p>
            <a:pPr marL="457200" lvl="1" indent="0">
              <a:buNone/>
            </a:pPr>
            <a:endParaRPr lang="ru-RU" dirty="0" smtClean="0"/>
          </a:p>
          <a:p>
            <a:r>
              <a:rPr lang="ru-RU" dirty="0" smtClean="0"/>
              <a:t>Подписывайтесь на нас</a:t>
            </a:r>
            <a:r>
              <a:rPr lang="en-US" dirty="0" smtClean="0"/>
              <a:t>:</a:t>
            </a:r>
            <a:endParaRPr lang="ru-RU" dirty="0" smtClean="0"/>
          </a:p>
          <a:p>
            <a:pPr lvl="1"/>
            <a:r>
              <a:rPr lang="en-US" dirty="0" smtClean="0"/>
              <a:t>Telegram</a:t>
            </a:r>
            <a:r>
              <a:rPr lang="en-US" dirty="0"/>
              <a:t>: </a:t>
            </a:r>
            <a:r>
              <a:rPr lang="en-US" dirty="0" err="1" smtClean="0">
                <a:hlinkClick r:id="rId4"/>
              </a:rPr>
              <a:t>pvsstudio_rus</a:t>
            </a:r>
            <a:endParaRPr lang="en-US" dirty="0" smtClean="0"/>
          </a:p>
          <a:p>
            <a:pPr lvl="1"/>
            <a:r>
              <a:rPr lang="en-US" dirty="0" smtClean="0"/>
              <a:t>Twitter</a:t>
            </a:r>
            <a:r>
              <a:rPr lang="en-US" dirty="0"/>
              <a:t>: </a:t>
            </a:r>
            <a:r>
              <a:rPr lang="en-US" dirty="0">
                <a:hlinkClick r:id="rId5"/>
              </a:rPr>
              <a:t>@</a:t>
            </a:r>
            <a:r>
              <a:rPr lang="en-US" dirty="0" err="1">
                <a:hlinkClick r:id="rId5"/>
              </a:rPr>
              <a:t>Code_Analysis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125" y="3619745"/>
            <a:ext cx="1414875" cy="86740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369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Своевременное обнаружение уязвимостей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5377" y="3707309"/>
            <a:ext cx="13845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/>
              <a:t>NIST: National Institute of Standards and Technology</a:t>
            </a:r>
            <a:endParaRPr lang="ru-RU" sz="135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09" y="1344846"/>
            <a:ext cx="5838112" cy="379865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3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Обзор кода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Старый добрый метод поиска ошибок и уязвимостей</a:t>
            </a:r>
            <a:r>
              <a:rPr lang="en-US" dirty="0" smtClean="0"/>
              <a:t>: </a:t>
            </a:r>
            <a:r>
              <a:rPr lang="ru-RU" dirty="0" smtClean="0"/>
              <a:t>обзор кода</a:t>
            </a:r>
          </a:p>
          <a:p>
            <a:r>
              <a:rPr lang="ru-RU" dirty="0" smtClean="0"/>
              <a:t>Преимущества</a:t>
            </a:r>
            <a:r>
              <a:rPr lang="en-US" dirty="0" smtClean="0"/>
              <a:t>:</a:t>
            </a:r>
            <a:endParaRPr lang="ru-RU" dirty="0" smtClean="0"/>
          </a:p>
          <a:p>
            <a:pPr lvl="1"/>
            <a:r>
              <a:rPr lang="ru-RU" dirty="0" smtClean="0"/>
              <a:t>обмен опытом</a:t>
            </a:r>
          </a:p>
          <a:p>
            <a:pPr lvl="1"/>
            <a:r>
              <a:rPr lang="ru-RU" dirty="0" smtClean="0"/>
              <a:t>поиск высокоуровневых ошибок</a:t>
            </a:r>
          </a:p>
          <a:p>
            <a:r>
              <a:rPr lang="ru-RU" dirty="0" smtClean="0"/>
              <a:t>Минусы</a:t>
            </a:r>
            <a:r>
              <a:rPr lang="en-US" dirty="0" smtClean="0"/>
              <a:t>:</a:t>
            </a:r>
          </a:p>
          <a:p>
            <a:pPr lvl="1"/>
            <a:r>
              <a:rPr lang="ru-RU" dirty="0" smtClean="0"/>
              <a:t>Очень дорого</a:t>
            </a:r>
          </a:p>
          <a:p>
            <a:pPr lvl="1"/>
            <a:r>
              <a:rPr lang="ru-RU" dirty="0" smtClean="0"/>
              <a:t>В больших проектах сложно заметить некоторые ошибки</a:t>
            </a: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525" y="1770347"/>
            <a:ext cx="1279061" cy="159697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960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Обзор кода - анекдот в тему</a:t>
            </a:r>
            <a:endParaRPr lang="ru-RU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33221" y="1572164"/>
            <a:ext cx="8133632" cy="238826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altLang="ru-RU" sz="2100" dirty="0"/>
              <a:t>Жила-была девочка, и была у нее кофточка. И когда девочка надевала кофточку, кофточка начинала душить девочку. Пошла девочка к маме и рассказала ей обо всем. Мама выслушала ее и купила ей другую кофточку.</a:t>
            </a:r>
            <a:br>
              <a:rPr lang="ru-RU" altLang="ru-RU" sz="2100" dirty="0"/>
            </a:br>
            <a:r>
              <a:rPr lang="ru-RU" altLang="ru-RU" sz="2100" b="1" dirty="0"/>
              <a:t>И в самом деле, нельзя же одну кофточку носить десять лет.</a:t>
            </a:r>
            <a:endParaRPr lang="ru-RU" altLang="ru-RU" sz="2100" b="1" dirty="0">
              <a:latin typeface="Trebuchet MS" panose="020B0603020202020204" pitchFamily="34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842" y="3313510"/>
            <a:ext cx="1382315" cy="172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146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Обзоры кода - это замечательно, но их стало недостаточно</a:t>
            </a: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>
            <a:noAutofit/>
          </a:bodyPr>
          <a:lstStyle/>
          <a:p>
            <a:r>
              <a:rPr lang="en-US" altLang="ru-RU" sz="2600" dirty="0">
                <a:latin typeface="+mj-lt"/>
              </a:rPr>
              <a:t>MS DOS 1.0 : </a:t>
            </a:r>
            <a:r>
              <a:rPr lang="en-US" altLang="ru-RU" sz="2600" b="1" dirty="0">
                <a:latin typeface="+mj-lt"/>
              </a:rPr>
              <a:t>4</a:t>
            </a:r>
            <a:r>
              <a:rPr lang="ru-RU" altLang="ru-RU" sz="2600" b="1" dirty="0">
                <a:latin typeface="+mj-lt"/>
              </a:rPr>
              <a:t> </a:t>
            </a:r>
            <a:r>
              <a:rPr lang="en-US" altLang="ru-RU" sz="2600" b="1" dirty="0">
                <a:latin typeface="+mj-lt"/>
              </a:rPr>
              <a:t>000</a:t>
            </a:r>
            <a:r>
              <a:rPr lang="en-US" altLang="ru-RU" sz="2600" dirty="0">
                <a:latin typeface="+mj-lt"/>
              </a:rPr>
              <a:t> </a:t>
            </a:r>
            <a:r>
              <a:rPr lang="ru-RU" altLang="ru-RU" sz="2600" dirty="0">
                <a:latin typeface="+mj-lt"/>
              </a:rPr>
              <a:t>строк кода</a:t>
            </a:r>
          </a:p>
          <a:p>
            <a:r>
              <a:rPr lang="ru-RU" altLang="ru-RU" sz="2600" dirty="0">
                <a:latin typeface="+mj-lt"/>
              </a:rPr>
              <a:t>Ядро </a:t>
            </a:r>
            <a:r>
              <a:rPr lang="en-US" altLang="ru-RU" sz="2600" dirty="0">
                <a:latin typeface="+mj-lt"/>
              </a:rPr>
              <a:t>Linux 1.0.0 : </a:t>
            </a:r>
            <a:r>
              <a:rPr lang="ru-RU" altLang="ru-RU" sz="2600" b="1" dirty="0">
                <a:latin typeface="+mj-lt"/>
              </a:rPr>
              <a:t>176 250</a:t>
            </a:r>
            <a:r>
              <a:rPr lang="ru-RU" altLang="ru-RU" sz="2600" dirty="0">
                <a:latin typeface="+mj-lt"/>
              </a:rPr>
              <a:t> строк кода</a:t>
            </a:r>
          </a:p>
          <a:p>
            <a:r>
              <a:rPr lang="ru-RU" altLang="ru-RU" sz="2600" dirty="0">
                <a:latin typeface="+mj-lt"/>
              </a:rPr>
              <a:t>Ядро </a:t>
            </a:r>
            <a:r>
              <a:rPr lang="en-US" altLang="ru-RU" sz="2600" dirty="0">
                <a:latin typeface="+mj-lt"/>
              </a:rPr>
              <a:t>Linux 4.11.7</a:t>
            </a:r>
            <a:r>
              <a:rPr lang="ru-RU" altLang="ru-RU" sz="2600" dirty="0">
                <a:latin typeface="+mj-lt"/>
              </a:rPr>
              <a:t> в </a:t>
            </a:r>
            <a:r>
              <a:rPr lang="ru-RU" altLang="ru-RU" sz="2600" b="1" dirty="0">
                <a:solidFill>
                  <a:srgbClr val="FF0000"/>
                </a:solidFill>
                <a:latin typeface="+mj-lt"/>
              </a:rPr>
              <a:t>100</a:t>
            </a:r>
            <a:r>
              <a:rPr lang="ru-RU" altLang="ru-RU" sz="2600" dirty="0">
                <a:latin typeface="+mj-lt"/>
              </a:rPr>
              <a:t> раз больше</a:t>
            </a:r>
            <a:r>
              <a:rPr lang="en-US" altLang="ru-RU" sz="2600" dirty="0">
                <a:latin typeface="+mj-lt"/>
              </a:rPr>
              <a:t>: </a:t>
            </a:r>
            <a:r>
              <a:rPr lang="ru-RU" altLang="ru-RU" sz="2600" b="1" dirty="0">
                <a:latin typeface="+mj-lt"/>
              </a:rPr>
              <a:t>18 373 471</a:t>
            </a:r>
            <a:r>
              <a:rPr lang="en-US" altLang="ru-RU" sz="2600" dirty="0">
                <a:latin typeface="+mj-lt"/>
              </a:rPr>
              <a:t> </a:t>
            </a:r>
            <a:r>
              <a:rPr lang="ru-RU" altLang="ru-RU" sz="2600" dirty="0">
                <a:latin typeface="+mj-lt"/>
              </a:rPr>
              <a:t>строк кода</a:t>
            </a:r>
          </a:p>
          <a:p>
            <a:endParaRPr lang="en-US" altLang="ru-RU" sz="2600" dirty="0">
              <a:latin typeface="+mj-lt"/>
            </a:endParaRPr>
          </a:p>
          <a:p>
            <a:r>
              <a:rPr lang="en-US" altLang="ru-RU" sz="2600" dirty="0">
                <a:latin typeface="+mj-lt"/>
              </a:rPr>
              <a:t>Photoshop 1.0 : </a:t>
            </a:r>
            <a:r>
              <a:rPr lang="en-US" altLang="ru-RU" sz="2600" b="1" dirty="0">
                <a:latin typeface="+mj-lt"/>
              </a:rPr>
              <a:t>128 000</a:t>
            </a:r>
            <a:r>
              <a:rPr lang="en-US" altLang="ru-RU" sz="2600" dirty="0">
                <a:latin typeface="+mj-lt"/>
              </a:rPr>
              <a:t> </a:t>
            </a:r>
            <a:r>
              <a:rPr lang="ru-RU" altLang="ru-RU" sz="2600" dirty="0">
                <a:latin typeface="+mj-lt"/>
              </a:rPr>
              <a:t>строк кода</a:t>
            </a:r>
            <a:endParaRPr lang="en-US" altLang="ru-RU" sz="2600" dirty="0">
              <a:latin typeface="+mj-lt"/>
            </a:endParaRPr>
          </a:p>
          <a:p>
            <a:r>
              <a:rPr lang="en-US" altLang="ru-RU" sz="2600" dirty="0">
                <a:latin typeface="+mj-lt"/>
              </a:rPr>
              <a:t>Photoshop CS 6 : </a:t>
            </a:r>
            <a:r>
              <a:rPr lang="en-US" altLang="ru-RU" sz="2600" b="1" dirty="0">
                <a:latin typeface="+mj-lt"/>
              </a:rPr>
              <a:t>10 000 000</a:t>
            </a:r>
            <a:r>
              <a:rPr lang="en-US" altLang="ru-RU" sz="2600" dirty="0">
                <a:latin typeface="+mj-lt"/>
              </a:rPr>
              <a:t> </a:t>
            </a:r>
            <a:r>
              <a:rPr lang="ru-RU" altLang="ru-RU" sz="2600" dirty="0">
                <a:latin typeface="+mj-lt"/>
              </a:rPr>
              <a:t>строк кода</a:t>
            </a:r>
          </a:p>
          <a:p>
            <a:endParaRPr lang="ru-RU" sz="26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747" y="2797791"/>
            <a:ext cx="1017372" cy="139926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329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Статический анализ кода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Автоматический процесс обзора кода</a:t>
            </a:r>
          </a:p>
          <a:p>
            <a:r>
              <a:rPr lang="ru-RU" dirty="0" smtClean="0"/>
              <a:t>Преимущества</a:t>
            </a:r>
            <a:r>
              <a:rPr lang="en-US" dirty="0" smtClean="0"/>
              <a:t>:</a:t>
            </a:r>
          </a:p>
          <a:p>
            <a:pPr lvl="1"/>
            <a:r>
              <a:rPr lang="ru-RU" dirty="0" err="1" smtClean="0"/>
              <a:t>Малозатратно</a:t>
            </a:r>
            <a:endParaRPr lang="ru-RU" dirty="0" smtClean="0"/>
          </a:p>
          <a:p>
            <a:pPr lvl="1"/>
            <a:r>
              <a:rPr lang="ru-RU" dirty="0" smtClean="0"/>
              <a:t>Анализатор не устаёт</a:t>
            </a:r>
          </a:p>
          <a:p>
            <a:pPr lvl="1"/>
            <a:r>
              <a:rPr lang="ru-RU" dirty="0" smtClean="0"/>
              <a:t>Анализатор знает про ошибочные паттерны, о которых не догадываются программисты</a:t>
            </a:r>
          </a:p>
          <a:p>
            <a:r>
              <a:rPr lang="ru-RU" dirty="0" smtClean="0"/>
              <a:t>Минусы</a:t>
            </a:r>
            <a:r>
              <a:rPr lang="en-US" dirty="0" smtClean="0"/>
              <a:t>:</a:t>
            </a:r>
          </a:p>
          <a:p>
            <a:pPr lvl="1"/>
            <a:r>
              <a:rPr lang="ru-RU" dirty="0" smtClean="0"/>
              <a:t>Искусственный интеллект пока не создан</a:t>
            </a:r>
          </a:p>
          <a:p>
            <a:pPr lvl="1"/>
            <a:r>
              <a:rPr lang="ru-RU" dirty="0" smtClean="0"/>
              <a:t>Нельзя найти высокоуровневые ошибки</a:t>
            </a:r>
          </a:p>
          <a:p>
            <a:r>
              <a:rPr lang="ru-RU" dirty="0" smtClean="0"/>
              <a:t>Не ищите "серебряную пулю"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705" y="634604"/>
            <a:ext cx="1405028" cy="156660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420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</TotalTime>
  <Words>1729</Words>
  <Application>Microsoft Office PowerPoint</Application>
  <PresentationFormat>Экран (16:9)</PresentationFormat>
  <Paragraphs>322</Paragraphs>
  <Slides>40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Calibri</vt:lpstr>
      <vt:lpstr>Consolas</vt:lpstr>
      <vt:lpstr>Courier New</vt:lpstr>
      <vt:lpstr>Trebuchet MS</vt:lpstr>
      <vt:lpstr>Тема Office</vt:lpstr>
      <vt:lpstr>SAST, борьба с потенциальными уязвимостями</vt:lpstr>
      <vt:lpstr>Зачем слушать этот доклад?</vt:lpstr>
      <vt:lpstr>Как стать ценным программистом/специалистом DevOps экспертом по безопасности</vt:lpstr>
      <vt:lpstr>Докладчик</vt:lpstr>
      <vt:lpstr>Своевременное обнаружение уязвимостей</vt:lpstr>
      <vt:lpstr>Обзор кода</vt:lpstr>
      <vt:lpstr>Обзор кода - анекдот в тему</vt:lpstr>
      <vt:lpstr>Обзоры кода - это замечательно, но их стало недостаточно</vt:lpstr>
      <vt:lpstr>Статический анализ кода</vt:lpstr>
      <vt:lpstr>Static Application Security Testing (SAST)</vt:lpstr>
      <vt:lpstr>Dynamic application security testing (DAST)</vt:lpstr>
      <vt:lpstr>SAST или DAST ?</vt:lpstr>
      <vt:lpstr>Две разновидности SAST</vt:lpstr>
      <vt:lpstr>Поиск известных CVE</vt:lpstr>
      <vt:lpstr>А что делать с новым кодом?</vt:lpstr>
      <vt:lpstr>Common Weakness Enumeration (CWE)</vt:lpstr>
      <vt:lpstr>Выявление потенциальных уязвимостей</vt:lpstr>
      <vt:lpstr>Технология анализа потока управления на примере PVS-Studio</vt:lpstr>
      <vt:lpstr>Презентация PowerPoint</vt:lpstr>
      <vt:lpstr>Презентация PowerPoint</vt:lpstr>
      <vt:lpstr>Презентация PowerPoint</vt:lpstr>
      <vt:lpstr>Презентация PowerPoint</vt:lpstr>
      <vt:lpstr>PVS-Studio: V1010</vt:lpstr>
      <vt:lpstr>Пример V1010 в проекте NcFTP</vt:lpstr>
      <vt:lpstr>Пример V1010 в проекте NcFTP</vt:lpstr>
      <vt:lpstr>Многие уязвимости могут быть выявлены классическими диагностиками</vt:lpstr>
      <vt:lpstr>Несколько примеров простых ошибок, приводящих к уязвимостям</vt:lpstr>
      <vt:lpstr>CVE-2014-1266</vt:lpstr>
      <vt:lpstr>CVE-2012-2122</vt:lpstr>
      <vt:lpstr>Оно того стоит?</vt:lpstr>
      <vt:lpstr>Презентация PowerPoint</vt:lpstr>
      <vt:lpstr>Внедрение инструментов статического анализа в цикл разработки ПО</vt:lpstr>
      <vt:lpstr>Неправильные подходы</vt:lpstr>
      <vt:lpstr>Самое главное: регулярность</vt:lpstr>
      <vt:lpstr>PVS-Studio: быстрый старт</vt:lpstr>
      <vt:lpstr>Внедрение в большой проект и 100500 срабатываний</vt:lpstr>
      <vt:lpstr>PVS-Studio: работа с отчётом</vt:lpstr>
      <vt:lpstr>SonarQube</vt:lpstr>
      <vt:lpstr>Ах да, не забудьте взглянуть на PVS-Studio как SAST решение</vt:lpstr>
      <vt:lpstr>Подходите пообщаться после выступления!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доклада</dc:title>
  <dc:creator>Анна</dc:creator>
  <cp:lastModifiedBy>Андрей Карпов</cp:lastModifiedBy>
  <cp:revision>18</cp:revision>
  <dcterms:created xsi:type="dcterms:W3CDTF">2018-05-31T09:54:56Z</dcterms:created>
  <dcterms:modified xsi:type="dcterms:W3CDTF">2018-09-19T09:06:39Z</dcterms:modified>
</cp:coreProperties>
</file>