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313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70" r:id="rId12"/>
    <p:sldId id="268" r:id="rId13"/>
    <p:sldId id="273" r:id="rId14"/>
    <p:sldId id="298" r:id="rId15"/>
    <p:sldId id="274" r:id="rId16"/>
    <p:sldId id="275" r:id="rId17"/>
    <p:sldId id="276" r:id="rId18"/>
    <p:sldId id="278" r:id="rId19"/>
    <p:sldId id="279" r:id="rId20"/>
    <p:sldId id="277" r:id="rId21"/>
    <p:sldId id="280" r:id="rId22"/>
    <p:sldId id="308" r:id="rId23"/>
    <p:sldId id="286" r:id="rId24"/>
    <p:sldId id="285" r:id="rId25"/>
    <p:sldId id="272" r:id="rId26"/>
    <p:sldId id="287" r:id="rId27"/>
    <p:sldId id="288" r:id="rId28"/>
    <p:sldId id="289" r:id="rId29"/>
    <p:sldId id="290" r:id="rId30"/>
    <p:sldId id="292" r:id="rId31"/>
    <p:sldId id="291" r:id="rId32"/>
    <p:sldId id="294" r:id="rId33"/>
    <p:sldId id="293" r:id="rId34"/>
    <p:sldId id="295" r:id="rId35"/>
    <p:sldId id="281" r:id="rId36"/>
    <p:sldId id="282" r:id="rId37"/>
    <p:sldId id="304" r:id="rId38"/>
    <p:sldId id="271" r:id="rId39"/>
    <p:sldId id="305" r:id="rId40"/>
    <p:sldId id="283" r:id="rId41"/>
    <p:sldId id="309" r:id="rId42"/>
    <p:sldId id="310" r:id="rId43"/>
    <p:sldId id="311" r:id="rId44"/>
    <p:sldId id="312" r:id="rId45"/>
    <p:sldId id="297" r:id="rId46"/>
    <p:sldId id="299" r:id="rId47"/>
    <p:sldId id="300" r:id="rId48"/>
    <p:sldId id="302" r:id="rId49"/>
    <p:sldId id="303" r:id="rId50"/>
    <p:sldId id="301" r:id="rId51"/>
    <p:sldId id="307" r:id="rId52"/>
    <p:sldId id="306" r:id="rId5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CA74-638D-4A77-9FAC-990A58A1ED9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2EA9-BCA6-4AFF-9AD0-B009BD249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11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CA74-638D-4A77-9FAC-990A58A1ED9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2EA9-BCA6-4AFF-9AD0-B009BD249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10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CA74-638D-4A77-9FAC-990A58A1ED9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2EA9-BCA6-4AFF-9AD0-B009BD249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3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CA74-638D-4A77-9FAC-990A58A1ED9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2EA9-BCA6-4AFF-9AD0-B009BD249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39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CA74-638D-4A77-9FAC-990A58A1ED9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2EA9-BCA6-4AFF-9AD0-B009BD249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01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CA74-638D-4A77-9FAC-990A58A1ED9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2EA9-BCA6-4AFF-9AD0-B009BD249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79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CA74-638D-4A77-9FAC-990A58A1ED9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2EA9-BCA6-4AFF-9AD0-B009BD249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82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CA74-638D-4A77-9FAC-990A58A1ED9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2EA9-BCA6-4AFF-9AD0-B009BD249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3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CA74-638D-4A77-9FAC-990A58A1ED9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2EA9-BCA6-4AFF-9AD0-B009BD249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33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CA74-638D-4A77-9FAC-990A58A1ED9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2EA9-BCA6-4AFF-9AD0-B009BD249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1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CA74-638D-4A77-9FAC-990A58A1ED9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92EA9-BCA6-4AFF-9AD0-B009BD249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0CA74-638D-4A77-9FAC-990A58A1ED9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92EA9-BCA6-4AFF-9AD0-B009BD249B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4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arpov@viva64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va64.com/ru/b/0374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va64.com/" TargetMode="External"/><Relationship Id="rId2" Type="http://schemas.openxmlformats.org/officeDocument/2006/relationships/hyperlink" Target="https://habr.com/users/andrey2008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va64.com/ru/a/0065/" TargetMode="External"/><Relationship Id="rId2" Type="http://schemas.openxmlformats.org/officeDocument/2006/relationships/hyperlink" Target="https://www.viva64.com/ru/l/ful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iva64.com/ru/b/0374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va64.com/" TargetMode="External"/><Relationship Id="rId2" Type="http://schemas.openxmlformats.org/officeDocument/2006/relationships/hyperlink" Target="mailto:karpov@viva64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Паттерны 64-битных ошибок в играх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80294"/>
            <a:ext cx="9144000" cy="1177506"/>
          </a:xfrm>
        </p:spPr>
        <p:txBody>
          <a:bodyPr/>
          <a:lstStyle/>
          <a:p>
            <a:r>
              <a:rPr lang="ru-RU" dirty="0" smtClean="0"/>
              <a:t>Андрей Карпов</a:t>
            </a:r>
          </a:p>
          <a:p>
            <a:r>
              <a:rPr lang="en-US" dirty="0" smtClean="0">
                <a:hlinkClick r:id="rId2"/>
              </a:rPr>
              <a:t>karpov@viva64.com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9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дело не только в </a:t>
            </a:r>
            <a:r>
              <a:rPr lang="en-US" dirty="0" err="1" smtClean="0"/>
              <a:t>malloc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Fennec Media </a:t>
            </a:r>
            <a:endParaRPr lang="en-US" dirty="0" smtClean="0"/>
          </a:p>
          <a:p>
            <a:pPr lvl="1"/>
            <a:r>
              <a:rPr lang="en-US" dirty="0" err="1" smtClean="0"/>
              <a:t>memset</a:t>
            </a:r>
            <a:endParaRPr lang="en-US" dirty="0" smtClean="0"/>
          </a:p>
          <a:p>
            <a:pPr lvl="1"/>
            <a:r>
              <a:rPr lang="en-US" dirty="0" err="1" smtClean="0"/>
              <a:t>memcpy</a:t>
            </a:r>
            <a:endParaRPr lang="en-US" dirty="0" smtClean="0"/>
          </a:p>
          <a:p>
            <a:r>
              <a:rPr lang="en-US" dirty="0" err="1" smtClean="0"/>
              <a:t>Ffdshow</a:t>
            </a:r>
            <a:r>
              <a:rPr lang="en-US" dirty="0"/>
              <a:t> (media </a:t>
            </a:r>
            <a:r>
              <a:rPr lang="en-US" dirty="0" smtClean="0"/>
              <a:t>decoder)</a:t>
            </a:r>
          </a:p>
          <a:p>
            <a:pPr lvl="1"/>
            <a:r>
              <a:rPr lang="en-US" dirty="0" err="1" smtClean="0"/>
              <a:t>memset</a:t>
            </a:r>
            <a:endParaRPr lang="en-US" dirty="0" smtClean="0"/>
          </a:p>
          <a:p>
            <a:pPr lvl="1"/>
            <a:r>
              <a:rPr lang="en-US" dirty="0" err="1" smtClean="0"/>
              <a:t>memcpy</a:t>
            </a:r>
            <a:endParaRPr lang="en-US" dirty="0" smtClean="0"/>
          </a:p>
          <a:p>
            <a:r>
              <a:rPr lang="en-US" dirty="0" err="1" smtClean="0"/>
              <a:t>libZPlay</a:t>
            </a:r>
            <a:endParaRPr lang="en-US" dirty="0" smtClean="0"/>
          </a:p>
          <a:p>
            <a:pPr lvl="1"/>
            <a:r>
              <a:rPr lang="en-US" dirty="0" err="1" smtClean="0"/>
              <a:t>strlen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30" y="3306283"/>
            <a:ext cx="1590402" cy="23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870224"/>
          </a:xfrm>
        </p:spPr>
        <p:txBody>
          <a:bodyPr/>
          <a:lstStyle/>
          <a:p>
            <a:r>
              <a:rPr lang="ru-RU" dirty="0" smtClean="0"/>
              <a:t>Продолжим про неявное усечение 64-битных значений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5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</a:t>
            </a:r>
            <a:r>
              <a:rPr lang="en-US" dirty="0" smtClean="0"/>
              <a:t>long </a:t>
            </a:r>
            <a:r>
              <a:rPr lang="ru-RU" dirty="0" smtClean="0"/>
              <a:t>в </a:t>
            </a:r>
            <a:r>
              <a:rPr lang="en-US" dirty="0" smtClean="0"/>
              <a:t>Win64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199" y="1767309"/>
            <a:ext cx="108937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std::vector&lt;Vec2&gt; &amp;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vertexList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endParaRPr lang="ru-RU" sz="28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body-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getCalculatedVertexList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endParaRPr lang="ru-RU" sz="28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unsigned long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length = 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vertexList.size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8199" y="4037488"/>
            <a:ext cx="10515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PVS-Studio: </a:t>
            </a:r>
            <a:r>
              <a:rPr lang="ru-RU" sz="2400" dirty="0" smtClean="0"/>
              <a:t>V103 </a:t>
            </a:r>
            <a:r>
              <a:rPr lang="ru-RU" sz="2400" dirty="0" err="1"/>
              <a:t>Implicit</a:t>
            </a:r>
            <a:r>
              <a:rPr lang="ru-RU" sz="2400" dirty="0"/>
              <a:t> </a:t>
            </a:r>
            <a:r>
              <a:rPr lang="ru-RU" sz="2400" dirty="0" err="1"/>
              <a:t>type</a:t>
            </a:r>
            <a:r>
              <a:rPr lang="ru-RU" sz="2400" dirty="0"/>
              <a:t> </a:t>
            </a:r>
            <a:r>
              <a:rPr lang="ru-RU" sz="2400" dirty="0" err="1"/>
              <a:t>conversion</a:t>
            </a:r>
            <a:r>
              <a:rPr lang="ru-RU" sz="2400" dirty="0"/>
              <a:t> </a:t>
            </a:r>
            <a:r>
              <a:rPr lang="ru-RU" sz="2400" dirty="0" err="1"/>
              <a:t>from</a:t>
            </a:r>
            <a:r>
              <a:rPr lang="ru-RU" sz="2400" dirty="0"/>
              <a:t> </a:t>
            </a:r>
            <a:r>
              <a:rPr lang="ru-RU" sz="2400" dirty="0" err="1"/>
              <a:t>memsize</a:t>
            </a:r>
            <a:r>
              <a:rPr lang="ru-RU" sz="2400" dirty="0"/>
              <a:t> </a:t>
            </a:r>
            <a:r>
              <a:rPr lang="ru-RU" sz="2400" dirty="0" err="1"/>
              <a:t>to</a:t>
            </a:r>
            <a:r>
              <a:rPr lang="ru-RU" sz="2400" dirty="0"/>
              <a:t> 32-bit </a:t>
            </a:r>
            <a:r>
              <a:rPr lang="ru-RU" sz="2400" dirty="0" err="1"/>
              <a:t>type</a:t>
            </a:r>
            <a:r>
              <a:rPr lang="ru-RU" sz="2400" dirty="0"/>
              <a:t>. CCArmature.cpp 614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97030" y="1348450"/>
            <a:ext cx="146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Cocos2d-x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8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</a:t>
            </a:r>
            <a:r>
              <a:rPr lang="en-US" dirty="0" err="1" smtClean="0"/>
              <a:t>int</a:t>
            </a:r>
            <a:r>
              <a:rPr lang="ru-RU" dirty="0" smtClean="0"/>
              <a:t> </a:t>
            </a:r>
            <a:r>
              <a:rPr lang="ru-RU" dirty="0"/>
              <a:t>– плохая </a:t>
            </a:r>
            <a:r>
              <a:rPr lang="ru-RU" dirty="0" smtClean="0"/>
              <a:t>идея в любом случае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199" y="4922259"/>
            <a:ext cx="10515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PVS-Studio</a:t>
            </a:r>
            <a:r>
              <a:rPr lang="en-US" sz="2400" dirty="0"/>
              <a:t>: V104 Implicit conversion of '</a:t>
            </a:r>
            <a:r>
              <a:rPr lang="en-US" sz="2400" dirty="0" err="1"/>
              <a:t>i</a:t>
            </a:r>
            <a:r>
              <a:rPr lang="en-US" sz="2400" dirty="0"/>
              <a:t>' to </a:t>
            </a:r>
            <a:r>
              <a:rPr lang="en-US" sz="2400" dirty="0" err="1"/>
              <a:t>memsize</a:t>
            </a:r>
            <a:r>
              <a:rPr lang="en-US" sz="2400" dirty="0"/>
              <a:t> type in an arithmetic expression: </a:t>
            </a:r>
            <a:r>
              <a:rPr lang="en-US" sz="2400" dirty="0" err="1"/>
              <a:t>i</a:t>
            </a:r>
            <a:r>
              <a:rPr lang="en-US" sz="2400" dirty="0"/>
              <a:t> &lt; </a:t>
            </a:r>
            <a:r>
              <a:rPr lang="en-US" sz="2400" dirty="0" err="1"/>
              <a:t>points_.size</a:t>
            </a:r>
            <a:r>
              <a:rPr lang="en-US" sz="2400" dirty="0"/>
              <a:t>() sweep_context.cc 76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199" y="1573715"/>
            <a:ext cx="106608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std::vector&lt;Point*&gt; points_;</a:t>
            </a:r>
          </a:p>
          <a:p>
            <a:endParaRPr lang="ru-RU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SweepContext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InitTriangulation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ru-RU" sz="2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2600" dirty="0">
                <a:solidFill>
                  <a:srgbClr val="008000"/>
                </a:solidFill>
                <a:latin typeface="Consolas" panose="020B0609020204030204" pitchFamily="49" charset="0"/>
              </a:rPr>
              <a:t>Calculate bounds.</a:t>
            </a:r>
            <a:endParaRPr lang="en-US" sz="2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600" b="1" dirty="0">
                <a:solidFill>
                  <a:srgbClr val="FF0000"/>
                </a:solidFill>
                <a:latin typeface="Consolas" panose="020B0609020204030204" pitchFamily="49" charset="0"/>
              </a:rPr>
              <a:t>unsigned </a:t>
            </a:r>
            <a:r>
              <a:rPr lang="en-US" sz="26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int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points_.size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sz="2600" dirty="0">
                <a:solidFill>
                  <a:srgbClr val="000000"/>
                </a:solidFill>
                <a:latin typeface="Consolas" panose="020B0609020204030204" pitchFamily="49" charset="0"/>
              </a:rPr>
              <a:t>    Point&amp; p = *points_[</a:t>
            </a:r>
            <a:r>
              <a:rPr lang="en-US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  <a:endParaRPr lang="ru-RU" sz="2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ru-RU" sz="2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....</a:t>
            </a:r>
            <a:endParaRPr lang="en-US" sz="2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97030" y="1348450"/>
            <a:ext cx="1464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Cocos2d-x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Кстати, такие ошибки намного </a:t>
            </a:r>
            <a:r>
              <a:rPr lang="ru-RU" dirty="0" err="1" smtClean="0"/>
              <a:t>коварнее</a:t>
            </a:r>
            <a:r>
              <a:rPr lang="ru-RU" dirty="0" smtClean="0"/>
              <a:t>, </a:t>
            </a:r>
            <a:r>
              <a:rPr lang="ru-RU" dirty="0" smtClean="0"/>
              <a:t>чем кажутся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14137"/>
            <a:ext cx="10515600" cy="3062826"/>
          </a:xfrm>
        </p:spPr>
        <p:txBody>
          <a:bodyPr/>
          <a:lstStyle/>
          <a:p>
            <a:r>
              <a:rPr lang="ru-RU" dirty="0" smtClean="0"/>
              <a:t>При переполнении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ru-RU" dirty="0" smtClean="0"/>
              <a:t>возникает неопределённое поведение</a:t>
            </a:r>
          </a:p>
          <a:p>
            <a:r>
              <a:rPr lang="en-US" b="1" dirty="0" smtClean="0"/>
              <a:t>UB</a:t>
            </a:r>
            <a:r>
              <a:rPr lang="ru-RU" b="1" dirty="0" smtClean="0"/>
              <a:t> </a:t>
            </a:r>
            <a:r>
              <a:rPr lang="ru-RU" dirty="0" smtClean="0"/>
              <a:t>–</a:t>
            </a:r>
            <a:r>
              <a:rPr lang="en-US" b="1" dirty="0" smtClean="0"/>
              <a:t> </a:t>
            </a:r>
            <a:r>
              <a:rPr lang="ru-RU" b="1" dirty="0" smtClean="0"/>
              <a:t>это, в </a:t>
            </a:r>
            <a:r>
              <a:rPr lang="ru-RU" b="1" dirty="0" smtClean="0"/>
              <a:t>том числе, когда всё работает правильно </a:t>
            </a:r>
            <a:r>
              <a:rPr lang="en-US" b="1" dirty="0" smtClean="0"/>
              <a:t>:)</a:t>
            </a:r>
            <a:endParaRPr lang="ru-RU" b="1" dirty="0" smtClean="0"/>
          </a:p>
          <a:p>
            <a:r>
              <a:rPr lang="ru-RU" dirty="0" smtClean="0"/>
              <a:t>Подробности</a:t>
            </a:r>
            <a:r>
              <a:rPr lang="en-US" dirty="0" smtClean="0"/>
              <a:t>: "</a:t>
            </a:r>
            <a:r>
              <a:rPr lang="ru-RU" dirty="0" err="1"/>
              <a:t>Undefined</a:t>
            </a:r>
            <a:r>
              <a:rPr lang="ru-RU" dirty="0"/>
              <a:t> </a:t>
            </a:r>
            <a:r>
              <a:rPr lang="ru-RU" dirty="0" err="1"/>
              <a:t>behavior</a:t>
            </a:r>
            <a:r>
              <a:rPr lang="ru-RU" dirty="0"/>
              <a:t> ближе, чем вы </a:t>
            </a:r>
            <a:r>
              <a:rPr lang="ru-RU" dirty="0" smtClean="0"/>
              <a:t>думаете</a:t>
            </a:r>
            <a:r>
              <a:rPr lang="en-US" dirty="0"/>
              <a:t>"</a:t>
            </a:r>
            <a:br>
              <a:rPr lang="en-US" dirty="0"/>
            </a:br>
            <a:r>
              <a:rPr lang="en-US" dirty="0">
                <a:hlinkClick r:id="rId2"/>
              </a:rPr>
              <a:t>https://www.viva64.com/ru/b/0374</a:t>
            </a:r>
            <a:r>
              <a:rPr lang="en-US" dirty="0" smtClean="0">
                <a:hlinkClick r:id="rId2"/>
              </a:rPr>
              <a:t>/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85960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n-NO" sz="2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N = foo();</a:t>
            </a:r>
          </a:p>
          <a:p>
            <a:r>
              <a:rPr lang="nn-NO" sz="2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n-NO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nn-NO" sz="28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2800" dirty="0">
                <a:solidFill>
                  <a:srgbClr val="000000"/>
                </a:solidFill>
                <a:latin typeface="Consolas" panose="020B0609020204030204" pitchFamily="49" charset="0"/>
              </a:rPr>
              <a:t> i = 0; i &lt; N; ++i)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84160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870224"/>
          </a:xfrm>
        </p:spPr>
        <p:txBody>
          <a:bodyPr/>
          <a:lstStyle/>
          <a:p>
            <a:r>
              <a:rPr lang="ru-RU" dirty="0" smtClean="0"/>
              <a:t>Использование правильных </a:t>
            </a:r>
            <a:r>
              <a:rPr lang="en-US" dirty="0" err="1" smtClean="0"/>
              <a:t>memsize</a:t>
            </a:r>
            <a:r>
              <a:rPr lang="en-US" dirty="0" smtClean="0"/>
              <a:t>-</a:t>
            </a:r>
            <a:r>
              <a:rPr lang="ru-RU" dirty="0" smtClean="0"/>
              <a:t>типов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7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"</a:t>
            </a:r>
            <a:r>
              <a:rPr lang="en-US" dirty="0" err="1" smtClean="0"/>
              <a:t>memsize</a:t>
            </a:r>
            <a:r>
              <a:rPr lang="en-US" dirty="0" smtClean="0"/>
              <a:t>" </a:t>
            </a:r>
            <a:r>
              <a:rPr lang="ru-RU" dirty="0" smtClean="0"/>
              <a:t>типы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ptrdiff_t</a:t>
            </a:r>
            <a:r>
              <a:rPr lang="ru-RU" dirty="0" smtClean="0"/>
              <a:t> </a:t>
            </a:r>
            <a:r>
              <a:rPr lang="en-US" dirty="0" smtClean="0"/>
              <a:t>- </a:t>
            </a:r>
            <a:r>
              <a:rPr lang="ru-RU" dirty="0" smtClean="0"/>
              <a:t>знаковый тип (дистанция между указателями)</a:t>
            </a:r>
            <a:endParaRPr lang="en-US" dirty="0" smtClean="0"/>
          </a:p>
          <a:p>
            <a:r>
              <a:rPr lang="en-US" b="1" dirty="0" err="1" smtClean="0"/>
              <a:t>size_t</a:t>
            </a:r>
            <a:r>
              <a:rPr lang="ru-RU" dirty="0" smtClean="0"/>
              <a:t> - </a:t>
            </a:r>
            <a:r>
              <a:rPr lang="ru-RU" dirty="0"/>
              <a:t>максимальный размер теоретически возможного объекта любого </a:t>
            </a:r>
            <a:r>
              <a:rPr lang="ru-RU" dirty="0" smtClean="0"/>
              <a:t>типа, включая массивы</a:t>
            </a:r>
            <a:endParaRPr lang="en-US" dirty="0" smtClean="0"/>
          </a:p>
          <a:p>
            <a:r>
              <a:rPr lang="en-US" b="1" dirty="0" err="1" smtClean="0"/>
              <a:t>rsize_t</a:t>
            </a:r>
            <a:r>
              <a:rPr lang="ru-RU" dirty="0" smtClean="0"/>
              <a:t> - </a:t>
            </a:r>
            <a:r>
              <a:rPr lang="ru-RU" dirty="0" smtClean="0"/>
              <a:t>размер </a:t>
            </a:r>
            <a:r>
              <a:rPr lang="ru-RU" dirty="0"/>
              <a:t>одиночного объекта</a:t>
            </a:r>
          </a:p>
          <a:p>
            <a:r>
              <a:rPr lang="en-US" b="1" dirty="0" err="1" smtClean="0"/>
              <a:t>intptr_t</a:t>
            </a:r>
            <a:r>
              <a:rPr lang="ru-RU" dirty="0" smtClean="0"/>
              <a:t> - </a:t>
            </a:r>
            <a:r>
              <a:rPr lang="ru-RU" dirty="0"/>
              <a:t>знаковый </a:t>
            </a:r>
            <a:r>
              <a:rPr lang="ru-RU" dirty="0" smtClean="0"/>
              <a:t>тип, может хранить указатель</a:t>
            </a:r>
            <a:endParaRPr lang="en-US" dirty="0" smtClean="0"/>
          </a:p>
          <a:p>
            <a:r>
              <a:rPr lang="en-US" b="1" dirty="0" err="1" smtClean="0"/>
              <a:t>uintptr_t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smtClean="0"/>
              <a:t>беззнаковый </a:t>
            </a:r>
            <a:r>
              <a:rPr lang="ru-RU" dirty="0"/>
              <a:t>тип, может хранить указатель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860" y="4166557"/>
            <a:ext cx="1846053" cy="184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</a:t>
            </a:r>
            <a:r>
              <a:rPr lang="en-US" dirty="0" err="1" smtClean="0"/>
              <a:t>memsize</a:t>
            </a:r>
            <a:r>
              <a:rPr lang="ru-RU" dirty="0" smtClean="0"/>
              <a:t>-типов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Количество элементов в массиве</a:t>
            </a:r>
          </a:p>
          <a:p>
            <a:r>
              <a:rPr lang="ru-RU" dirty="0" smtClean="0"/>
              <a:t>Размер буфера</a:t>
            </a:r>
          </a:p>
          <a:p>
            <a:r>
              <a:rPr lang="ru-RU" dirty="0" smtClean="0"/>
              <a:t>Счётчики</a:t>
            </a:r>
          </a:p>
          <a:p>
            <a:r>
              <a:rPr lang="ru-RU" dirty="0" smtClean="0"/>
              <a:t>Хранение указателя (хотя так лучше </a:t>
            </a:r>
            <a:r>
              <a:rPr lang="ru-RU" dirty="0" smtClean="0"/>
              <a:t>не </a:t>
            </a:r>
            <a:r>
              <a:rPr lang="ru-RU" dirty="0" smtClean="0"/>
              <a:t>делать)</a:t>
            </a:r>
          </a:p>
          <a:p>
            <a:r>
              <a:rPr lang="ru-RU" dirty="0" smtClean="0"/>
              <a:t>Адресная арифметика</a:t>
            </a:r>
          </a:p>
          <a:p>
            <a:r>
              <a:rPr lang="ru-RU" dirty="0" smtClean="0"/>
              <a:t>и так 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1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</a:t>
            </a:r>
            <a:r>
              <a:rPr lang="en-US" dirty="0" err="1" smtClean="0"/>
              <a:t>memsize</a:t>
            </a:r>
            <a:r>
              <a:rPr lang="ru-RU" dirty="0" smtClean="0"/>
              <a:t>-типов</a:t>
            </a:r>
            <a:r>
              <a:rPr lang="en-US" dirty="0" smtClean="0"/>
              <a:t>: </a:t>
            </a:r>
            <a:r>
              <a:rPr lang="ru-RU" dirty="0" smtClean="0"/>
              <a:t>плохо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4313534"/>
            <a:ext cx="104278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PVS-Studio: </a:t>
            </a:r>
            <a:r>
              <a:rPr lang="ru-RU" sz="2400" dirty="0" smtClean="0"/>
              <a:t>V109 </a:t>
            </a:r>
            <a:r>
              <a:rPr lang="ru-RU" sz="2400" dirty="0" err="1"/>
              <a:t>Implicit</a:t>
            </a:r>
            <a:r>
              <a:rPr lang="ru-RU" sz="2400" dirty="0"/>
              <a:t> </a:t>
            </a:r>
            <a:r>
              <a:rPr lang="ru-RU" sz="2400" dirty="0" err="1"/>
              <a:t>type</a:t>
            </a:r>
            <a:r>
              <a:rPr lang="ru-RU" sz="2400" dirty="0"/>
              <a:t> </a:t>
            </a:r>
            <a:r>
              <a:rPr lang="ru-RU" sz="2400" dirty="0" err="1"/>
              <a:t>conversion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return</a:t>
            </a:r>
            <a:r>
              <a:rPr lang="ru-RU" sz="2400" dirty="0"/>
              <a:t> </a:t>
            </a:r>
            <a:r>
              <a:rPr lang="ru-RU" sz="2400" dirty="0" err="1"/>
              <a:t>value</a:t>
            </a:r>
            <a:r>
              <a:rPr lang="ru-RU" sz="2400" dirty="0"/>
              <a:t> 'a * b * c' </a:t>
            </a:r>
            <a:r>
              <a:rPr lang="ru-RU" sz="2400" dirty="0" err="1"/>
              <a:t>to</a:t>
            </a:r>
            <a:r>
              <a:rPr lang="ru-RU" sz="2400" dirty="0"/>
              <a:t> </a:t>
            </a:r>
            <a:r>
              <a:rPr lang="ru-RU" sz="2400" dirty="0" err="1"/>
              <a:t>memsize</a:t>
            </a:r>
            <a:r>
              <a:rPr lang="ru-RU" sz="2400" dirty="0"/>
              <a:t> </a:t>
            </a:r>
            <a:r>
              <a:rPr lang="ru-RU" sz="2400" dirty="0" err="1"/>
              <a:t>type</a:t>
            </a:r>
            <a:r>
              <a:rPr lang="ru-RU" sz="2400" dirty="0" smtClean="0"/>
              <a:t>.</a:t>
            </a:r>
            <a:r>
              <a:rPr lang="en-US" sz="2400" dirty="0" smtClean="0"/>
              <a:t> test</a:t>
            </a:r>
            <a:r>
              <a:rPr lang="ru-RU" sz="2400" dirty="0" smtClean="0"/>
              <a:t>.</a:t>
            </a:r>
            <a:r>
              <a:rPr lang="en-US" sz="2400" dirty="0" err="1" smtClean="0"/>
              <a:t>cpp</a:t>
            </a:r>
            <a:r>
              <a:rPr lang="ru-RU" sz="2400" dirty="0" smtClean="0"/>
              <a:t> </a:t>
            </a:r>
            <a:r>
              <a:rPr lang="ru-RU" sz="2400" dirty="0"/>
              <a:t>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83812" y="3605912"/>
            <a:ext cx="44685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</a:rPr>
              <a:t>Потенциальное переполнение</a:t>
            </a:r>
            <a:endParaRPr lang="ru-RU" sz="25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199" y="1837848"/>
            <a:ext cx="99793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Foo(</a:t>
            </a:r>
            <a:r>
              <a:rPr lang="en-US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808080"/>
                </a:solidFill>
                <a:latin typeface="Consolas" panose="020B0609020204030204" pitchFamily="49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808080"/>
                </a:solidFill>
                <a:latin typeface="Consolas" panose="020B0609020204030204" pitchFamily="49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a * b * c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sz="2800" dirty="0"/>
          </a:p>
        </p:txBody>
      </p:sp>
      <p:sp>
        <p:nvSpPr>
          <p:cNvPr id="9" name="Дуга 8"/>
          <p:cNvSpPr/>
          <p:nvPr/>
        </p:nvSpPr>
        <p:spPr>
          <a:xfrm rot="11064456">
            <a:off x="3437614" y="2657556"/>
            <a:ext cx="1736763" cy="1227610"/>
          </a:xfrm>
          <a:prstGeom prst="arc">
            <a:avLst>
              <a:gd name="adj1" fmla="val 16813348"/>
              <a:gd name="adj2" fmla="val 0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4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</a:t>
            </a:r>
            <a:r>
              <a:rPr lang="en-US" dirty="0" err="1" smtClean="0"/>
              <a:t>memsize</a:t>
            </a:r>
            <a:r>
              <a:rPr lang="ru-RU" dirty="0" smtClean="0"/>
              <a:t>-типов</a:t>
            </a:r>
            <a:r>
              <a:rPr lang="en-US" dirty="0" smtClean="0"/>
              <a:t>: OK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447656"/>
            <a:ext cx="1019498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Foo(</a:t>
            </a:r>
            <a:r>
              <a:rPr lang="en-US" sz="25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500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5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500" dirty="0">
                <a:solidFill>
                  <a:srgbClr val="808080"/>
                </a:solidFill>
                <a:latin typeface="Consolas" panose="020B0609020204030204" pitchFamily="49" charset="0"/>
              </a:rPr>
              <a:t>b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5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500" dirty="0">
                <a:solidFill>
                  <a:srgbClr val="808080"/>
                </a:solidFill>
                <a:latin typeface="Consolas" panose="020B0609020204030204" pitchFamily="49" charset="0"/>
              </a:rPr>
              <a:t>c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sz="25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5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2500" dirty="0" err="1">
                <a:solidFill>
                  <a:srgbClr val="0000FF"/>
                </a:solidFill>
                <a:latin typeface="Consolas" panose="020B0609020204030204" pitchFamily="49" charset="0"/>
              </a:rPr>
              <a:t>static_cast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50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sz="2500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        * </a:t>
            </a:r>
            <a:r>
              <a:rPr lang="en-US" sz="2500" dirty="0" err="1">
                <a:solidFill>
                  <a:srgbClr val="0000FF"/>
                </a:solidFill>
                <a:latin typeface="Consolas" panose="020B0609020204030204" pitchFamily="49" charset="0"/>
              </a:rPr>
              <a:t>static_cast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50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sz="2500" dirty="0">
                <a:solidFill>
                  <a:srgbClr val="808080"/>
                </a:solidFill>
                <a:latin typeface="Consolas" panose="020B0609020204030204" pitchFamily="49" charset="0"/>
              </a:rPr>
              <a:t>b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        * </a:t>
            </a:r>
            <a:r>
              <a:rPr lang="en-US" sz="2500" dirty="0" err="1">
                <a:solidFill>
                  <a:srgbClr val="0000FF"/>
                </a:solidFill>
                <a:latin typeface="Consolas" panose="020B0609020204030204" pitchFamily="49" charset="0"/>
              </a:rPr>
              <a:t>static_cast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50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sz="2500" dirty="0">
                <a:solidFill>
                  <a:srgbClr val="808080"/>
                </a:solidFill>
                <a:latin typeface="Consolas" panose="020B0609020204030204" pitchFamily="49" charset="0"/>
              </a:rPr>
              <a:t>c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ru-RU" sz="25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199" y="3984775"/>
            <a:ext cx="101949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Foo(</a:t>
            </a:r>
            <a:r>
              <a:rPr lang="en-US" sz="25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500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5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500" dirty="0">
                <a:solidFill>
                  <a:srgbClr val="808080"/>
                </a:solidFill>
                <a:latin typeface="Consolas" panose="020B0609020204030204" pitchFamily="49" charset="0"/>
              </a:rPr>
              <a:t>b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5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500" dirty="0">
                <a:solidFill>
                  <a:srgbClr val="808080"/>
                </a:solidFill>
                <a:latin typeface="Consolas" panose="020B0609020204030204" pitchFamily="49" charset="0"/>
              </a:rPr>
              <a:t>c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sz="25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5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Consolas" panose="020B0609020204030204" pitchFamily="49" charset="0"/>
              </a:rPr>
              <a:t>static_cast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50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sz="2500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sz="2500" dirty="0">
                <a:solidFill>
                  <a:srgbClr val="808080"/>
                </a:solidFill>
                <a:latin typeface="Consolas" panose="020B0609020204030204" pitchFamily="49" charset="0"/>
              </a:rPr>
              <a:t>b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2500" dirty="0">
                <a:solidFill>
                  <a:srgbClr val="808080"/>
                </a:solidFill>
                <a:latin typeface="Consolas" panose="020B0609020204030204" pitchFamily="49" charset="0"/>
              </a:rPr>
              <a:t>c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ru-RU" sz="25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62" y="1893605"/>
            <a:ext cx="2295981" cy="259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133" y="150333"/>
            <a:ext cx="818197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3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ТОЛЬКО НЕ ДЕЛАЙТЕ ТАК!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805" y="1949418"/>
            <a:ext cx="116629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std::</a:t>
            </a:r>
            <a:r>
              <a:rPr lang="en-US" sz="250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500" dirty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5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buf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5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static_cast</a:t>
            </a:r>
            <a:r>
              <a:rPr lang="en-US" sz="2500" b="1" dirty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US" sz="25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size_t</a:t>
            </a:r>
            <a:r>
              <a:rPr lang="en-US" sz="2500" b="1" dirty="0">
                <a:solidFill>
                  <a:srgbClr val="FF0000"/>
                </a:solidFill>
                <a:latin typeface="Consolas" panose="020B0609020204030204" pitchFamily="49" charset="0"/>
              </a:rPr>
              <a:t>&gt;(</a:t>
            </a:r>
            <a:r>
              <a:rPr lang="en-US" sz="25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exr_image</a:t>
            </a:r>
            <a:r>
              <a:rPr lang="en-US" sz="2500" b="1" dirty="0">
                <a:solidFill>
                  <a:srgbClr val="FF0000"/>
                </a:solidFill>
                <a:latin typeface="Consolas" panose="020B0609020204030204" pitchFamily="49" charset="0"/>
              </a:rPr>
              <a:t>-&gt;width * h * </a:t>
            </a:r>
            <a:r>
              <a:rPr lang="en-US" sz="25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pixel_data_size</a:t>
            </a:r>
            <a:r>
              <a:rPr lang="en-US" sz="2500" b="1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8199" y="4589578"/>
            <a:ext cx="10712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PVS-Studio: </a:t>
            </a:r>
            <a:r>
              <a:rPr lang="ru-RU" sz="2400" dirty="0" smtClean="0"/>
              <a:t>V1028 </a:t>
            </a:r>
            <a:r>
              <a:rPr lang="ru-RU" sz="2400" dirty="0"/>
              <a:t>CWE-190 </a:t>
            </a:r>
            <a:r>
              <a:rPr lang="ru-RU" sz="2400" dirty="0" err="1"/>
              <a:t>Possible</a:t>
            </a:r>
            <a:r>
              <a:rPr lang="ru-RU" sz="2400" dirty="0"/>
              <a:t> </a:t>
            </a:r>
            <a:r>
              <a:rPr lang="ru-RU" sz="2400" dirty="0" err="1"/>
              <a:t>overflow</a:t>
            </a:r>
            <a:r>
              <a:rPr lang="ru-RU" sz="2400" dirty="0"/>
              <a:t>. </a:t>
            </a:r>
            <a:r>
              <a:rPr lang="ru-RU" sz="2400" dirty="0" err="1"/>
              <a:t>Consider</a:t>
            </a:r>
            <a:r>
              <a:rPr lang="ru-RU" sz="2400" dirty="0"/>
              <a:t> </a:t>
            </a:r>
            <a:r>
              <a:rPr lang="ru-RU" sz="2400" dirty="0" err="1"/>
              <a:t>casting</a:t>
            </a:r>
            <a:r>
              <a:rPr lang="ru-RU" sz="2400" dirty="0"/>
              <a:t> </a:t>
            </a:r>
            <a:r>
              <a:rPr lang="ru-RU" sz="2400" dirty="0" err="1"/>
              <a:t>operands</a:t>
            </a:r>
            <a:r>
              <a:rPr lang="ru-RU" sz="2400" dirty="0"/>
              <a:t>, </a:t>
            </a:r>
            <a:r>
              <a:rPr lang="ru-RU" sz="2400" dirty="0" err="1"/>
              <a:t>not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result</a:t>
            </a:r>
            <a:r>
              <a:rPr lang="ru-RU" sz="2400" dirty="0"/>
              <a:t>. </a:t>
            </a:r>
            <a:r>
              <a:rPr lang="en-US" sz="2400" dirty="0" err="1"/>
              <a:t>tinyexr.h</a:t>
            </a:r>
            <a:r>
              <a:rPr lang="ru-RU" sz="2400" dirty="0" smtClean="0"/>
              <a:t> </a:t>
            </a:r>
            <a:r>
              <a:rPr lang="ru-RU" sz="2400" dirty="0"/>
              <a:t>11682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3223" y="3329870"/>
            <a:ext cx="32573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</a:rPr>
              <a:t>Вновь потенциальное</a:t>
            </a:r>
          </a:p>
          <a:p>
            <a:r>
              <a:rPr lang="ru-RU" sz="2500" b="1" dirty="0" smtClean="0">
                <a:solidFill>
                  <a:srgbClr val="FF0000"/>
                </a:solidFill>
              </a:rPr>
              <a:t>переполнение</a:t>
            </a:r>
            <a:endParaRPr lang="ru-RU" sz="2500" b="1" dirty="0">
              <a:solidFill>
                <a:srgbClr val="FF0000"/>
              </a:solidFill>
            </a:endParaRPr>
          </a:p>
        </p:txBody>
      </p:sp>
      <p:sp>
        <p:nvSpPr>
          <p:cNvPr id="9" name="Дуга 8"/>
          <p:cNvSpPr/>
          <p:nvPr/>
        </p:nvSpPr>
        <p:spPr>
          <a:xfrm rot="11064456">
            <a:off x="6707025" y="2381514"/>
            <a:ext cx="1736763" cy="1227610"/>
          </a:xfrm>
          <a:prstGeom prst="arc">
            <a:avLst>
              <a:gd name="adj1" fmla="val 16813348"/>
              <a:gd name="adj2" fmla="val 0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39348" y="1487753"/>
            <a:ext cx="1211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7030A0"/>
                </a:solidFill>
              </a:rPr>
              <a:t>TinyEXR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1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 ошибки только больше маскируются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" y="1690688"/>
            <a:ext cx="12192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(components == 1) {</a:t>
            </a:r>
          </a:p>
          <a:p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 images[0].resize(</a:t>
            </a:r>
            <a:r>
              <a:rPr lang="en-US" sz="23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static_cast</a:t>
            </a:r>
            <a:r>
              <a:rPr lang="en-US" sz="2300" b="1" dirty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US" sz="23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size_t</a:t>
            </a:r>
            <a:r>
              <a:rPr lang="en-US" sz="2300" b="1" dirty="0">
                <a:solidFill>
                  <a:srgbClr val="FF0000"/>
                </a:solidFill>
                <a:latin typeface="Consolas" panose="020B0609020204030204" pitchFamily="49" charset="0"/>
              </a:rPr>
              <a:t>&gt;(width * height)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memcpy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(images[0].data(), data, </a:t>
            </a:r>
            <a:r>
              <a:rPr lang="en-US" sz="23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3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sz="23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size_t</a:t>
            </a:r>
            <a:r>
              <a:rPr lang="en-US" sz="2300" b="1" dirty="0">
                <a:solidFill>
                  <a:srgbClr val="FF0000"/>
                </a:solidFill>
                <a:latin typeface="Consolas" panose="020B0609020204030204" pitchFamily="49" charset="0"/>
              </a:rPr>
              <a:t>(width * height)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r>
              <a:rPr lang="en-US" sz="23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 images[0].resize(</a:t>
            </a:r>
            <a:r>
              <a:rPr lang="en-US" sz="23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static_cast</a:t>
            </a:r>
            <a:r>
              <a:rPr lang="en-US" sz="2300" b="1" dirty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US" sz="23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size_t</a:t>
            </a:r>
            <a:r>
              <a:rPr lang="en-US" sz="2300" b="1" dirty="0">
                <a:solidFill>
                  <a:srgbClr val="FF0000"/>
                </a:solidFill>
                <a:latin typeface="Consolas" panose="020B0609020204030204" pitchFamily="49" charset="0"/>
              </a:rPr>
              <a:t>&gt;(width * height)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 images[1].resize(</a:t>
            </a:r>
            <a:r>
              <a:rPr lang="en-US" sz="23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static_cast</a:t>
            </a:r>
            <a:r>
              <a:rPr lang="en-US" sz="2300" b="1" dirty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US" sz="23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size_t</a:t>
            </a:r>
            <a:r>
              <a:rPr lang="en-US" sz="2300" b="1" dirty="0">
                <a:solidFill>
                  <a:srgbClr val="FF0000"/>
                </a:solidFill>
                <a:latin typeface="Consolas" panose="020B0609020204030204" pitchFamily="49" charset="0"/>
              </a:rPr>
              <a:t>&gt;(width * height)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 images[2].resize(</a:t>
            </a:r>
            <a:r>
              <a:rPr lang="en-US" sz="23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static_cast</a:t>
            </a:r>
            <a:r>
              <a:rPr lang="en-US" sz="2300" b="1" dirty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US" sz="23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size_t</a:t>
            </a:r>
            <a:r>
              <a:rPr lang="en-US" sz="2300" b="1" dirty="0">
                <a:solidFill>
                  <a:srgbClr val="FF0000"/>
                </a:solidFill>
                <a:latin typeface="Consolas" panose="020B0609020204030204" pitchFamily="49" charset="0"/>
              </a:rPr>
              <a:t>&gt;(width * height)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 images[3].resize(</a:t>
            </a:r>
            <a:r>
              <a:rPr lang="en-US" sz="23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static_cast</a:t>
            </a:r>
            <a:r>
              <a:rPr lang="en-US" sz="2300" b="1" dirty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US" sz="23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size_t</a:t>
            </a:r>
            <a:r>
              <a:rPr lang="en-US" sz="2300" b="1" dirty="0">
                <a:solidFill>
                  <a:srgbClr val="FF0000"/>
                </a:solidFill>
                <a:latin typeface="Consolas" panose="020B0609020204030204" pitchFamily="49" charset="0"/>
              </a:rPr>
              <a:t>&gt;(width * height)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ru-RU" sz="2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3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size_t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23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static_cast</a:t>
            </a:r>
            <a:r>
              <a:rPr lang="en-US" sz="2300" b="1" dirty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US" sz="23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size_t</a:t>
            </a:r>
            <a:r>
              <a:rPr lang="en-US" sz="2300" b="1" dirty="0">
                <a:solidFill>
                  <a:srgbClr val="FF0000"/>
                </a:solidFill>
                <a:latin typeface="Consolas" panose="020B0609020204030204" pitchFamily="49" charset="0"/>
              </a:rPr>
              <a:t>&gt;(width * height)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39348" y="1487753"/>
            <a:ext cx="1211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7030A0"/>
                </a:solidFill>
              </a:rPr>
              <a:t>TinyEXR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964" y="3072046"/>
            <a:ext cx="2142582" cy="164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Ещё про адресную арифметику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199" y="1690688"/>
            <a:ext cx="1110075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A = -2;</a:t>
            </a:r>
          </a:p>
          <a:p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B = 1;</a:t>
            </a:r>
          </a:p>
          <a:p>
            <a:r>
              <a:rPr lang="en-US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array[5] = { 1, 2, 3, 4, 5 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ptr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array + 3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ptr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ptr</a:t>
            </a:r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 + (A + B</a:t>
            </a:r>
            <a:r>
              <a:rPr lang="en-US" sz="28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ru-RU" sz="28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printf(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"%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i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\n"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*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ptr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2800" dirty="0">
                <a:solidFill>
                  <a:srgbClr val="008000"/>
                </a:solidFill>
                <a:latin typeface="Consolas" panose="020B0609020204030204" pitchFamily="49" charset="0"/>
              </a:rPr>
              <a:t>//Access </a:t>
            </a:r>
            <a:r>
              <a:rPr lang="en-US" sz="2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violation</a:t>
            </a:r>
          </a:p>
          <a:p>
            <a:r>
              <a:rPr lang="en-US" sz="28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              </a:t>
            </a:r>
            <a:r>
              <a:rPr lang="en-US" sz="2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//on </a:t>
            </a:r>
            <a:r>
              <a:rPr lang="en-US" sz="2800" dirty="0">
                <a:solidFill>
                  <a:srgbClr val="008000"/>
                </a:solidFill>
                <a:latin typeface="Consolas" panose="020B0609020204030204" pitchFamily="49" charset="0"/>
              </a:rPr>
              <a:t>64-bit platform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95607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882822" cy="1870224"/>
          </a:xfrm>
        </p:spPr>
        <p:txBody>
          <a:bodyPr/>
          <a:lstStyle/>
          <a:p>
            <a:r>
              <a:rPr lang="ru-RU" dirty="0" smtClean="0"/>
              <a:t>Забывают расширить 32-битные типы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17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int64_t X = </a:t>
            </a:r>
            <a:r>
              <a:rPr lang="ru-RU" dirty="0" smtClean="0"/>
              <a:t>1 </a:t>
            </a:r>
            <a:r>
              <a:rPr lang="en-US" dirty="0" smtClean="0"/>
              <a:t>&lt;&lt; 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Этот код не работает и в 32-битных </a:t>
            </a:r>
            <a:r>
              <a:rPr lang="ru-RU" dirty="0" smtClean="0"/>
              <a:t>программах</a:t>
            </a:r>
            <a:endParaRPr lang="ru-RU" dirty="0" smtClean="0"/>
          </a:p>
          <a:p>
            <a:r>
              <a:rPr lang="ru-RU" dirty="0" smtClean="0"/>
              <a:t>Но там обычно и не понадобится выставлять старшие биты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14" y="3657600"/>
            <a:ext cx="2053572" cy="22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1064" y="217459"/>
            <a:ext cx="1146163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FMallocBinned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25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FMalloc</a:t>
            </a:r>
            <a:endParaRPr lang="en-US" sz="2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5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uint64 </a:t>
            </a:r>
            <a:r>
              <a:rPr lang="en-US" sz="25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PoolMask</a:t>
            </a: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ru-RU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ru-RU" sz="2500" dirty="0">
                <a:solidFill>
                  <a:srgbClr val="000000"/>
                </a:solidFill>
                <a:latin typeface="Consolas" panose="020B0609020204030204" pitchFamily="49" charset="0"/>
              </a:rPr>
              <a:t>....</a:t>
            </a:r>
          </a:p>
          <a:p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FMallocBinned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(uint32 </a:t>
            </a:r>
            <a:r>
              <a:rPr 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InPageSize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, uint64 </a:t>
            </a:r>
            <a:r>
              <a:rPr 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AddressLimit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sz="2500" dirty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ru-RU" sz="2500" dirty="0">
                <a:solidFill>
                  <a:srgbClr val="000000"/>
                </a:solidFill>
                <a:latin typeface="Consolas" panose="020B0609020204030204" pitchFamily="49" charset="0"/>
              </a:rPr>
              <a:t>    ....</a:t>
            </a:r>
          </a:p>
          <a:p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PoolMask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(( </a:t>
            </a:r>
            <a:r>
              <a:rPr lang="en-US" sz="2500" b="1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&lt;&lt; ( </a:t>
            </a:r>
            <a:r>
              <a:rPr 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HashKeyShift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PoolBitShift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) ) - </a:t>
            </a: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1);</a:t>
            </a:r>
            <a:endParaRPr lang="en-US" sz="25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....</a:t>
            </a:r>
          </a:p>
          <a:p>
            <a:r>
              <a:rPr lang="ru-RU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ru-RU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ru-RU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9506309" y="370937"/>
            <a:ext cx="2189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Unreal Engine 4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3872" y="4475958"/>
            <a:ext cx="103488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PVS-Studio: </a:t>
            </a:r>
            <a:r>
              <a:rPr lang="ru-RU" sz="2400" dirty="0" smtClean="0"/>
              <a:t>V629 </a:t>
            </a:r>
            <a:r>
              <a:rPr lang="ru-RU" sz="2400" dirty="0" err="1"/>
              <a:t>Consider</a:t>
            </a:r>
            <a:r>
              <a:rPr lang="ru-RU" sz="2400" dirty="0"/>
              <a:t> </a:t>
            </a:r>
            <a:r>
              <a:rPr lang="ru-RU" sz="2400" dirty="0" err="1"/>
              <a:t>inspecting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'1 &lt;&lt; (</a:t>
            </a:r>
            <a:r>
              <a:rPr lang="ru-RU" sz="2400" dirty="0" err="1"/>
              <a:t>HashKeyShift</a:t>
            </a:r>
            <a:r>
              <a:rPr lang="ru-RU" sz="2400" dirty="0"/>
              <a:t> - </a:t>
            </a:r>
            <a:r>
              <a:rPr lang="ru-RU" sz="2400" dirty="0" err="1"/>
              <a:t>PoolBitShift</a:t>
            </a:r>
            <a:r>
              <a:rPr lang="ru-RU" sz="2400" dirty="0"/>
              <a:t>)' </a:t>
            </a:r>
            <a:r>
              <a:rPr lang="ru-RU" sz="2400" dirty="0" err="1"/>
              <a:t>expression</a:t>
            </a:r>
            <a:r>
              <a:rPr lang="ru-RU" sz="2400" dirty="0"/>
              <a:t>. </a:t>
            </a:r>
            <a:r>
              <a:rPr lang="ru-RU" sz="2400" dirty="0" err="1"/>
              <a:t>Bit</a:t>
            </a:r>
            <a:r>
              <a:rPr lang="ru-RU" sz="2400" dirty="0"/>
              <a:t> </a:t>
            </a:r>
            <a:r>
              <a:rPr lang="ru-RU" sz="2400" dirty="0" err="1"/>
              <a:t>shifting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32-bit </a:t>
            </a:r>
            <a:r>
              <a:rPr lang="ru-RU" sz="2400" dirty="0" err="1"/>
              <a:t>value</a:t>
            </a:r>
            <a:r>
              <a:rPr lang="ru-RU" sz="2400" dirty="0"/>
              <a:t> </a:t>
            </a:r>
            <a:r>
              <a:rPr lang="ru-RU" sz="2400" dirty="0" err="1"/>
              <a:t>with</a:t>
            </a:r>
            <a:r>
              <a:rPr lang="ru-RU" sz="2400" dirty="0"/>
              <a:t> a </a:t>
            </a:r>
            <a:r>
              <a:rPr lang="ru-RU" sz="2400" dirty="0" err="1"/>
              <a:t>subsequent</a:t>
            </a:r>
            <a:r>
              <a:rPr lang="ru-RU" sz="2400" dirty="0"/>
              <a:t> </a:t>
            </a:r>
            <a:r>
              <a:rPr lang="ru-RU" sz="2400" dirty="0" err="1"/>
              <a:t>expansion</a:t>
            </a:r>
            <a:r>
              <a:rPr lang="ru-RU" sz="2400" dirty="0"/>
              <a:t> </a:t>
            </a:r>
            <a:r>
              <a:rPr lang="ru-RU" sz="2400" dirty="0" err="1"/>
              <a:t>to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64-bit </a:t>
            </a:r>
            <a:r>
              <a:rPr lang="ru-RU" sz="2400" dirty="0" err="1"/>
              <a:t>type</a:t>
            </a:r>
            <a:r>
              <a:rPr lang="ru-RU" sz="2400" dirty="0"/>
              <a:t>. </a:t>
            </a:r>
            <a:r>
              <a:rPr lang="ru-RU" sz="2400" dirty="0" err="1"/>
              <a:t>mallocbinned.h</a:t>
            </a:r>
            <a:r>
              <a:rPr lang="ru-RU" sz="2400" dirty="0"/>
              <a:t> 800</a:t>
            </a:r>
          </a:p>
        </p:txBody>
      </p:sp>
    </p:spTree>
    <p:extLst>
      <p:ext uri="{BB962C8B-B14F-4D97-AF65-F5344CB8AC3E}">
        <p14:creationId xmlns:p14="http://schemas.microsoft.com/office/powerpoint/2010/main" val="24883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1064" y="217459"/>
            <a:ext cx="1169454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FMallocBinned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25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FMalloc</a:t>
            </a:r>
            <a:endParaRPr lang="en-US" sz="2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5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uint64 </a:t>
            </a:r>
            <a:r>
              <a:rPr lang="en-US" sz="25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PoolMask</a:t>
            </a: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ru-RU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ru-RU" sz="2500" dirty="0">
                <a:solidFill>
                  <a:srgbClr val="000000"/>
                </a:solidFill>
                <a:latin typeface="Consolas" panose="020B0609020204030204" pitchFamily="49" charset="0"/>
              </a:rPr>
              <a:t>....</a:t>
            </a:r>
          </a:p>
          <a:p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FMallocBinned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(uint32 </a:t>
            </a:r>
            <a:r>
              <a:rPr 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InPageSize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, uint64 </a:t>
            </a:r>
            <a:r>
              <a:rPr 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AddressLimit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ru-RU" sz="2500" dirty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ru-RU" sz="2500" dirty="0">
                <a:solidFill>
                  <a:srgbClr val="000000"/>
                </a:solidFill>
                <a:latin typeface="Consolas" panose="020B0609020204030204" pitchFamily="49" charset="0"/>
              </a:rPr>
              <a:t>    ....</a:t>
            </a:r>
          </a:p>
          <a:p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PoolMask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(( </a:t>
            </a:r>
            <a:r>
              <a:rPr lang="en-US" sz="2500" b="1" dirty="0" smtClean="0">
                <a:solidFill>
                  <a:srgbClr val="0070C0"/>
                </a:solidFill>
                <a:latin typeface="Consolas" panose="020B0609020204030204" pitchFamily="49" charset="0"/>
              </a:rPr>
              <a:t>1ULL</a:t>
            </a: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&lt;&lt; ( </a:t>
            </a:r>
            <a:r>
              <a:rPr 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HashKeyShift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PoolBitShift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 ) ) - </a:t>
            </a: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1);</a:t>
            </a:r>
            <a:endParaRPr lang="en-US" sz="25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....</a:t>
            </a:r>
          </a:p>
          <a:p>
            <a:r>
              <a:rPr lang="ru-RU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ru-RU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ru-RU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9506309" y="370937"/>
            <a:ext cx="2189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Unreal Engine 4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47849" y="439948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Godot Engine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1450" y="1404027"/>
            <a:ext cx="110648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vp9_adjust_mask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(....) 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it-IT" sz="2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it-IT" sz="28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it-IT" sz="2800" dirty="0">
                <a:solidFill>
                  <a:srgbClr val="000000"/>
                </a:solidFill>
                <a:latin typeface="Consolas" panose="020B0609020204030204" pitchFamily="49" charset="0"/>
              </a:rPr>
              <a:t> uint64_t columns = cm-&gt;mi_cols - mi_col;</a:t>
            </a:r>
          </a:p>
          <a:p>
            <a:r>
              <a:rPr lang="fr-FR" sz="2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fr-FR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fr-FR" sz="2800" dirty="0">
                <a:solidFill>
                  <a:srgbClr val="000000"/>
                </a:solidFill>
                <a:latin typeface="Consolas" panose="020B0609020204030204" pitchFamily="49" charset="0"/>
              </a:rPr>
              <a:t> uint64_t </a:t>
            </a:r>
            <a:r>
              <a:rPr lang="fr-FR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mask_y</a:t>
            </a:r>
            <a:r>
              <a:rPr lang="fr-FR" sz="2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fr-FR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</a:p>
          <a:p>
            <a:r>
              <a:rPr lang="fr-FR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(((</a:t>
            </a:r>
            <a:r>
              <a:rPr lang="fr-FR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fr-FR" sz="2800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fr-FR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columns</a:t>
            </a:r>
            <a:r>
              <a:rPr lang="fr-FR" sz="2800" dirty="0">
                <a:solidFill>
                  <a:srgbClr val="000000"/>
                </a:solidFill>
                <a:latin typeface="Consolas" panose="020B0609020204030204" pitchFamily="49" charset="0"/>
              </a:rPr>
              <a:t>) - 1)) * 0x0101010101010101ULL;</a:t>
            </a: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Rectangle 2"/>
          <p:cNvSpPr/>
          <p:nvPr/>
        </p:nvSpPr>
        <p:spPr>
          <a:xfrm>
            <a:off x="2306128" y="4545688"/>
            <a:ext cx="9572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PVS-Studio: </a:t>
            </a:r>
            <a:r>
              <a:rPr lang="ru-RU" sz="2400" dirty="0" smtClean="0"/>
              <a:t>V629 </a:t>
            </a:r>
            <a:r>
              <a:rPr lang="ru-RU" sz="2400" dirty="0"/>
              <a:t>CWE-190 </a:t>
            </a:r>
            <a:r>
              <a:rPr lang="ru-RU" sz="2400" dirty="0" err="1"/>
              <a:t>Consider</a:t>
            </a:r>
            <a:r>
              <a:rPr lang="ru-RU" sz="2400" dirty="0"/>
              <a:t> </a:t>
            </a:r>
            <a:r>
              <a:rPr lang="ru-RU" sz="2400" dirty="0" err="1"/>
              <a:t>inspecting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'1 &lt;&lt; </a:t>
            </a:r>
            <a:r>
              <a:rPr lang="ru-RU" sz="2400" dirty="0" err="1"/>
              <a:t>columns</a:t>
            </a:r>
            <a:r>
              <a:rPr lang="ru-RU" sz="2400" dirty="0"/>
              <a:t>' </a:t>
            </a:r>
            <a:r>
              <a:rPr lang="ru-RU" sz="2400" dirty="0" err="1"/>
              <a:t>expression</a:t>
            </a:r>
            <a:r>
              <a:rPr lang="ru-RU" sz="2400" dirty="0"/>
              <a:t>. </a:t>
            </a:r>
            <a:r>
              <a:rPr lang="ru-RU" sz="2400" dirty="0" err="1"/>
              <a:t>Bit</a:t>
            </a:r>
            <a:r>
              <a:rPr lang="ru-RU" sz="2400" dirty="0"/>
              <a:t> </a:t>
            </a:r>
            <a:r>
              <a:rPr lang="ru-RU" sz="2400" dirty="0" err="1"/>
              <a:t>shifting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32-bit </a:t>
            </a:r>
            <a:r>
              <a:rPr lang="ru-RU" sz="2400" dirty="0" err="1"/>
              <a:t>value</a:t>
            </a:r>
            <a:r>
              <a:rPr lang="ru-RU" sz="2400" dirty="0"/>
              <a:t> </a:t>
            </a:r>
            <a:r>
              <a:rPr lang="ru-RU" sz="2400" dirty="0" err="1"/>
              <a:t>with</a:t>
            </a:r>
            <a:r>
              <a:rPr lang="ru-RU" sz="2400" dirty="0"/>
              <a:t> a </a:t>
            </a:r>
            <a:r>
              <a:rPr lang="ru-RU" sz="2400" dirty="0" err="1"/>
              <a:t>subsequent</a:t>
            </a:r>
            <a:r>
              <a:rPr lang="ru-RU" sz="2400" dirty="0"/>
              <a:t> </a:t>
            </a:r>
            <a:r>
              <a:rPr lang="ru-RU" sz="2400" dirty="0" err="1"/>
              <a:t>expansion</a:t>
            </a:r>
            <a:r>
              <a:rPr lang="ru-RU" sz="2400" dirty="0"/>
              <a:t> </a:t>
            </a:r>
            <a:r>
              <a:rPr lang="ru-RU" sz="2400" dirty="0" err="1"/>
              <a:t>to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64-bit </a:t>
            </a:r>
            <a:r>
              <a:rPr lang="ru-RU" sz="2400" dirty="0" err="1"/>
              <a:t>type</a:t>
            </a:r>
            <a:r>
              <a:rPr lang="ru-RU" sz="2400" dirty="0"/>
              <a:t>. vp9_loopfilter.c 851</a:t>
            </a:r>
          </a:p>
        </p:txBody>
      </p:sp>
    </p:spTree>
    <p:extLst>
      <p:ext uri="{BB962C8B-B14F-4D97-AF65-F5344CB8AC3E}">
        <p14:creationId xmlns:p14="http://schemas.microsoft.com/office/powerpoint/2010/main" val="16908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size_t</a:t>
            </a:r>
            <a:r>
              <a:rPr lang="en-US" dirty="0"/>
              <a:t> </a:t>
            </a:r>
            <a:r>
              <a:rPr lang="en-US" dirty="0" smtClean="0"/>
              <a:t>N </a:t>
            </a:r>
            <a:r>
              <a:rPr lang="en-US" dirty="0"/>
              <a:t>= ~0U;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32-битном коде всё </a:t>
            </a:r>
            <a:r>
              <a:rPr lang="en-US" dirty="0" smtClean="0"/>
              <a:t>OK</a:t>
            </a:r>
          </a:p>
          <a:p>
            <a:endParaRPr lang="en-US" dirty="0" smtClean="0"/>
          </a:p>
          <a:p>
            <a:r>
              <a:rPr lang="ru-RU" dirty="0" smtClean="0"/>
              <a:t>64</a:t>
            </a:r>
            <a:r>
              <a:rPr lang="en-US" dirty="0" smtClean="0"/>
              <a:t>-</a:t>
            </a:r>
            <a:r>
              <a:rPr lang="ru-RU" dirty="0" smtClean="0"/>
              <a:t>битный код, ожидание</a:t>
            </a:r>
            <a:r>
              <a:rPr lang="en-US" dirty="0" smtClean="0"/>
              <a:t>:</a:t>
            </a:r>
            <a:r>
              <a:rPr lang="ru-RU" dirty="0" smtClean="0"/>
              <a:t>	</a:t>
            </a:r>
            <a:r>
              <a:rPr lang="en-US" dirty="0" smtClean="0"/>
              <a:t>0xFFFFFFFFFFFFFFFF</a:t>
            </a:r>
          </a:p>
          <a:p>
            <a:r>
              <a:rPr lang="ru-RU" dirty="0"/>
              <a:t>64</a:t>
            </a:r>
            <a:r>
              <a:rPr lang="en-US" dirty="0"/>
              <a:t>-</a:t>
            </a:r>
            <a:r>
              <a:rPr lang="ru-RU" dirty="0"/>
              <a:t>битный код, </a:t>
            </a:r>
            <a:r>
              <a:rPr lang="ru-RU" dirty="0" smtClean="0"/>
              <a:t>реальность</a:t>
            </a:r>
            <a:r>
              <a:rPr lang="en-US" dirty="0" smtClean="0"/>
              <a:t>:</a:t>
            </a:r>
            <a:r>
              <a:rPr lang="ru-RU" dirty="0" smtClean="0"/>
              <a:t>	</a:t>
            </a:r>
            <a:r>
              <a:rPr lang="en-US" dirty="0" smtClean="0"/>
              <a:t>0x</a:t>
            </a:r>
            <a:r>
              <a:rPr lang="ru-RU" dirty="0" smtClean="0"/>
              <a:t>00000000</a:t>
            </a:r>
            <a:r>
              <a:rPr lang="en-US" dirty="0" smtClean="0"/>
              <a:t>FFFFFFFF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1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8651" y="1812349"/>
            <a:ext cx="5902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size_t</a:t>
            </a:r>
            <a:r>
              <a:rPr lang="en-US" sz="28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nRenderMeshSize</a:t>
            </a:r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 = ~0U;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650" y="3226605"/>
            <a:ext cx="10698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PVS-Studio: </a:t>
            </a:r>
            <a:r>
              <a:rPr lang="ru-RU" sz="2400" dirty="0" smtClean="0"/>
              <a:t>V101 </a:t>
            </a:r>
            <a:r>
              <a:rPr lang="ru-RU" sz="2400" dirty="0" err="1"/>
              <a:t>Implicit</a:t>
            </a:r>
            <a:r>
              <a:rPr lang="ru-RU" sz="2400" dirty="0"/>
              <a:t> </a:t>
            </a:r>
            <a:r>
              <a:rPr lang="ru-RU" sz="2400" dirty="0" err="1"/>
              <a:t>assignment</a:t>
            </a:r>
            <a:r>
              <a:rPr lang="ru-RU" sz="2400" dirty="0"/>
              <a:t> </a:t>
            </a:r>
            <a:r>
              <a:rPr lang="ru-RU" sz="2400" dirty="0" err="1"/>
              <a:t>type</a:t>
            </a:r>
            <a:r>
              <a:rPr lang="ru-RU" sz="2400" dirty="0"/>
              <a:t> </a:t>
            </a:r>
            <a:r>
              <a:rPr lang="ru-RU" sz="2400" dirty="0" err="1"/>
              <a:t>conversion</a:t>
            </a:r>
            <a:r>
              <a:rPr lang="ru-RU" sz="2400" dirty="0"/>
              <a:t> </a:t>
            </a:r>
            <a:r>
              <a:rPr lang="ru-RU" sz="2400" dirty="0" err="1"/>
              <a:t>to</a:t>
            </a:r>
            <a:r>
              <a:rPr lang="ru-RU" sz="2400" dirty="0"/>
              <a:t> </a:t>
            </a:r>
            <a:r>
              <a:rPr lang="ru-RU" sz="2400" dirty="0" err="1"/>
              <a:t>memsize</a:t>
            </a:r>
            <a:r>
              <a:rPr lang="ru-RU" sz="2400" dirty="0"/>
              <a:t> </a:t>
            </a:r>
            <a:r>
              <a:rPr lang="ru-RU" sz="2400" dirty="0" err="1"/>
              <a:t>type</a:t>
            </a:r>
            <a:r>
              <a:rPr lang="ru-RU" sz="2400" dirty="0"/>
              <a:t>. StatObjLoad.cpp 1369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29917" y="834053"/>
            <a:ext cx="1508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</a:rPr>
              <a:t>CryEngine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729" y="3286664"/>
            <a:ext cx="1158215" cy="24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1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Докладчик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176404" cy="3961968"/>
          </a:xfrm>
        </p:spPr>
        <p:txBody>
          <a:bodyPr/>
          <a:lstStyle/>
          <a:p>
            <a:r>
              <a:rPr lang="ru-RU" dirty="0"/>
              <a:t>Карпов Андрей </a:t>
            </a:r>
            <a:r>
              <a:rPr lang="ru-RU" dirty="0" smtClean="0"/>
              <a:t>Николаевич</a:t>
            </a:r>
            <a:endParaRPr lang="en-US" dirty="0"/>
          </a:p>
          <a:p>
            <a:r>
              <a:rPr lang="ru-RU" dirty="0" smtClean="0"/>
              <a:t>На </a:t>
            </a:r>
            <a:r>
              <a:rPr lang="ru-RU" dirty="0" err="1" smtClean="0"/>
              <a:t>Хабр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habr.com/users/Andrey2008</a:t>
            </a:r>
            <a:r>
              <a:rPr lang="en-US" dirty="0">
                <a:hlinkClick r:id="rId2"/>
              </a:rPr>
              <a:t>/</a:t>
            </a:r>
            <a:endParaRPr lang="en-US" dirty="0"/>
          </a:p>
          <a:p>
            <a:r>
              <a:rPr lang="en-US" dirty="0" smtClean="0"/>
              <a:t>Microsoft MVP, </a:t>
            </a:r>
            <a:r>
              <a:rPr lang="en-US" dirty="0"/>
              <a:t>Intel Black Belt Software Developer</a:t>
            </a:r>
            <a:endParaRPr lang="ru-RU" dirty="0"/>
          </a:p>
          <a:p>
            <a:r>
              <a:rPr lang="ru-RU" dirty="0" smtClean="0"/>
              <a:t>Один из основателей проекта </a:t>
            </a:r>
            <a:r>
              <a:rPr lang="en-US" dirty="0" smtClean="0"/>
              <a:t>PVS-Studio, </a:t>
            </a:r>
            <a:r>
              <a:rPr lang="ru-RU" dirty="0" smtClean="0"/>
              <a:t>который как раз начинался с поиска 64-битных ошибок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</a:t>
            </a:r>
            <a:r>
              <a:rPr lang="en-US" b="1" dirty="0" smtClean="0">
                <a:hlinkClick r:id="rId3"/>
              </a:rPr>
              <a:t>viva64</a:t>
            </a:r>
            <a:r>
              <a:rPr lang="en-US" dirty="0" smtClean="0">
                <a:hlinkClick r:id="rId3"/>
              </a:rPr>
              <a:t>.com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121" y="955455"/>
            <a:ext cx="3073879" cy="483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2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size_t</a:t>
            </a:r>
            <a:r>
              <a:rPr lang="en-US" dirty="0"/>
              <a:t> </a:t>
            </a:r>
            <a:r>
              <a:rPr lang="en-US" dirty="0" smtClean="0"/>
              <a:t>N </a:t>
            </a:r>
            <a:r>
              <a:rPr lang="en-US" dirty="0"/>
              <a:t>= </a:t>
            </a:r>
            <a:r>
              <a:rPr lang="en-US" dirty="0" smtClean="0"/>
              <a:t>~(1024u - 1);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32-битном коде всё </a:t>
            </a:r>
            <a:r>
              <a:rPr lang="en-US" dirty="0" smtClean="0"/>
              <a:t>OK</a:t>
            </a:r>
          </a:p>
          <a:p>
            <a:endParaRPr lang="en-US" dirty="0" smtClean="0"/>
          </a:p>
          <a:p>
            <a:r>
              <a:rPr lang="ru-RU" dirty="0" smtClean="0"/>
              <a:t>64</a:t>
            </a:r>
            <a:r>
              <a:rPr lang="en-US" dirty="0" smtClean="0"/>
              <a:t>-</a:t>
            </a:r>
            <a:r>
              <a:rPr lang="ru-RU" dirty="0" smtClean="0"/>
              <a:t>битный код, ожидание</a:t>
            </a:r>
            <a:r>
              <a:rPr lang="en-US" dirty="0" smtClean="0"/>
              <a:t>:</a:t>
            </a:r>
            <a:r>
              <a:rPr lang="ru-RU" dirty="0" smtClean="0"/>
              <a:t>	</a:t>
            </a:r>
            <a:r>
              <a:rPr lang="en-US" dirty="0"/>
              <a:t>0x‭FFFFFFFFFFFFFC00‬</a:t>
            </a:r>
            <a:endParaRPr lang="en-US" dirty="0" smtClean="0"/>
          </a:p>
          <a:p>
            <a:r>
              <a:rPr lang="ru-RU" dirty="0"/>
              <a:t>64</a:t>
            </a:r>
            <a:r>
              <a:rPr lang="en-US" dirty="0"/>
              <a:t>-</a:t>
            </a:r>
            <a:r>
              <a:rPr lang="ru-RU" dirty="0"/>
              <a:t>битный код, </a:t>
            </a:r>
            <a:r>
              <a:rPr lang="ru-RU" dirty="0" smtClean="0"/>
              <a:t>реальность</a:t>
            </a:r>
            <a:r>
              <a:rPr lang="en-US" dirty="0" smtClean="0"/>
              <a:t>:</a:t>
            </a:r>
            <a:r>
              <a:rPr lang="ru-RU" dirty="0" smtClean="0"/>
              <a:t>	</a:t>
            </a:r>
            <a:r>
              <a:rPr lang="en-US" dirty="0" smtClean="0"/>
              <a:t>0x</a:t>
            </a:r>
            <a:r>
              <a:rPr lang="ru-RU" dirty="0" smtClean="0"/>
              <a:t>00000000</a:t>
            </a:r>
            <a:r>
              <a:rPr lang="en-US" dirty="0" smtClean="0"/>
              <a:t>FFFFF</a:t>
            </a:r>
            <a:r>
              <a:rPr lang="en-US" dirty="0"/>
              <a:t>C00‬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1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034" y="1295718"/>
            <a:ext cx="119475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UINT_PTR 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SmallBlockAlignMask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 = ~(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SmallBlockLength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 - 1)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ru-RU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FreeBlockHeader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InsertFreeBlock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FreeBlockHeader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after,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UINT_PTR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start, UINT_PTR end)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isFreeBlockDone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(start &amp; 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SmallBlockAlignMask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) 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==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                       (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end 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 &amp; 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SmallBlockAlignMask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||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(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start &gt; end - 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SmallBlockLength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/ 2));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33434" y="652899"/>
            <a:ext cx="1508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</a:rPr>
              <a:t>CryEngine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870224"/>
          </a:xfrm>
        </p:spPr>
        <p:txBody>
          <a:bodyPr/>
          <a:lstStyle/>
          <a:p>
            <a:r>
              <a:rPr lang="ru-RU" dirty="0" smtClean="0"/>
              <a:t>Увеличенное потребление стека и динамической памяти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1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Стек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Предлагаю не думать и просто увеличить его</a:t>
            </a:r>
            <a:r>
              <a:rPr lang="en-US" dirty="0" smtClean="0"/>
              <a:t> </a:t>
            </a:r>
            <a:r>
              <a:rPr lang="ru-RU" b="1" dirty="0" smtClean="0"/>
              <a:t>в 2 раза</a:t>
            </a:r>
            <a:r>
              <a:rPr lang="ru-RU" dirty="0" smtClean="0"/>
              <a:t> </a:t>
            </a:r>
            <a:r>
              <a:rPr lang="en-US" dirty="0" smtClean="0"/>
              <a:t>:)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576" y="2656626"/>
            <a:ext cx="1904155" cy="270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Динамическая память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Есть смысл повоевать</a:t>
            </a:r>
          </a:p>
          <a:p>
            <a:r>
              <a:rPr lang="ru-RU" dirty="0" smtClean="0"/>
              <a:t>Везде ли нужны 64-битные целочисленные типы?</a:t>
            </a:r>
          </a:p>
          <a:p>
            <a:r>
              <a:rPr lang="ru-RU" dirty="0" smtClean="0"/>
              <a:t>Везде ли нужны указатели?</a:t>
            </a:r>
          </a:p>
          <a:p>
            <a:r>
              <a:rPr lang="ru-RU" dirty="0" smtClean="0"/>
              <a:t>Размер структур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15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Избыточный рост размера структур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958106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Candidate {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uint32_t face;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ChartBuildData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*chart;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metric;</a:t>
            </a: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4355078"/>
            <a:ext cx="10755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PVS-Studio: </a:t>
            </a:r>
            <a:r>
              <a:rPr lang="ru-RU" sz="2400" dirty="0" smtClean="0"/>
              <a:t>V802 </a:t>
            </a:r>
            <a:r>
              <a:rPr lang="ru-RU" sz="2400" dirty="0" err="1"/>
              <a:t>On</a:t>
            </a:r>
            <a:r>
              <a:rPr lang="ru-RU" sz="2400" dirty="0"/>
              <a:t> 64-bit </a:t>
            </a:r>
            <a:r>
              <a:rPr lang="ru-RU" sz="2400" dirty="0" err="1"/>
              <a:t>platform</a:t>
            </a:r>
            <a:r>
              <a:rPr lang="ru-RU" sz="2400" dirty="0"/>
              <a:t>, </a:t>
            </a:r>
            <a:r>
              <a:rPr lang="ru-RU" sz="2400" dirty="0" err="1"/>
              <a:t>structure</a:t>
            </a:r>
            <a:r>
              <a:rPr lang="ru-RU" sz="2400" dirty="0"/>
              <a:t> </a:t>
            </a:r>
            <a:r>
              <a:rPr lang="ru-RU" sz="2400" dirty="0" err="1"/>
              <a:t>size</a:t>
            </a:r>
            <a:r>
              <a:rPr lang="ru-RU" sz="2400" dirty="0"/>
              <a:t> </a:t>
            </a:r>
            <a:r>
              <a:rPr lang="ru-RU" sz="2400" dirty="0" err="1"/>
              <a:t>can</a:t>
            </a:r>
            <a:r>
              <a:rPr lang="ru-RU" sz="2400" dirty="0"/>
              <a:t> </a:t>
            </a:r>
            <a:r>
              <a:rPr lang="ru-RU" sz="2400" dirty="0" err="1"/>
              <a:t>be</a:t>
            </a:r>
            <a:r>
              <a:rPr lang="ru-RU" sz="2400" dirty="0"/>
              <a:t> </a:t>
            </a:r>
            <a:r>
              <a:rPr lang="ru-RU" sz="2400" dirty="0" err="1"/>
              <a:t>reduced</a:t>
            </a:r>
            <a:r>
              <a:rPr lang="ru-RU" sz="2400" dirty="0"/>
              <a:t> </a:t>
            </a:r>
            <a:r>
              <a:rPr lang="ru-RU" sz="2400" dirty="0" err="1"/>
              <a:t>from</a:t>
            </a:r>
            <a:r>
              <a:rPr lang="ru-RU" sz="2400" dirty="0"/>
              <a:t> 24 </a:t>
            </a:r>
            <a:r>
              <a:rPr lang="ru-RU" sz="2400" dirty="0" err="1"/>
              <a:t>to</a:t>
            </a:r>
            <a:r>
              <a:rPr lang="ru-RU" sz="2400" dirty="0"/>
              <a:t> 16 </a:t>
            </a:r>
            <a:r>
              <a:rPr lang="ru-RU" sz="2400" dirty="0" err="1"/>
              <a:t>bytes</a:t>
            </a:r>
            <a:r>
              <a:rPr lang="ru-RU" sz="2400" dirty="0"/>
              <a:t> </a:t>
            </a:r>
            <a:r>
              <a:rPr lang="ru-RU" sz="2400" dirty="0" err="1"/>
              <a:t>by</a:t>
            </a:r>
            <a:r>
              <a:rPr lang="ru-RU" sz="2400" dirty="0"/>
              <a:t> </a:t>
            </a:r>
            <a:r>
              <a:rPr lang="ru-RU" sz="2400" dirty="0" err="1"/>
              <a:t>rearranging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fields</a:t>
            </a:r>
            <a:r>
              <a:rPr lang="ru-RU" sz="2400" dirty="0"/>
              <a:t> </a:t>
            </a:r>
            <a:r>
              <a:rPr lang="ru-RU" sz="2400" dirty="0" err="1"/>
              <a:t>according</a:t>
            </a:r>
            <a:r>
              <a:rPr lang="ru-RU" sz="2400" dirty="0"/>
              <a:t> </a:t>
            </a:r>
            <a:r>
              <a:rPr lang="ru-RU" sz="2400" dirty="0" err="1"/>
              <a:t>to</a:t>
            </a:r>
            <a:r>
              <a:rPr lang="ru-RU" sz="2400" dirty="0"/>
              <a:t> </a:t>
            </a:r>
            <a:r>
              <a:rPr lang="ru-RU" sz="2400" dirty="0" err="1"/>
              <a:t>their</a:t>
            </a:r>
            <a:r>
              <a:rPr lang="ru-RU" sz="2400" dirty="0"/>
              <a:t> </a:t>
            </a:r>
            <a:r>
              <a:rPr lang="ru-RU" sz="2400" dirty="0" err="1"/>
              <a:t>sizes</a:t>
            </a:r>
            <a:r>
              <a:rPr lang="ru-RU" sz="2400" dirty="0"/>
              <a:t> </a:t>
            </a:r>
            <a:r>
              <a:rPr lang="ru-RU" sz="2400" dirty="0" err="1"/>
              <a:t>in</a:t>
            </a:r>
            <a:r>
              <a:rPr lang="ru-RU" sz="2400" dirty="0"/>
              <a:t> </a:t>
            </a:r>
            <a:r>
              <a:rPr lang="ru-RU" sz="2400" dirty="0" err="1"/>
              <a:t>decreasing</a:t>
            </a:r>
            <a:r>
              <a:rPr lang="ru-RU" sz="2400" dirty="0"/>
              <a:t> </a:t>
            </a:r>
            <a:r>
              <a:rPr lang="ru-RU" sz="2400" dirty="0" err="1"/>
              <a:t>order</a:t>
            </a:r>
            <a:r>
              <a:rPr lang="ru-RU" sz="2400" dirty="0"/>
              <a:t>. xatlas.cpp 5237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4535" y="2415396"/>
            <a:ext cx="2058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24 </a:t>
            </a:r>
            <a:r>
              <a:rPr lang="ru-RU" sz="4000" dirty="0" smtClean="0">
                <a:solidFill>
                  <a:srgbClr val="FF0000"/>
                </a:solidFill>
              </a:rPr>
              <a:t>байта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Дуга 6"/>
          <p:cNvSpPr/>
          <p:nvPr/>
        </p:nvSpPr>
        <p:spPr>
          <a:xfrm rot="10800000">
            <a:off x="769448" y="2609488"/>
            <a:ext cx="559019" cy="543984"/>
          </a:xfrm>
          <a:prstGeom prst="arc">
            <a:avLst>
              <a:gd name="adj1" fmla="val 14249705"/>
              <a:gd name="adj2" fmla="val 7090374"/>
            </a:avLst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Избыточный рост размера структур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958106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Candidate {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ChartBuildData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*chart;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endParaRPr lang="ru-RU" sz="28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uint32_t 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face;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metric;</a:t>
            </a: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4535" y="2415396"/>
            <a:ext cx="1813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16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ru-RU" sz="4000" dirty="0" smtClean="0">
                <a:solidFill>
                  <a:srgbClr val="00B050"/>
                </a:solidFill>
              </a:rPr>
              <a:t>байт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870224"/>
          </a:xfrm>
        </p:spPr>
        <p:txBody>
          <a:bodyPr/>
          <a:lstStyle/>
          <a:p>
            <a:r>
              <a:rPr lang="ru-RU" dirty="0" smtClean="0"/>
              <a:t>Прочие паттерны ошибок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9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Магические константы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1024 </a:t>
            </a:r>
            <a:r>
              <a:rPr lang="en-US" dirty="0" smtClean="0"/>
              <a:t>x </a:t>
            </a:r>
            <a:r>
              <a:rPr lang="ru-RU" dirty="0" smtClean="0"/>
              <a:t>768</a:t>
            </a:r>
            <a:endParaRPr lang="en-US" dirty="0" smtClean="0"/>
          </a:p>
          <a:p>
            <a:r>
              <a:rPr lang="en-US" dirty="0" smtClean="0"/>
              <a:t>1600 x 1200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1" y="1825624"/>
            <a:ext cx="3286936" cy="365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Магические константы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trike="sngStrike" dirty="0">
                <a:solidFill>
                  <a:schemeClr val="bg1">
                    <a:lumMod val="50000"/>
                  </a:schemeClr>
                </a:solidFill>
              </a:rPr>
              <a:t>1024 </a:t>
            </a:r>
            <a:r>
              <a:rPr lang="en-US" strike="sngStrike" dirty="0">
                <a:solidFill>
                  <a:schemeClr val="bg1">
                    <a:lumMod val="50000"/>
                  </a:schemeClr>
                </a:solidFill>
              </a:rPr>
              <a:t>x </a:t>
            </a:r>
            <a:r>
              <a:rPr lang="ru-RU" strike="sngStrike" dirty="0">
                <a:solidFill>
                  <a:schemeClr val="bg1">
                    <a:lumMod val="50000"/>
                  </a:schemeClr>
                </a:solidFill>
              </a:rPr>
              <a:t>768</a:t>
            </a:r>
            <a:endParaRPr lang="en-US" strike="sngStrike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trike="sngStrike" dirty="0">
                <a:solidFill>
                  <a:schemeClr val="bg1">
                    <a:lumMod val="50000"/>
                  </a:schemeClr>
                </a:solidFill>
              </a:rPr>
              <a:t>1600 x </a:t>
            </a:r>
            <a:r>
              <a:rPr lang="en-US" strike="sngStrike" dirty="0" smtClean="0">
                <a:solidFill>
                  <a:schemeClr val="bg1">
                    <a:lumMod val="50000"/>
                  </a:schemeClr>
                </a:solidFill>
              </a:rPr>
              <a:t>1200</a:t>
            </a:r>
            <a:endParaRPr lang="ru-RU" strike="sngStrike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b="1" dirty="0" smtClean="0"/>
              <a:t>4</a:t>
            </a:r>
          </a:p>
          <a:p>
            <a:r>
              <a:rPr lang="ru-RU" b="1" dirty="0" smtClean="0"/>
              <a:t>32</a:t>
            </a:r>
          </a:p>
          <a:p>
            <a:r>
              <a:rPr lang="ru-RU" b="1" dirty="0" smtClean="0"/>
              <a:t>0</a:t>
            </a:r>
            <a:r>
              <a:rPr lang="en-US" b="1" dirty="0" smtClean="0"/>
              <a:t>x7FFFFFFF</a:t>
            </a:r>
          </a:p>
          <a:p>
            <a:r>
              <a:rPr lang="en-US" b="1" dirty="0" smtClean="0"/>
              <a:t>0x80000000</a:t>
            </a:r>
          </a:p>
          <a:p>
            <a:r>
              <a:rPr lang="en-US" b="1" dirty="0" smtClean="0"/>
              <a:t>0xFFFFFFFF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5517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Формально «64-битных ошибок» нет</a:t>
            </a:r>
            <a:endParaRPr lang="ru-R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240" y="1690688"/>
            <a:ext cx="2259520" cy="4046328"/>
          </a:xfrm>
        </p:spPr>
      </p:pic>
    </p:spTree>
    <p:extLst>
      <p:ext uri="{BB962C8B-B14F-4D97-AF65-F5344CB8AC3E}">
        <p14:creationId xmlns:p14="http://schemas.microsoft.com/office/powerpoint/2010/main" val="12199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Опасные трюки с приведением типов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199" y="1690688"/>
            <a:ext cx="105156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ResourceBase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::Header *header = (*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iter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).value;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char 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fourCC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[ 5 ];</a:t>
            </a:r>
          </a:p>
          <a:p>
            <a:endParaRPr lang="ru-RU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*( ( U32* ) 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fourCC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 )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= header-&gt;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getSignature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fourCC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[ 4 ] = 0;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8199" y="4170413"/>
            <a:ext cx="100224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Здесь из-за </a:t>
            </a:r>
            <a:r>
              <a:rPr lang="en-US" sz="2400" b="1" dirty="0" smtClean="0"/>
              <a:t>header</a:t>
            </a:r>
            <a:r>
              <a:rPr lang="ru-RU" sz="2400" b="1" dirty="0" smtClean="0"/>
              <a:t> всё будет хорошо, но всё это очень нестабильно.</a:t>
            </a:r>
            <a:endParaRPr lang="en-US" sz="2400" b="1" dirty="0" smtClean="0"/>
          </a:p>
          <a:p>
            <a:endParaRPr lang="en-US" sz="2400" dirty="0"/>
          </a:p>
          <a:p>
            <a:r>
              <a:rPr lang="en-US" sz="2400" dirty="0" smtClean="0"/>
              <a:t>PVS-Studio: </a:t>
            </a:r>
            <a:r>
              <a:rPr lang="ru-RU" sz="2400" dirty="0" smtClean="0"/>
              <a:t>V1032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pointer</a:t>
            </a:r>
            <a:r>
              <a:rPr lang="ru-RU" sz="2400" dirty="0"/>
              <a:t> '</a:t>
            </a:r>
            <a:r>
              <a:rPr lang="ru-RU" sz="2400" dirty="0" err="1"/>
              <a:t>fourCC</a:t>
            </a:r>
            <a:r>
              <a:rPr lang="ru-RU" sz="2400" dirty="0"/>
              <a:t>' </a:t>
            </a:r>
            <a:r>
              <a:rPr lang="ru-RU" sz="2400" dirty="0" err="1"/>
              <a:t>is</a:t>
            </a:r>
            <a:r>
              <a:rPr lang="ru-RU" sz="2400" dirty="0"/>
              <a:t> </a:t>
            </a:r>
            <a:r>
              <a:rPr lang="ru-RU" sz="2400" dirty="0" err="1"/>
              <a:t>cast</a:t>
            </a:r>
            <a:r>
              <a:rPr lang="ru-RU" sz="2400" dirty="0"/>
              <a:t> </a:t>
            </a:r>
            <a:r>
              <a:rPr lang="ru-RU" sz="2400" dirty="0" err="1"/>
              <a:t>to</a:t>
            </a:r>
            <a:r>
              <a:rPr lang="ru-RU" sz="2400" dirty="0"/>
              <a:t> a </a:t>
            </a:r>
            <a:r>
              <a:rPr lang="ru-RU" sz="2400" dirty="0" err="1"/>
              <a:t>more</a:t>
            </a:r>
            <a:r>
              <a:rPr lang="ru-RU" sz="2400" dirty="0"/>
              <a:t> </a:t>
            </a:r>
            <a:r>
              <a:rPr lang="ru-RU" sz="2400" dirty="0" err="1"/>
              <a:t>strictly</a:t>
            </a:r>
            <a:r>
              <a:rPr lang="ru-RU" sz="2400" dirty="0"/>
              <a:t> </a:t>
            </a:r>
            <a:r>
              <a:rPr lang="ru-RU" sz="2400" dirty="0" err="1"/>
              <a:t>aligned</a:t>
            </a:r>
            <a:r>
              <a:rPr lang="ru-RU" sz="2400" dirty="0"/>
              <a:t> </a:t>
            </a:r>
            <a:r>
              <a:rPr lang="ru-RU" sz="2400" dirty="0" err="1"/>
              <a:t>pointer</a:t>
            </a:r>
            <a:r>
              <a:rPr lang="ru-RU" sz="2400" dirty="0"/>
              <a:t> </a:t>
            </a:r>
            <a:r>
              <a:rPr lang="ru-RU" sz="2400" dirty="0" err="1"/>
              <a:t>type</a:t>
            </a:r>
            <a:r>
              <a:rPr lang="ru-RU" sz="2400" dirty="0"/>
              <a:t>. resourceManager.cpp 127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28501" y="1690688"/>
            <a:ext cx="1464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Torque 3D</a:t>
            </a:r>
          </a:p>
        </p:txBody>
      </p:sp>
    </p:spTree>
    <p:extLst>
      <p:ext uri="{BB962C8B-B14F-4D97-AF65-F5344CB8AC3E}">
        <p14:creationId xmlns:p14="http://schemas.microsoft.com/office/powerpoint/2010/main" val="22765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Сериализация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Нет конкретных ошибок и советов</a:t>
            </a:r>
          </a:p>
          <a:p>
            <a:r>
              <a:rPr lang="ru-RU" dirty="0" smtClean="0"/>
              <a:t>Сделайте </a:t>
            </a:r>
            <a:r>
              <a:rPr lang="en-US" dirty="0" smtClean="0"/>
              <a:t>Code-Review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445" y="4001294"/>
            <a:ext cx="1430112" cy="156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250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Массивы разных типов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292100"/>
            <a:ext cx="5184963" cy="5577184"/>
          </a:xfrm>
        </p:spPr>
      </p:pic>
    </p:spTree>
    <p:extLst>
      <p:ext uri="{BB962C8B-B14F-4D97-AF65-F5344CB8AC3E}">
        <p14:creationId xmlns:p14="http://schemas.microsoft.com/office/powerpoint/2010/main" val="71861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Виртуальные функции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8"/>
            <a:ext cx="9150166" cy="3986212"/>
          </a:xfrm>
        </p:spPr>
      </p:pic>
    </p:spTree>
    <p:extLst>
      <p:ext uri="{BB962C8B-B14F-4D97-AF65-F5344CB8AC3E}">
        <p14:creationId xmlns:p14="http://schemas.microsoft.com/office/powerpoint/2010/main" val="3273734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Виртуальные функции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9153525" cy="3987675"/>
          </a:xfrm>
        </p:spPr>
      </p:pic>
    </p:spTree>
    <p:extLst>
      <p:ext uri="{BB962C8B-B14F-4D97-AF65-F5344CB8AC3E}">
        <p14:creationId xmlns:p14="http://schemas.microsoft.com/office/powerpoint/2010/main" val="17479605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870224"/>
          </a:xfrm>
        </p:spPr>
        <p:txBody>
          <a:bodyPr/>
          <a:lstStyle/>
          <a:p>
            <a:r>
              <a:rPr lang="ru-RU" dirty="0"/>
              <a:t>Как написать </a:t>
            </a:r>
            <a:r>
              <a:rPr lang="ru-RU" dirty="0" smtClean="0"/>
              <a:t>качественную</a:t>
            </a:r>
            <a:br>
              <a:rPr lang="ru-RU" dirty="0" smtClean="0"/>
            </a:br>
            <a:r>
              <a:rPr lang="ru-RU" dirty="0" smtClean="0"/>
              <a:t>64-битную </a:t>
            </a:r>
            <a:r>
              <a:rPr lang="ru-RU" dirty="0" smtClean="0"/>
              <a:t>программу</a:t>
            </a:r>
            <a:r>
              <a:rPr lang="en-US" dirty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81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Уточнить стандарт кодирования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Использовать правильные типы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ptrdiff_t</a:t>
            </a:r>
            <a:r>
              <a:rPr lang="en-US" dirty="0" smtClean="0"/>
              <a:t>, </a:t>
            </a:r>
            <a:r>
              <a:rPr lang="en-US" dirty="0" err="1" smtClean="0"/>
              <a:t>size_t</a:t>
            </a:r>
            <a:r>
              <a:rPr lang="en-US" dirty="0" smtClean="0"/>
              <a:t>, </a:t>
            </a:r>
            <a:r>
              <a:rPr lang="en-US" dirty="0" err="1" smtClean="0"/>
              <a:t>intptr_t</a:t>
            </a:r>
            <a:r>
              <a:rPr lang="en-US" dirty="0" smtClean="0"/>
              <a:t>, </a:t>
            </a:r>
            <a:r>
              <a:rPr lang="en-US" dirty="0" err="1" smtClean="0"/>
              <a:t>uintptr_t</a:t>
            </a:r>
            <a:r>
              <a:rPr lang="en-US" dirty="0" smtClean="0"/>
              <a:t>, INT_PTR, DWORD_PTR </a:t>
            </a:r>
            <a:r>
              <a:rPr lang="ru-RU" dirty="0" smtClean="0"/>
              <a:t>и т.д.</a:t>
            </a:r>
            <a:endParaRPr lang="en-US" dirty="0" smtClean="0"/>
          </a:p>
          <a:p>
            <a:r>
              <a:rPr lang="ru-RU" dirty="0" smtClean="0"/>
              <a:t>Нет магическим числам. Использовать</a:t>
            </a:r>
            <a:r>
              <a:rPr lang="en-US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UINT_MAX</a:t>
            </a:r>
            <a:r>
              <a:rPr lang="en-US" dirty="0"/>
              <a:t>, </a:t>
            </a:r>
            <a:r>
              <a:rPr lang="en-US" dirty="0" smtClean="0"/>
              <a:t>ULONG_MAX</a:t>
            </a:r>
            <a:r>
              <a:rPr lang="en-US" dirty="0"/>
              <a:t>, std::</a:t>
            </a:r>
            <a:r>
              <a:rPr lang="en-US" dirty="0" err="1" smtClean="0"/>
              <a:t>numeric_limits</a:t>
            </a:r>
            <a:r>
              <a:rPr lang="en-US" dirty="0" smtClean="0"/>
              <a:t>&lt;</a:t>
            </a:r>
            <a:r>
              <a:rPr lang="en-US" dirty="0" err="1" smtClean="0"/>
              <a:t>size_t</a:t>
            </a:r>
            <a:r>
              <a:rPr lang="en-US" dirty="0" smtClean="0"/>
              <a:t>&gt;::max() </a:t>
            </a:r>
            <a:r>
              <a:rPr lang="ru-RU" dirty="0" smtClean="0"/>
              <a:t>и т.д.</a:t>
            </a:r>
            <a:endParaRPr lang="en-US" dirty="0" smtClean="0"/>
          </a:p>
          <a:p>
            <a:r>
              <a:rPr lang="ru-RU" dirty="0" smtClean="0"/>
              <a:t>Объяснить, </a:t>
            </a:r>
            <a:r>
              <a:rPr lang="ru-RU" dirty="0" smtClean="0"/>
              <a:t>как правильно пользоваться явным приведением типов в </a:t>
            </a:r>
            <a:r>
              <a:rPr lang="ru-RU" dirty="0" smtClean="0"/>
              <a:t>выражениях, </a:t>
            </a:r>
            <a:r>
              <a:rPr lang="ru-RU" dirty="0" smtClean="0"/>
              <a:t>и чем </a:t>
            </a:r>
            <a:r>
              <a:rPr lang="ru-RU" dirty="0" smtClean="0"/>
              <a:t>1 </a:t>
            </a:r>
            <a:r>
              <a:rPr lang="ru-RU" dirty="0" smtClean="0"/>
              <a:t>отличается от </a:t>
            </a:r>
            <a:r>
              <a:rPr lang="en-US" dirty="0" err="1" smtClean="0"/>
              <a:t>static_cast</a:t>
            </a:r>
            <a:r>
              <a:rPr lang="en-US" dirty="0" smtClean="0"/>
              <a:t>&lt;</a:t>
            </a:r>
            <a:r>
              <a:rPr lang="en-US" dirty="0" err="1" smtClean="0"/>
              <a:t>size_t</a:t>
            </a:r>
            <a:r>
              <a:rPr lang="en-US" dirty="0"/>
              <a:t>&gt;</a:t>
            </a:r>
            <a:r>
              <a:rPr lang="en-US" dirty="0" smtClean="0"/>
              <a:t>(1)</a:t>
            </a:r>
            <a:endParaRPr lang="ru-RU" dirty="0" smtClean="0"/>
          </a:p>
          <a:p>
            <a:r>
              <a:rPr lang="en-US" dirty="0" smtClean="0"/>
              <a:t>unsigned long != </a:t>
            </a:r>
            <a:r>
              <a:rPr lang="en-US" dirty="0" err="1" smtClean="0"/>
              <a:t>size_t</a:t>
            </a:r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8285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Инструментарий</a:t>
            </a:r>
            <a:r>
              <a:rPr lang="en-US" dirty="0" smtClean="0"/>
              <a:t>: </a:t>
            </a:r>
            <a:r>
              <a:rPr lang="ru-RU" dirty="0" smtClean="0"/>
              <a:t>юнит-тесты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1" y="2428681"/>
            <a:ext cx="10058400" cy="325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696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52517" cy="1325563"/>
          </a:xfrm>
        </p:spPr>
        <p:txBody>
          <a:bodyPr/>
          <a:lstStyle/>
          <a:p>
            <a:r>
              <a:rPr lang="ru-RU" dirty="0" smtClean="0"/>
              <a:t>Инструментарий</a:t>
            </a:r>
            <a:r>
              <a:rPr lang="en-US" dirty="0" smtClean="0"/>
              <a:t>: </a:t>
            </a:r>
            <a:r>
              <a:rPr lang="ru-RU" dirty="0" smtClean="0"/>
              <a:t>динамические анализаторы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871" y="2428681"/>
            <a:ext cx="10058400" cy="325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73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Инструментарий</a:t>
            </a:r>
            <a:r>
              <a:rPr lang="en-US" dirty="0" smtClean="0"/>
              <a:t>:</a:t>
            </a:r>
            <a:r>
              <a:rPr lang="ru-RU" dirty="0" smtClean="0"/>
              <a:t> статические анализаторы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313" y="1963064"/>
            <a:ext cx="3477374" cy="371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88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64-битные </a:t>
            </a:r>
            <a:r>
              <a:rPr lang="ru-RU" dirty="0"/>
              <a:t>ошибки – </a:t>
            </a:r>
            <a:r>
              <a:rPr lang="ru-RU" dirty="0" smtClean="0"/>
              <a:t>это </a:t>
            </a:r>
            <a:r>
              <a:rPr lang="ru-RU" dirty="0" smtClean="0"/>
              <a:t>ошибки, </a:t>
            </a:r>
            <a:r>
              <a:rPr lang="ru-RU" dirty="0" smtClean="0"/>
              <a:t>которые начинают проявлять себя после сборки 64-битного приложения</a:t>
            </a:r>
          </a:p>
          <a:p>
            <a:r>
              <a:rPr lang="ru-RU" dirty="0" smtClean="0"/>
              <a:t>Причём </a:t>
            </a:r>
            <a:r>
              <a:rPr lang="ru-RU" dirty="0" smtClean="0"/>
              <a:t>многие </a:t>
            </a:r>
            <a:r>
              <a:rPr lang="ru-RU" b="1" dirty="0" smtClean="0"/>
              <a:t>только когда </a:t>
            </a:r>
            <a:r>
              <a:rPr lang="ru-RU" b="1" dirty="0" smtClean="0"/>
              <a:t>пересекается </a:t>
            </a:r>
            <a:r>
              <a:rPr lang="ru-RU" b="1" dirty="0" smtClean="0"/>
              <a:t>граница </a:t>
            </a:r>
            <a:r>
              <a:rPr lang="ru-RU" b="1" dirty="0"/>
              <a:t>4 </a:t>
            </a:r>
            <a:r>
              <a:rPr lang="ru-RU" b="1" dirty="0" smtClean="0"/>
              <a:t>Гигабайта</a:t>
            </a:r>
            <a:endParaRPr lang="ru-R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495" y="3443786"/>
            <a:ext cx="3485072" cy="201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Даже если вы уже выпустили 64-битное приложение, это не </a:t>
            </a:r>
            <a:r>
              <a:rPr lang="ru-RU" dirty="0" smtClean="0"/>
              <a:t>значит</a:t>
            </a:r>
            <a:r>
              <a:rPr lang="en-US" dirty="0"/>
              <a:t>,</a:t>
            </a:r>
            <a:r>
              <a:rPr lang="ru-RU" dirty="0" smtClean="0"/>
              <a:t> </a:t>
            </a:r>
            <a:r>
              <a:rPr lang="ru-RU" dirty="0" smtClean="0"/>
              <a:t>что оно работает</a:t>
            </a:r>
          </a:p>
          <a:p>
            <a:r>
              <a:rPr lang="ru-RU" dirty="0" smtClean="0"/>
              <a:t>64-битная ошибка может выжидать годами</a:t>
            </a:r>
          </a:p>
          <a:p>
            <a:r>
              <a:rPr lang="ru-RU" dirty="0" smtClean="0"/>
              <a:t>Как улучшить ситуацию</a:t>
            </a:r>
            <a:r>
              <a:rPr lang="en-US" dirty="0" smtClean="0"/>
              <a:t>:</a:t>
            </a:r>
          </a:p>
          <a:p>
            <a:pPr lvl="1"/>
            <a:r>
              <a:rPr lang="ru-RU" dirty="0" smtClean="0"/>
              <a:t>обучение</a:t>
            </a:r>
          </a:p>
          <a:p>
            <a:pPr lvl="1"/>
            <a:r>
              <a:rPr lang="ru-RU" dirty="0" smtClean="0"/>
              <a:t>стандарт кодирования</a:t>
            </a:r>
          </a:p>
          <a:p>
            <a:pPr lvl="1"/>
            <a:r>
              <a:rPr lang="ru-RU" dirty="0" smtClean="0"/>
              <a:t>статический анализ кода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5095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ссылки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Уроки разработки 64-битных приложений на языке Си/Си</a:t>
            </a:r>
            <a:r>
              <a:rPr lang="ru-RU" dirty="0" smtClean="0"/>
              <a:t>++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2"/>
              </a:rPr>
              <a:t>https://www.viva64.com/ru/l/full/</a:t>
            </a:r>
            <a:endParaRPr lang="en-US" dirty="0" smtClean="0"/>
          </a:p>
          <a:p>
            <a:r>
              <a:rPr lang="ru-RU" dirty="0"/>
              <a:t>Коллекция примеров 64-битных ошибок в реальных </a:t>
            </a:r>
            <a:r>
              <a:rPr lang="ru-RU" dirty="0" smtClean="0"/>
              <a:t>программах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3"/>
              </a:rPr>
              <a:t>https://www.viva64.com/ru/a/0065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ru-RU" dirty="0" err="1"/>
              <a:t>Undefined</a:t>
            </a:r>
            <a:r>
              <a:rPr lang="ru-RU" dirty="0"/>
              <a:t> </a:t>
            </a:r>
            <a:r>
              <a:rPr lang="ru-RU" dirty="0" err="1"/>
              <a:t>behavior</a:t>
            </a:r>
            <a:r>
              <a:rPr lang="ru-RU" dirty="0"/>
              <a:t> ближе, чем вы </a:t>
            </a:r>
            <a:r>
              <a:rPr lang="ru-RU" dirty="0" smtClean="0"/>
              <a:t>думаете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https://www.viva64.com/ru/b/0374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7810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22450"/>
            <a:ext cx="12192000" cy="1325563"/>
          </a:xfrm>
        </p:spPr>
        <p:txBody>
          <a:bodyPr/>
          <a:lstStyle/>
          <a:p>
            <a:pPr algn="ctr"/>
            <a:r>
              <a:rPr lang="ru-RU" dirty="0" smtClean="0"/>
              <a:t>Ответы на вопросы</a:t>
            </a:r>
            <a:endParaRPr lang="ru-RU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848599" y="4080294"/>
            <a:ext cx="3819525" cy="1520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Андрей Карпов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karpov@viva64.com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www.viva64.com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2" y="4207820"/>
            <a:ext cx="1378809" cy="153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08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Пояснение на примере </a:t>
            </a:r>
            <a:r>
              <a:rPr lang="en-US" dirty="0" err="1" smtClean="0"/>
              <a:t>malloc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40601"/>
          </a:xfrm>
        </p:spPr>
        <p:txBody>
          <a:bodyPr/>
          <a:lstStyle/>
          <a:p>
            <a:r>
              <a:rPr lang="ru-RU" dirty="0" smtClean="0"/>
              <a:t>Кто </a:t>
            </a:r>
            <a:r>
              <a:rPr lang="ru-RU" dirty="0"/>
              <a:t>у</a:t>
            </a:r>
            <a:r>
              <a:rPr lang="ru-RU" dirty="0" smtClean="0"/>
              <a:t>видит </a:t>
            </a:r>
            <a:r>
              <a:rPr lang="ru-RU" dirty="0" smtClean="0"/>
              <a:t>ошибку?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116" y="2485290"/>
            <a:ext cx="1616015" cy="324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2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624" y="280229"/>
            <a:ext cx="111079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Foo()</a:t>
            </a: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Gigabyte = 1073741824;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*A[10];</a:t>
            </a:r>
          </a:p>
          <a:p>
            <a:r>
              <a:rPr lang="nn-NO" sz="2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nn-NO" sz="28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2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sz="2800" dirty="0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nn-NO" sz="2800" dirty="0">
                <a:solidFill>
                  <a:srgbClr val="000000"/>
                </a:solidFill>
                <a:latin typeface="Consolas" panose="020B0609020204030204" pitchFamily="49" charset="0"/>
              </a:rPr>
              <a:t> i = 0; i &lt; 10; ++i)</a:t>
            </a: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  {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  A[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malloc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(Gigabyte);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"%p\n"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A[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r>
              <a:rPr lang="nn-NO" sz="28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nn-NO" sz="28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2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sz="2800" dirty="0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nn-NO" sz="2800" dirty="0">
                <a:solidFill>
                  <a:srgbClr val="000000"/>
                </a:solidFill>
                <a:latin typeface="Consolas" panose="020B0609020204030204" pitchFamily="49" charset="0"/>
              </a:rPr>
              <a:t> i = 0; i &lt; </a:t>
            </a:r>
            <a:r>
              <a:rPr lang="ru-RU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10</a:t>
            </a:r>
            <a:r>
              <a:rPr lang="nn-NO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nn-NO" sz="2800" dirty="0">
                <a:solidFill>
                  <a:srgbClr val="000000"/>
                </a:solidFill>
                <a:latin typeface="Consolas" panose="020B0609020204030204" pitchFamily="49" charset="0"/>
              </a:rPr>
              <a:t>++i)</a:t>
            </a: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  free(A[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</a:p>
          <a:p>
            <a:r>
              <a:rPr lang="ru-RU" sz="2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4096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06" y="491526"/>
            <a:ext cx="4853818" cy="4240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107" y="491526"/>
            <a:ext cx="4724670" cy="42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9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en-US" dirty="0" smtClean="0"/>
              <a:t>C-</a:t>
            </a:r>
            <a:r>
              <a:rPr lang="ru-RU" dirty="0" smtClean="0"/>
              <a:t>коде забывают подключать заголовочные файлы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вашей программе может не быть вызовов</a:t>
            </a:r>
            <a:r>
              <a:rPr lang="en-US" dirty="0"/>
              <a:t> </a:t>
            </a:r>
            <a:r>
              <a:rPr lang="en-US" dirty="0" err="1"/>
              <a:t>malloc</a:t>
            </a:r>
            <a:r>
              <a:rPr lang="en-US" dirty="0"/>
              <a:t>, </a:t>
            </a:r>
            <a:r>
              <a:rPr lang="ru-RU" dirty="0"/>
              <a:t>но они могут быть в </a:t>
            </a:r>
            <a:r>
              <a:rPr lang="ru-RU" dirty="0" smtClean="0"/>
              <a:t>сторонних </a:t>
            </a:r>
            <a:r>
              <a:rPr lang="ru-RU" dirty="0" smtClean="0"/>
              <a:t>библиотеках</a:t>
            </a:r>
            <a:endParaRPr lang="en-US" dirty="0" smtClean="0"/>
          </a:p>
          <a:p>
            <a:r>
              <a:rPr lang="ru-RU" dirty="0" smtClean="0"/>
              <a:t>Проявляется только при потреблении большого объема памяти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838200" y="213057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string.h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008000"/>
                </a:solidFill>
                <a:latin typeface="Consolas" panose="020B0609020204030204" pitchFamily="49" charset="0"/>
              </a:rPr>
              <a:t>//#include &lt;</a:t>
            </a:r>
            <a:r>
              <a:rPr lang="en-US" sz="2800" dirty="0" err="1">
                <a:solidFill>
                  <a:srgbClr val="008000"/>
                </a:solidFill>
                <a:latin typeface="Consolas" panose="020B0609020204030204" pitchFamily="49" charset="0"/>
              </a:rPr>
              <a:t>stdlib.h</a:t>
            </a:r>
            <a:r>
              <a:rPr lang="en-US" sz="2800" dirty="0">
                <a:solidFill>
                  <a:srgbClr val="008000"/>
                </a:solidFill>
                <a:latin typeface="Consolas" panose="020B0609020204030204" pitchFamily="49" charset="0"/>
              </a:rPr>
              <a:t>&gt;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817802" y="113333"/>
            <a:ext cx="1535998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ru-RU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51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575</TotalTime>
  <Words>1409</Words>
  <Application>Microsoft Office PowerPoint</Application>
  <PresentationFormat>Широкоэкранный</PresentationFormat>
  <Paragraphs>270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Consolas</vt:lpstr>
      <vt:lpstr>Тема Office</vt:lpstr>
      <vt:lpstr>Паттерны 64-битных ошибок в играх</vt:lpstr>
      <vt:lpstr>Презентация PowerPoint</vt:lpstr>
      <vt:lpstr>Докладчик</vt:lpstr>
      <vt:lpstr>Формально «64-битных ошибок» нет</vt:lpstr>
      <vt:lpstr>Практика</vt:lpstr>
      <vt:lpstr>Пояснение на примере malloc</vt:lpstr>
      <vt:lpstr>Презентация PowerPoint</vt:lpstr>
      <vt:lpstr>Презентация PowerPoint</vt:lpstr>
      <vt:lpstr>В C-коде забывают подключать заголовочные файлы</vt:lpstr>
      <vt:lpstr>И дело не только в malloc</vt:lpstr>
      <vt:lpstr>Продолжим про неявное усечение 64-битных значений</vt:lpstr>
      <vt:lpstr>Тип long в Win64</vt:lpstr>
      <vt:lpstr>Тип int – плохая идея в любом случае</vt:lpstr>
      <vt:lpstr>Кстати, такие ошибки намного коварнее, чем кажутся</vt:lpstr>
      <vt:lpstr>Использование правильных memsize-типов</vt:lpstr>
      <vt:lpstr>"memsize" типы</vt:lpstr>
      <vt:lpstr>Использование memsize-типов</vt:lpstr>
      <vt:lpstr>Использование memsize-типов: плохо</vt:lpstr>
      <vt:lpstr>Использование memsize-типов: OK</vt:lpstr>
      <vt:lpstr>ТОЛЬКО НЕ ДЕЛАЙТЕ ТАК!</vt:lpstr>
      <vt:lpstr>Так ошибки только больше маскируются</vt:lpstr>
      <vt:lpstr>Ещё про адресную арифметику</vt:lpstr>
      <vt:lpstr>Забывают расширить 32-битные типы</vt:lpstr>
      <vt:lpstr>int64_t X = 1 &lt;&lt; N</vt:lpstr>
      <vt:lpstr>Презентация PowerPoint</vt:lpstr>
      <vt:lpstr>Презентация PowerPoint</vt:lpstr>
      <vt:lpstr>Презентация PowerPoint</vt:lpstr>
      <vt:lpstr>size_t N = ~0U;</vt:lpstr>
      <vt:lpstr>Презентация PowerPoint</vt:lpstr>
      <vt:lpstr>size_t N = ~(1024u - 1);</vt:lpstr>
      <vt:lpstr>Презентация PowerPoint</vt:lpstr>
      <vt:lpstr>Увеличенное потребление стека и динамической памяти</vt:lpstr>
      <vt:lpstr>Стек</vt:lpstr>
      <vt:lpstr>Динамическая память</vt:lpstr>
      <vt:lpstr>Избыточный рост размера структур</vt:lpstr>
      <vt:lpstr>Избыточный рост размера структур</vt:lpstr>
      <vt:lpstr>Прочие паттерны ошибок</vt:lpstr>
      <vt:lpstr>Магические константы</vt:lpstr>
      <vt:lpstr>Магические константы</vt:lpstr>
      <vt:lpstr>Опасные трюки с приведением типов</vt:lpstr>
      <vt:lpstr>Сериализация данных</vt:lpstr>
      <vt:lpstr>Массивы разных типов</vt:lpstr>
      <vt:lpstr>Виртуальные функции</vt:lpstr>
      <vt:lpstr>Виртуальные функции</vt:lpstr>
      <vt:lpstr>Как написать качественную 64-битную программу?</vt:lpstr>
      <vt:lpstr>Уточнить стандарт кодирования</vt:lpstr>
      <vt:lpstr>Инструментарий: юнит-тесты</vt:lpstr>
      <vt:lpstr>Инструментарий: динамические анализаторы</vt:lpstr>
      <vt:lpstr>Инструментарий: статические анализаторы</vt:lpstr>
      <vt:lpstr>Заключение</vt:lpstr>
      <vt:lpstr>Полезные ссылки</vt:lpstr>
      <vt:lpstr>Ответы на вопросы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Dmitry</dc:creator>
  <cp:lastModifiedBy>Андрей Карпов</cp:lastModifiedBy>
  <cp:revision>50</cp:revision>
  <dcterms:created xsi:type="dcterms:W3CDTF">2017-07-04T23:43:09Z</dcterms:created>
  <dcterms:modified xsi:type="dcterms:W3CDTF">2018-10-30T12:07:23Z</dcterms:modified>
</cp:coreProperties>
</file>