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3" r:id="rId2"/>
    <p:sldId id="282" r:id="rId3"/>
    <p:sldId id="320" r:id="rId4"/>
    <p:sldId id="285" r:id="rId5"/>
    <p:sldId id="290" r:id="rId6"/>
    <p:sldId id="286" r:id="rId7"/>
    <p:sldId id="324" r:id="rId8"/>
    <p:sldId id="289" r:id="rId9"/>
    <p:sldId id="287" r:id="rId10"/>
    <p:sldId id="288" r:id="rId11"/>
    <p:sldId id="295" r:id="rId12"/>
    <p:sldId id="297" r:id="rId13"/>
    <p:sldId id="298" r:id="rId14"/>
    <p:sldId id="292" r:id="rId15"/>
    <p:sldId id="299" r:id="rId16"/>
    <p:sldId id="304" r:id="rId17"/>
    <p:sldId id="309" r:id="rId18"/>
    <p:sldId id="306" r:id="rId19"/>
    <p:sldId id="300" r:id="rId20"/>
    <p:sldId id="310" r:id="rId21"/>
    <p:sldId id="303" r:id="rId22"/>
    <p:sldId id="322" r:id="rId23"/>
    <p:sldId id="323" r:id="rId24"/>
    <p:sldId id="312" r:id="rId25"/>
    <p:sldId id="313" r:id="rId26"/>
    <p:sldId id="314" r:id="rId27"/>
    <p:sldId id="315" r:id="rId28"/>
    <p:sldId id="316" r:id="rId29"/>
    <p:sldId id="266" r:id="rId30"/>
    <p:sldId id="317" r:id="rId31"/>
    <p:sldId id="318" r:id="rId32"/>
    <p:sldId id="319" r:id="rId33"/>
    <p:sldId id="321" r:id="rId34"/>
    <p:sldId id="280" r:id="rId35"/>
  </p:sldIdLst>
  <p:sldSz cx="9144000" cy="6858000" type="screen4x3"/>
  <p:notesSz cx="6858000" cy="9144000"/>
  <p:embeddedFontLs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 autoAdjust="0"/>
    <p:restoredTop sz="94612" autoAdjust="0"/>
  </p:normalViewPr>
  <p:slideViewPr>
    <p:cSldViewPr>
      <p:cViewPr>
        <p:scale>
          <a:sx n="75" d="100"/>
          <a:sy n="75" d="100"/>
        </p:scale>
        <p:origin x="-109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76C-8CBD-4B40-AC59-46E36C8599D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50D-C4A7-47ED-AF76-491E2BBCD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76C-8CBD-4B40-AC59-46E36C8599D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50D-C4A7-47ED-AF76-491E2BBCD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76C-8CBD-4B40-AC59-46E36C8599D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50D-C4A7-47ED-AF76-491E2BBCD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76C-8CBD-4B40-AC59-46E36C8599D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50D-C4A7-47ED-AF76-491E2BBCD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76C-8CBD-4B40-AC59-46E36C8599D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50D-C4A7-47ED-AF76-491E2BBCD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76C-8CBD-4B40-AC59-46E36C8599D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50D-C4A7-47ED-AF76-491E2BBCD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76C-8CBD-4B40-AC59-46E36C8599D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50D-C4A7-47ED-AF76-491E2BBCD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76C-8CBD-4B40-AC59-46E36C8599D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50D-C4A7-47ED-AF76-491E2BBCD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76C-8CBD-4B40-AC59-46E36C8599D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50D-C4A7-47ED-AF76-491E2BBCD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76C-8CBD-4B40-AC59-46E36C8599D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50D-C4A7-47ED-AF76-491E2BBCD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76C-8CBD-4B40-AC59-46E36C8599D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50D-C4A7-47ED-AF76-491E2BBCD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75000" t="75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5376C-8CBD-4B40-AC59-46E36C8599D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C50D-C4A7-47ED-AF76-491E2BBCD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pov@viva64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1/1d/Tortoisesvn_logo_hor468x64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.wikipedia.org/wiki/File:Lugaru_logo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notepad-plus-plus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ugaru_logo.png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notepad-plus-plus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upload.wikimedia.org/wikipedia/commons/5/55/OGRE_screenshot_01.p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ru/pvs-studio-download/" TargetMode="External"/><Relationship Id="rId2" Type="http://schemas.openxmlformats.org/officeDocument/2006/relationships/hyperlink" Target="http://www.viva64.com/ru/pvs-studio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viva64.com/ru/d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karpov@viva64.com" TargetMode="External"/><Relationship Id="rId2" Type="http://schemas.openxmlformats.org/officeDocument/2006/relationships/hyperlink" Target="http://www.viva64.com/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Code_Analysi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5800" y="26070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Статический анализ Си++ кода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N:\projects\internal\ADD\design\2011\заставка-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351" y="205150"/>
            <a:ext cx="7297298" cy="2071722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27584" y="4365104"/>
            <a:ext cx="597666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Карпов Андрей Николаевич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к.ф.-м.н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., технический директор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ООО «Системы программной верификации»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/>
              </a:rPr>
              <a:t>karpov@viva64.com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Случайное объявление локальной переменной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7" y="1772816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FCE Ultra</a:t>
            </a:r>
            <a:r>
              <a:rPr lang="ru-RU" sz="2000" dirty="0" smtClean="0"/>
              <a:t> – открытый эмулятор приставки </a:t>
            </a:r>
            <a:r>
              <a:rPr lang="en-US" sz="2000" dirty="0" smtClean="0"/>
              <a:t> Nintendo Entertainment System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636912"/>
            <a:ext cx="4032448" cy="259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iNesSaveAs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(char* name)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fopen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name,"wb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x = 0;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if (!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x = 1;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1506" name="Picture 2" descr="Super Mario Bros 3 in FCE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36220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Работа с </a:t>
            </a:r>
            <a:r>
              <a:rPr lang="en-US" dirty="0" smtClean="0"/>
              <a:t>char </a:t>
            </a:r>
            <a:r>
              <a:rPr lang="ru-RU" dirty="0" smtClean="0"/>
              <a:t>как с </a:t>
            </a:r>
            <a:r>
              <a:rPr lang="en-US" dirty="0" smtClean="0"/>
              <a:t>unsigned char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268760"/>
            <a:ext cx="6768752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// check each line for illegal utf8 sequences.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// If one is found, we treat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the file as ASCII,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otherwise we assume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 UTF8 file.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* utf8CheckBuf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lineptr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 ((bUTF8)&amp;&amp;(*utf8CheckBuf))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if ((*utf8CheckBuf ==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0xC0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)||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(*utf8CheckBuf ==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0xC1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)||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(*utf8CheckBuf &gt;=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0xF5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bUTF8 = false;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break;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085184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TortoiseSVN</a:t>
            </a:r>
            <a:r>
              <a:rPr lang="ru-RU" sz="2000" dirty="0" smtClean="0"/>
              <a:t> — клиент для системы контроля версий </a:t>
            </a:r>
            <a:r>
              <a:rPr lang="ru-RU" sz="2000" dirty="0" err="1" smtClean="0"/>
              <a:t>Subversion</a:t>
            </a:r>
            <a:r>
              <a:rPr lang="ru-RU" sz="2000" dirty="0" smtClean="0"/>
              <a:t>, выполненный как расширение оболочки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6626" name="Picture 2" descr="Файл:Tortoisesvn logo hor468x64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45268"/>
            <a:ext cx="6552728" cy="89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Gradient edge 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05064"/>
            <a:ext cx="2147692" cy="26916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Случайные восьмеричные числа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340768"/>
            <a:ext cx="6948264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oCell._luminance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uint16(0.2220f*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iPixel._red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               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0.7067f*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iPixel._blue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               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0.0713f*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iPixel._green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....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oCell._luminance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2220*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iPixel._red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7067*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iPixel._blue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0713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iPixel._green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725144"/>
            <a:ext cx="4058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eLynx</a:t>
            </a:r>
            <a:r>
              <a:rPr lang="en-US" sz="2000" b="1" dirty="0" smtClean="0"/>
              <a:t> Image Processing SDK and Lab</a:t>
            </a:r>
            <a:endParaRPr lang="en-US" sz="2000" b="1" dirty="0"/>
          </a:p>
        </p:txBody>
      </p:sp>
      <p:pic>
        <p:nvPicPr>
          <p:cNvPr id="29698" name="Picture 2" descr="eLynx Image Processing SDK and Lab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157192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Одна переменная для двух циклов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348880"/>
            <a:ext cx="4968552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i,j,k,l,m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j=0; j&lt;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numrepeats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 j++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num_joints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j=0;j&lt;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num_joints;j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++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if(joints[j].locked)freely=0;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1746" name="Picture 2" descr="A Lugaru logo">
            <a:hlinkClick r:id="rId2" tooltip="A Lugaru log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2592288" cy="25015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59832" y="1268760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Lugaru</a:t>
            </a:r>
            <a:r>
              <a:rPr lang="ru-RU" sz="2000" b="1" dirty="0" smtClean="0"/>
              <a:t> </a:t>
            </a:r>
            <a:r>
              <a:rPr lang="ru-RU" sz="2000" dirty="0" smtClean="0"/>
              <a:t>— первая коммерческая игра, созданная командой независимых разработчиков </a:t>
            </a:r>
            <a:r>
              <a:rPr lang="ru-RU" sz="2000" dirty="0" err="1" smtClean="0"/>
              <a:t>Wolfire</a:t>
            </a:r>
            <a:r>
              <a:rPr lang="ru-RU" sz="2000" dirty="0" smtClean="0"/>
              <a:t> </a:t>
            </a:r>
            <a:r>
              <a:rPr lang="ru-RU" sz="2000" dirty="0" err="1" smtClean="0"/>
              <a:t>Games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1748" name="AutoShape 4" descr="data:image/jpg;base64,/9j/4AAQSkZJRgABAQAAAQABAAD/2wBDAAkGBwgHBgkIBwgKCgkLDRYPDQwMDRsUFRAWIB0iIiAdHx8kKDQsJCYxJx8fLT0tMTU3Ojo6Iys/RD84QzQ5Ojf/2wBDAQoKCg0MDRoPDxo3JR8lNzc3Nzc3Nzc3Nzc3Nzc3Nzc3Nzc3Nzc3Nzc3Nzc3Nzc3Nzc3Nzc3Nzc3Nzc3Nzc3Nzf/wAARCACLALoDASIAAhEBAxEB/8QAHAAAAQUBAQEAAAAAAAAAAAAAAgABAwQFBgcI/8QAQhAAAQMCBAQDBAcFBgcBAAAAAQIDEQAEBRIhMRNBUWEGInEygZGhFCNCUrHB8AcWYtHSM1SCsuHxFSRDU2OUosL/xAAZAQEBAQEBAQAAAAAAAAAAAAAAAQIDBAX/xAAdEQEBAQEAAwEBAQAAAAAAAAAAARECAxIhMUFR/9oADAMBAAIRAxEAPwD0Yt0Bbq7w6Yt1ddlAt0Bbq8WqEtdqoolvSgLdXi12oS12oKJRQlFXS12pi3V0US3QlurxaqG5cZtkoVcuttJWsISpxYSCo7DXnV0Vi3TcOrvC5QfhQ8OVFMHTtpQU+HS4dXeF2pcLtQU8lPw6t8LtS4XagqhAp+HVoNdqLhdqCoG6IIq0Gu1EGqCpw6IIq1wqINUFQN0XDq0G6Lh9qaNUtUJaq3lpimK5aKZaoeFV0oFMUDpTRRLVCWqv8MdKHhirooFrtTFntV8tUxZpoz+DXI/tRtirwe+eSXm1f/UfnXe8HtWb4hwNnHMHucNuFqbbfSBnSJKSCCDB0Oo2/CrpXmX7L/FVqm3TgeJOlp8Ok2zji5QsGIRP2TI0GxnTXSvTSzXhfiXwFjvh9p64uLZNxaIBzXDCsyQOqgfMPeI716F+xrHLrGcFurW/uw+9ZOJS2FauBop0JP2hIIHPSOlSVmX+Ox4NLhdq0OD2pcHsautM/hdqXBrQ4I6U/B7U0Z4aog1V7g9qcM9qaKHBNFwavcKnDVNFEM0QZq7wqcNRTRSDVFwqucMUuGKmiE4vh/8AeUn0ST+Vcv4s8Q4kzcs/8FdbVbEDOYhQVPORqDI2rPU6nkQfSgU8BMmvFfP1/jfpHf4Zc/TLNpwraLpQC4G1SEmNatRXmgui2rO2tSFjZSTFX2PFeIW4AWtD42+sT+Y1/GunPmn9jN5rvMtLLXK2/ja3JCbq1cR3bUFD4GK1rXxHhNzoi7QhX3XZSfnXWd81MrScyNoK3FBKUiSomAKqjEsOPs39ofS4R/OqXia7tn/DOLJauGVk2bwAS4k/YPevA2mkhCCUoBE68+VL1h+voY4vhQ3xOxEHWblGnzrIwjxv4fxa4fYZvQy6zMi5HDCgDEpJMET3nnEV4nwG1R5JSOREz1rKvLV5viOBJ4IlUoPs6/hTnvfiWV794sxLB7/wxi1s3iuHrcds3UoH0lBJVlMc+sV4N+z3xN+7fim1u3SU2jh4N1B/6avtf4TCvd3qo3iqVJ4bzYCSCMyPzFYSxBjcV6ufD1JfeNXj+19G+N/EjH0K1XgWNNF1L/1n0Z4K0gwVRyn41p4J4tsF4U05jmIWdpeglDqFOBEkEwYJ5iDXhGGulyygkw60kE9CDoflV128exFpttxlZu7ZIbdgSFp0AV614+urOjPj2HxH42s7O0Q7gz9re5iQtaV5koIEgaczUfhfxlaOWKl49idow+pfkbUoJMQD8J29DXkmKKVb4ZZWZJSpTq3XQBMDQAd9By61E+8p3KpPlUPajYDl+VZnfW7/ABc+Pe/3s8OnbGLQ/wCOo1+MvDbasqsYtpPST+ArwTNmIKCSZiAamf8AKEyVH7JCa171Me5/vr4ZiRjNvHoqPwoD468MDfFWvc25/TXhisqWClIWkaecHT4VE20peRIKp5GDp1p70x7yPG/ho7Yq3tOrTn9NCPHnhkqCRiep5fR3f6a8NdWtvLIT5tJipQULJJExtptU96Y9sc8e+GUHXEVHTYW7p/8AxQ/v/wCG/wC+Pf8Aquf014o4opeSNxBBG+3L8afI591fzp70xTU86lUB5RMaws0lOO5ZD7sj+MxUJIcILfLQmnTMwdB1qBF+4hB4jpk8lnWpEXFyqfrXUxyzmgzcSUoB5bjakMxOqye3Sgf6U/J+vd0/8hFE6+6kf2zm06LNQpkrUCDMaSKMoAVpGg5UEqblxTerr0RspZ1+dAVuFaVSdDtFA1BcTJkgiI5VbTCsw2hQ5biipEhwEKUQUrEUThKkJSlSgI31AnXSaiuXwtaEsiMkjaJ1+VIXBQUoWkhRkpnbv61BgYmyhh8cLRC+X3e1ZrghR199dHiTgQgoCZUuTGXMNK59ZC1o4ZBUT5fXlX0/F5L34vv8anWx02H2rjVqwgyfKDI5T/vV9Tzlk2rKtTQUpOZSQCQOmu0zTMtkhIWRnUnWT+FWLpxgYY4zkQhakwdZKo6k183q7WYxV3RxC64QC0qV9vLoSBVngGEgTJBAE6A1jM27iHCoL8qCdjWuzdvrRAjyiCQBNLM/E21cVpOSUkRMjnULwWj2/P331/UUku5kSBAMAkn2v9O9EopMx5hz1jWoqqp4KVJRmGWExrUhU6tCUgHNEATGnOk4ApBKQAtK406UVu048jiZSIMBI3poN9txTSQSM6SJANTNZN4kwCOVQos7jhKUkPHsUEn0o02l8kAC2uFjqEK09KmwSOISdZAUVTB/LtrSyq+6fjUosL5YlNo9Mbqb1+dMMPxOB/yi/l/OmjIbyqfUUqMKEq0olFoqyiSekzSQmUgIWExzquqA5ClhXodq0iUDKRCYjSQaScwUVEaUCFEAKyzHaihTo8qCtenlSJPwoGd0WgzBSqdeQ5ipAkuKhKSokTArQt8GdcEvglI2CRBPrWm1YKaTCG0pHrWb1IuMNmyfQS4pICU6+Y61IU5tQQiSCTWrd2a02jypBhMwKyMqh5ypAR0UrWk+hggIeAISFbkxv3o7oBTAKQkKakoioeMh1eu0xPIVKC6QcpJQNzl0HvrWU0F28PopSvzJUnKqRGlYllhyHMSStkeVvzFI2nl+u1X794kcMAmDv+vfW34SwZV1ZLunHFpStcJCAJIH+s/Culvpy5z70pLWoOoSSTB2T05d6iuytSiI0B1k7V2yMGs0GVNlxf3lqn/Ssfxc03Zs2r6GiQVFtYbRMc5MehrhOtvx0cxath26DYUQlSo22HOtvA8DVdh19xZQ1nyhOWc0bn3Gs7C21qxZCUEZFNuK200SedbeCY7b2DItcQJQCSpLwEpgmYPStWUajOB2rafOFOx99WnwFXLe2t2vKyy0kfwJipm3kLYDzbjTratUrSoEEetOl9gCcyAeiTJ+A1rnlNGlAG0CkRJ0IJ70Kn1EfVWz6/UZP80H5U7P0pRPGQhtPIBRWr8IHzqZQQQdyRPrNIoHPftUiRGik++IpaCooMojce+m/wAXzNSDKs6ZvjR5O5oPNLWxfuSRb26iD9o6J+JrRtvDRK81y8d5yt/zP8q6oNgRA2EUxTOorV7qYyWcEsm9SzPdRJq43bNMphltCR2SBVvIYpZFKEQdetTaqvwydY3pZNauC2iOJr0SKnQhKSSNKmjKurFy6tXWW/KXEkBR0is1jwkED6y9E/ws6fM10y3A2hbiiAlCSSY5Vwdzj2I375WFllkQENoMa9SRqTW+Jc+M1q3PhpLTZKbpqei0ZJ94NY3HeVaOsMPKDJSVKb5fr+VaeH4ViV0JdUlho7lafMfd/OszGsExDC7grtm3Li0UPaSkZtoIVH4114s3LWetZavrlkHQDcTrMVoYXj+J4dbrIaDti2rJBTAaJ13G0jr3qr4YsLnFbvhIStLKT9c7l/s9Dl37gCKvfRsR8OYo59cOG83GdKZS4J2g8wR+prdsvxn8dHh3ijDrpoqcd+juJ1UlyYHoRv8Aj2qLxBirIYsy0Q40+C6COaY039T86yLjE8KvLdYxTDG+LGjtucmc9yNfx9KzLZbt+AvIhm2Z+raAiMskwOsTuZmazPHl1uXf1Na37pxW3bsUJS84vhpVlAKc2h+U02ON4zgb61FtCWVqJTcNpSZB6qiQe2nvrS8JWLNxjSnyhWW2bnU7qVIHymu3LKFNlLiUqTEEKTII6d6z1369LJ8eRW2K3wc4puHSrZKiskz767jwp4kViL5sLxID2TMhxGgVG4I6+lTYh4Swt9lxdm1wbjdELOSehB5fhXHYVcjD/EdkVpKOHchDgIiAfKZ9Jq3O4fj1XIn/AGpBK+StO4p4IMc6YhR2HxrzNHGcbpCo60iRuUmhBcBjy/E0RcUBqlXqBpVDFDatYE9xTcJH6Uf50SFJVqCkmi8nQUFIp1+dOG8x7VKEmSVD4cqJMEeWoIg2kHTcdaOZ0A99EtE6HT0qNSwiBI1270DkpRuSSdqZScwBUY7CmDRUsLX7hTr8ug1FURXlubm0et85QHEFOYbiaqYZg9th6UlCM7qR/aq3HoOX61rQSI5nrrTpUTsBFNQEQmE6DoKMABI3FFMfZ+FAp3L7QV8KKEqE5cx6wTTuW7Ny0Wn2kOtndKxIqN5xMhQOo+dCbwoGiZojE8QOYJgjOU4XbLfWkltJZTl6CSfSuRRiQumwHQS5Ovf0H5Vt+LWl3z4UEnzAZe0b/rvW74QtrJrDGnWbRpu5RKHHEoGeR332iu079eWbNR+DcOctrd+7fbU24/AShQIISnqD1JPwroleyZBj0qBdyEq0HrTqu20pkmuVu3WkqUIAmD+FcB45w7hYol9gZeOAqQftDf8AKumvMW85CFaVWuHWsUtF21yjOk6hQOqT1Fa5+XRLg3iVNy0lN6OC4B5nIlCj17frWt0PJWJSpKk8iCDNcPY4bd2j3DUCtoHR1MEfDlU9o3iCMWC0BTdrqFyvRYgxp6xtUvOq7HzE+VQKYp0lY6H31VtXMwkk61cGXrWAxIVuATT5R90/KmWlCux6poeG5/3B8DUALnmCQdhQqJSQkEhJPXapVEATIoB5ztp1qhxoJ5VAfK4tR11+NWCIB2qAnUA9dqolSoGiyiDNBlJidBvUg9iRz2oGAStOh0O004RkGUHanCTyNPkH2jNAJnlUTq4SYpPjKNDpVN12N0mkiGLZUqTpTLbAEZt6rO3Rp21lWprQjv1JtbNb60cRQ0QOhrIwbFLly+uUgDglAUABAHT8TWtiB4jfDUMySNjzqCztAdEJCU9AIqzDU/HUo6DWoblbpRzIrUbsYAMa0C7cg7VNRgBtS1xBrTsLFYMz3rTt7NMglKZq8lvhgeUCl6WRXRa+QCDPpQLsyVaDU1fSZ06UYgnSs6qoxbFA13qcCNCBUitDrtUK1In171KJNOgoco/Rpkq6bUUfxfKsiDKlW4okpyjSnaAnamBOaO9aCUYihQE5s6taTntD1qJ5RBIB0FUSrXJARqeQ5VKlROnLpTNABsEDUpE06j/loEVawBPeiAO5pNgQPQURqCs8krVoNKrXDIA1E1pRA0qq/qTPSqjI+hFa1KSd+XSrDVotPetNlCQowByqVXsmmjDWyVOZSPSrdlbhO4qQpHFOlTJ0iKuriwlKY2oVNgnUUSfYB/W1HHnI7VjQKWwNhRZZEZSe9ENvfT/Z91WAOGmNh8KFSEhMgQe1SK2p9hpVEJkDrQFtKvbE+tSn2T2NRNnMJOulZ0Nw0z5RpT8NXVPzohsaLMetB//Z"/>
          <p:cNvSpPr>
            <a:spLocks noChangeAspect="1" noChangeArrowheads="1"/>
          </p:cNvSpPr>
          <p:nvPr/>
        </p:nvSpPr>
        <p:spPr bwMode="auto">
          <a:xfrm>
            <a:off x="74613" y="-579438"/>
            <a:ext cx="16097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data:image/jpg;base64,/9j/4AAQSkZJRgABAQAAAQABAAD/2wBDAAkGBwgHBgkIBwgKCgkLDRYPDQwMDRsUFRAWIB0iIiAdHx8kKDQsJCYxJx8fLT0tMTU3Ojo6Iys/RD84QzQ5Ojf/2wBDAQoKCg0MDRoPDxo3JR8lNzc3Nzc3Nzc3Nzc3Nzc3Nzc3Nzc3Nzc3Nzc3Nzc3Nzc3Nzc3Nzc3Nzc3Nzc3Nzc3Nzf/wAARCACLALoDASIAAhEBAxEB/8QAHAAAAQUBAQEAAAAAAAAAAAAAAgABAwQFBgcI/8QAQhAAAQMCBAQDBAcFBgcBAAAAAQIDEQAEBRIhMRNBUWEGInEygZGhFCNCUrHB8AcWYtHSM1SCsuHxFSRDU2OUosL/xAAZAQEBAQEBAQAAAAAAAAAAAAAAAQIDBAX/xAAdEQEBAQEAAwEBAQAAAAAAAAAAARECAxIhMUFR/9oADAMBAAIRAxEAPwD0Yt0Bbq7w6Yt1ddlAt0Bbq8WqEtdqoolvSgLdXi12oS12oKJRQlFXS12pi3V0US3QlurxaqG5cZtkoVcuttJWsISpxYSCo7DXnV0Vi3TcOrvC5QfhQ8OVFMHTtpQU+HS4dXeF2pcLtQU8lPw6t8LtS4XagqhAp+HVoNdqLhdqCoG6IIq0Gu1EGqCpw6IIq1wqINUFQN0XDq0G6Lh9qaNUtUJaq3lpimK5aKZaoeFV0oFMUDpTRRLVCWqv8MdKHhirooFrtTFntV8tUxZpoz+DXI/tRtirwe+eSXm1f/UfnXe8HtWb4hwNnHMHucNuFqbbfSBnSJKSCCDB0Oo2/CrpXmX7L/FVqm3TgeJOlp8Ok2zji5QsGIRP2TI0GxnTXSvTSzXhfiXwFjvh9p64uLZNxaIBzXDCsyQOqgfMPeI716F+xrHLrGcFurW/uw+9ZOJS2FauBop0JP2hIIHPSOlSVmX+Ox4NLhdq0OD2pcHsautM/hdqXBrQ4I6U/B7U0Z4aog1V7g9qcM9qaKHBNFwavcKnDVNFEM0QZq7wqcNRTRSDVFwqucMUuGKmiE4vh/8AeUn0ST+Vcv4s8Q4kzcs/8FdbVbEDOYhQVPORqDI2rPU6nkQfSgU8BMmvFfP1/jfpHf4Zc/TLNpwraLpQC4G1SEmNatRXmgui2rO2tSFjZSTFX2PFeIW4AWtD42+sT+Y1/GunPmn9jN5rvMtLLXK2/ja3JCbq1cR3bUFD4GK1rXxHhNzoi7QhX3XZSfnXWd81MrScyNoK3FBKUiSomAKqjEsOPs39ofS4R/OqXia7tn/DOLJauGVk2bwAS4k/YPevA2mkhCCUoBE68+VL1h+voY4vhQ3xOxEHWblGnzrIwjxv4fxa4fYZvQy6zMi5HDCgDEpJMET3nnEV4nwG1R5JSOREz1rKvLV5viOBJ4IlUoPs6/hTnvfiWV794sxLB7/wxi1s3iuHrcds3UoH0lBJVlMc+sV4N+z3xN+7fim1u3SU2jh4N1B/6avtf4TCvd3qo3iqVJ4bzYCSCMyPzFYSxBjcV6ufD1JfeNXj+19G+N/EjH0K1XgWNNF1L/1n0Z4K0gwVRyn41p4J4tsF4U05jmIWdpeglDqFOBEkEwYJ5iDXhGGulyygkw60kE9CDoflV128exFpttxlZu7ZIbdgSFp0AV614+urOjPj2HxH42s7O0Q7gz9re5iQtaV5koIEgaczUfhfxlaOWKl49idow+pfkbUoJMQD8J29DXkmKKVb4ZZWZJSpTq3XQBMDQAd9By61E+8p3KpPlUPajYDl+VZnfW7/ABc+Pe/3s8OnbGLQ/wCOo1+MvDbasqsYtpPST+ArwTNmIKCSZiAamf8AKEyVH7JCa171Me5/vr4ZiRjNvHoqPwoD468MDfFWvc25/TXhisqWClIWkaecHT4VE20peRIKp5GDp1p70x7yPG/ho7Yq3tOrTn9NCPHnhkqCRiep5fR3f6a8NdWtvLIT5tJipQULJJExtptU96Y9sc8e+GUHXEVHTYW7p/8AxQ/v/wCG/wC+Pf8Aquf014o4opeSNxBBG+3L8afI591fzp70xTU86lUB5RMaws0lOO5ZD7sj+MxUJIcILfLQmnTMwdB1qBF+4hB4jpk8lnWpEXFyqfrXUxyzmgzcSUoB5bjakMxOqye3Sgf6U/J+vd0/8hFE6+6kf2zm06LNQpkrUCDMaSKMoAVpGg5UEqblxTerr0RspZ1+dAVuFaVSdDtFA1BcTJkgiI5VbTCsw2hQ5biipEhwEKUQUrEUThKkJSlSgI31AnXSaiuXwtaEsiMkjaJ1+VIXBQUoWkhRkpnbv61BgYmyhh8cLRC+X3e1ZrghR199dHiTgQgoCZUuTGXMNK59ZC1o4ZBUT5fXlX0/F5L34vv8anWx02H2rjVqwgyfKDI5T/vV9Tzlk2rKtTQUpOZSQCQOmu0zTMtkhIWRnUnWT+FWLpxgYY4zkQhakwdZKo6k183q7WYxV3RxC64QC0qV9vLoSBVngGEgTJBAE6A1jM27iHCoL8qCdjWuzdvrRAjyiCQBNLM/E21cVpOSUkRMjnULwWj2/P331/UUku5kSBAMAkn2v9O9EopMx5hz1jWoqqp4KVJRmGWExrUhU6tCUgHNEATGnOk4ApBKQAtK406UVu048jiZSIMBI3poN9txTSQSM6SJANTNZN4kwCOVQos7jhKUkPHsUEn0o02l8kAC2uFjqEK09KmwSOISdZAUVTB/LtrSyq+6fjUosL5YlNo9Mbqb1+dMMPxOB/yi/l/OmjIbyqfUUqMKEq0olFoqyiSekzSQmUgIWExzquqA5ClhXodq0iUDKRCYjSQaScwUVEaUCFEAKyzHaihTo8qCtenlSJPwoGd0WgzBSqdeQ5ipAkuKhKSokTArQt8GdcEvglI2CRBPrWm1YKaTCG0pHrWb1IuMNmyfQS4pICU6+Y61IU5tQQiSCTWrd2a02jypBhMwKyMqh5ypAR0UrWk+hggIeAISFbkxv3o7oBTAKQkKakoioeMh1eu0xPIVKC6QcpJQNzl0HvrWU0F28PopSvzJUnKqRGlYllhyHMSStkeVvzFI2nl+u1X794kcMAmDv+vfW34SwZV1ZLunHFpStcJCAJIH+s/Culvpy5z70pLWoOoSSTB2T05d6iuytSiI0B1k7V2yMGs0GVNlxf3lqn/Ssfxc03Zs2r6GiQVFtYbRMc5MehrhOtvx0cxath26DYUQlSo22HOtvA8DVdh19xZQ1nyhOWc0bn3Gs7C21qxZCUEZFNuK200SedbeCY7b2DItcQJQCSpLwEpgmYPStWUajOB2rafOFOx99WnwFXLe2t2vKyy0kfwJipm3kLYDzbjTratUrSoEEetOl9gCcyAeiTJ+A1rnlNGlAG0CkRJ0IJ70Kn1EfVWz6/UZP80H5U7P0pRPGQhtPIBRWr8IHzqZQQQdyRPrNIoHPftUiRGik++IpaCooMojce+m/wAXzNSDKs6ZvjR5O5oPNLWxfuSRb26iD9o6J+JrRtvDRK81y8d5yt/zP8q6oNgRA2EUxTOorV7qYyWcEsm9SzPdRJq43bNMphltCR2SBVvIYpZFKEQdetTaqvwydY3pZNauC2iOJr0SKnQhKSSNKmjKurFy6tXWW/KXEkBR0is1jwkED6y9E/ws6fM10y3A2hbiiAlCSSY5Vwdzj2I375WFllkQENoMa9SRqTW+Jc+M1q3PhpLTZKbpqei0ZJ94NY3HeVaOsMPKDJSVKb5fr+VaeH4ViV0JdUlho7lafMfd/OszGsExDC7grtm3Li0UPaSkZtoIVH4114s3LWetZavrlkHQDcTrMVoYXj+J4dbrIaDti2rJBTAaJ13G0jr3qr4YsLnFbvhIStLKT9c7l/s9Dl37gCKvfRsR8OYo59cOG83GdKZS4J2g8wR+prdsvxn8dHh3ijDrpoqcd+juJ1UlyYHoRv8Aj2qLxBirIYsy0Q40+C6COaY039T86yLjE8KvLdYxTDG+LGjtucmc9yNfx9KzLZbt+AvIhm2Z+raAiMskwOsTuZmazPHl1uXf1Na37pxW3bsUJS84vhpVlAKc2h+U02ON4zgb61FtCWVqJTcNpSZB6qiQe2nvrS8JWLNxjSnyhWW2bnU7qVIHymu3LKFNlLiUqTEEKTII6d6z1369LJ8eRW2K3wc4puHSrZKiskz767jwp4kViL5sLxID2TMhxGgVG4I6+lTYh4Swt9lxdm1wbjdELOSehB5fhXHYVcjD/EdkVpKOHchDgIiAfKZ9Jq3O4fj1XIn/AGpBK+StO4p4IMc6YhR2HxrzNHGcbpCo60iRuUmhBcBjy/E0RcUBqlXqBpVDFDatYE9xTcJH6Uf50SFJVqCkmi8nQUFIp1+dOG8x7VKEmSVD4cqJMEeWoIg2kHTcdaOZ0A99EtE6HT0qNSwiBI1270DkpRuSSdqZScwBUY7CmDRUsLX7hTr8ug1FURXlubm0et85QHEFOYbiaqYZg9th6UlCM7qR/aq3HoOX61rQSI5nrrTpUTsBFNQEQmE6DoKMABI3FFMfZ+FAp3L7QV8KKEqE5cx6wTTuW7Ny0Wn2kOtndKxIqN5xMhQOo+dCbwoGiZojE8QOYJgjOU4XbLfWkltJZTl6CSfSuRRiQumwHQS5Ovf0H5Vt+LWl3z4UEnzAZe0b/rvW74QtrJrDGnWbRpu5RKHHEoGeR332iu079eWbNR+DcOctrd+7fbU24/AShQIISnqD1JPwroleyZBj0qBdyEq0HrTqu20pkmuVu3WkqUIAmD+FcB45w7hYol9gZeOAqQftDf8AKumvMW85CFaVWuHWsUtF21yjOk6hQOqT1Fa5+XRLg3iVNy0lN6OC4B5nIlCj17frWt0PJWJSpKk8iCDNcPY4bd2j3DUCtoHR1MEfDlU9o3iCMWC0BTdrqFyvRYgxp6xtUvOq7HzE+VQKYp0lY6H31VtXMwkk61cGXrWAxIVuATT5R90/KmWlCux6poeG5/3B8DUALnmCQdhQqJSQkEhJPXapVEATIoB5ztp1qhxoJ5VAfK4tR11+NWCIB2qAnUA9dqolSoGiyiDNBlJidBvUg9iRz2oGAStOh0O004RkGUHanCTyNPkH2jNAJnlUTq4SYpPjKNDpVN12N0mkiGLZUqTpTLbAEZt6rO3Rp21lWprQjv1JtbNb60cRQ0QOhrIwbFLly+uUgDglAUABAHT8TWtiB4jfDUMySNjzqCztAdEJCU9AIqzDU/HUo6DWoblbpRzIrUbsYAMa0C7cg7VNRgBtS1xBrTsLFYMz3rTt7NMglKZq8lvhgeUCl6WRXRa+QCDPpQLsyVaDU1fSZ06UYgnSs6qoxbFA13qcCNCBUitDrtUK1In171KJNOgoco/Rpkq6bUUfxfKsiDKlW4okpyjSnaAnamBOaO9aCUYihQE5s6taTntD1qJ5RBIB0FUSrXJARqeQ5VKlROnLpTNABsEDUpE06j/loEVawBPeiAO5pNgQPQURqCs8krVoNKrXDIA1E1pRA0qq/qTPSqjI+hFa1KSd+XSrDVotPetNlCQowByqVXsmmjDWyVOZSPSrdlbhO4qQpHFOlTJ0iKuriwlKY2oVNgnUUSfYB/W1HHnI7VjQKWwNhRZZEZSe9ENvfT/Z91WAOGmNh8KFSEhMgQe1SK2p9hpVEJkDrQFtKvbE+tSn2T2NRNnMJOulZ0Nw0z5RpT8NXVPzohsaLMetB//Z"/>
          <p:cNvSpPr>
            <a:spLocks noChangeAspect="1" noChangeArrowheads="1"/>
          </p:cNvSpPr>
          <p:nvPr/>
        </p:nvSpPr>
        <p:spPr bwMode="auto">
          <a:xfrm>
            <a:off x="74613" y="-579438"/>
            <a:ext cx="16097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http://www.mydigitallife.info/wp-content/uploads/2008/12/lugaru-game-pl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Выход за границы массива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84984"/>
            <a:ext cx="72008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#define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SBMAX_l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22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l[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1+SBMAX_l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dirty="0" smtClean="0">
                <a:latin typeface="Courier New" pitchFamily="49" charset="0"/>
                <a:cs typeface="Courier New" pitchFamily="49" charset="0"/>
              </a:rPr>
              <a:t> for (r0 = 0; r0 &lt; </a:t>
            </a:r>
            <a:r>
              <a:rPr lang="pt-BR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16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; r0++) {</a:t>
            </a:r>
          </a:p>
          <a:p>
            <a:r>
              <a:rPr lang="pt-BR" dirty="0" smtClean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r>
              <a:rPr lang="pt-BR" dirty="0" smtClean="0">
                <a:latin typeface="Courier New" pitchFamily="49" charset="0"/>
                <a:cs typeface="Courier New" pitchFamily="49" charset="0"/>
              </a:rPr>
              <a:t>    for (r1 = 0; r1 &lt; </a:t>
            </a:r>
            <a:r>
              <a:rPr lang="pt-BR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; r1++) {</a:t>
            </a:r>
          </a:p>
          <a:p>
            <a:r>
              <a:rPr lang="pt-BR" dirty="0" smtClean="0">
                <a:latin typeface="Courier New" pitchFamily="49" charset="0"/>
                <a:cs typeface="Courier New" pitchFamily="49" charset="0"/>
              </a:rPr>
              <a:t>      int a2 = gfc-&gt;scalefac_band.l[</a:t>
            </a:r>
            <a:r>
              <a:rPr lang="pt-BR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r0 + r1 + 2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];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700808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LAME</a:t>
            </a:r>
            <a:r>
              <a:rPr lang="ru-RU" sz="2000" dirty="0" smtClean="0"/>
              <a:t> - свободное приложение для кодирования аудио в формат MP3. </a:t>
            </a:r>
            <a:endParaRPr lang="ru-RU" sz="2000" dirty="0"/>
          </a:p>
        </p:txBody>
      </p:sp>
      <p:pic>
        <p:nvPicPr>
          <p:cNvPr id="24578" name="Picture 2" descr="LAME Official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7"/>
            <a:ext cx="2736304" cy="1765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Приоритет операций</a:t>
            </a:r>
            <a:r>
              <a:rPr lang="en-US" dirty="0" smtClean="0"/>
              <a:t> * </a:t>
            </a:r>
            <a:r>
              <a:rPr lang="ru-RU" dirty="0" smtClean="0"/>
              <a:t>и ++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132856"/>
            <a:ext cx="619268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STDMETHODIMP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CCustomAutoComplete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::Next(...,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ULONG 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pceltFetched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pceltFetched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!= NULL)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pceltFetched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653136"/>
            <a:ext cx="619268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(*</a:t>
            </a:r>
            <a:r>
              <a:rPr lang="en-US" dirty="0" err="1" smtClean="0"/>
              <a:t>pceltFetched</a:t>
            </a:r>
            <a:r>
              <a:rPr lang="en-US" dirty="0" smtClean="0"/>
              <a:t>)++;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556792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eMule</a:t>
            </a:r>
            <a:r>
              <a:rPr lang="ru-RU" sz="2000" dirty="0" smtClean="0"/>
              <a:t> - это клиент для сети обмена файлами ED2K. </a:t>
            </a:r>
            <a:endParaRPr lang="ru-RU" sz="2000" dirty="0"/>
          </a:p>
        </p:txBody>
      </p:sp>
      <p:pic>
        <p:nvPicPr>
          <p:cNvPr id="32772" name="Picture 4" descr="http://droza.ru/uploads/posts/2010-10/1286893000_emu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1872208" cy="264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Ошибка в сравнении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68960"/>
            <a:ext cx="7056784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BUFFERTYPE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m_nBufferType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[2];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// Handle unnamed buffers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 ((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m_nBufferType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nBuffer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== BUFFER_UNNAMED) ||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m_nBufferType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nBuffer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== BUFFER_UNNAMED))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nSaveErrorCode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SAVE_NO_FILENAME;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340768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WinMerge</a:t>
            </a:r>
            <a:r>
              <a:rPr lang="ru-RU" sz="2000" dirty="0" smtClean="0"/>
              <a:t> — свободное ПО с открытым исходным кодом для сравнения и синхронизации файлов и директорий.</a:t>
            </a:r>
            <a:endParaRPr lang="ru-RU" sz="2000" dirty="0"/>
          </a:p>
        </p:txBody>
      </p:sp>
      <p:pic>
        <p:nvPicPr>
          <p:cNvPr id="34818" name="Picture 2" descr="http://www.fortress-design.com/wp-content/uploads/2010/01/splash_sc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469712" cy="15841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085184"/>
            <a:ext cx="684076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Если посмотреть код рядом, то по аналогии здесь должно быть: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m_nBufferType</a:t>
            </a:r>
            <a:r>
              <a:rPr lang="ru-RU" dirty="0" smtClean="0"/>
              <a:t>[0] == BUFFER_UNNAMED)  ||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m_nBufferType</a:t>
            </a:r>
            <a:r>
              <a:rPr lang="ru-RU" dirty="0" smtClean="0"/>
              <a:t>[1] == BUFFER_UNNAMED)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Забытый индекс массива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797152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IPP Samples</a:t>
            </a:r>
            <a:r>
              <a:rPr lang="ru-RU" sz="2000" dirty="0" smtClean="0"/>
              <a:t> - примеры, демонстрирующие работу с библиотекой </a:t>
            </a:r>
            <a:r>
              <a:rPr lang="en-US" sz="2000" dirty="0" smtClean="0"/>
              <a:t>Intel Performance Primitives Library</a:t>
            </a:r>
            <a:r>
              <a:rPr lang="ru-RU" sz="2000" dirty="0" smtClean="0"/>
              <a:t> 7.0</a:t>
            </a:r>
            <a:r>
              <a:rPr lang="en-US" sz="2000" dirty="0" smtClean="0"/>
              <a:t>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795637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lNormalizeVector_32f_P3IM(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Ipp32s* mask,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...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Ipp32s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Ipp32f  norm;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mask&lt;0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continue;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   ...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149080"/>
            <a:ext cx="799288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if(mask[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]&lt;0) continue;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362" name="Picture 2" descr="http://www.trends-group.com/Intel/pix/boxshots/HPC_Box_I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98409"/>
            <a:ext cx="1656184" cy="1851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Одинаковые ветви кода</a:t>
            </a:r>
            <a:endParaRPr lang="ru-RU" dirty="0"/>
          </a:p>
        </p:txBody>
      </p:sp>
      <p:pic>
        <p:nvPicPr>
          <p:cNvPr id="38914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341824" cy="1728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1412776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Notepad++</a:t>
            </a:r>
            <a:r>
              <a:rPr lang="ru-RU" sz="2000" dirty="0" smtClean="0"/>
              <a:t> - свободный текстовый редактор для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 с подсветкой синтаксиса большого количества языков программирования и разметки.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429000"/>
            <a:ext cx="374441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if (!_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isVertical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Flags |=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DT_VCENTER;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Flags |= DT_BOTTOM;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429000"/>
            <a:ext cx="374441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 (!_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isVertical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Flags |= DT_BOTTOM;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Flags |= DT_BOTTOM;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Вызов неверной функции со схожим именем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0848"/>
            <a:ext cx="720080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/** Deletes all previous field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specifiers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 *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This should be used when dealing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* with clients that send multiple NEP_PACKET_SPEC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 *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messages, so only the last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PacketSpec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is taken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 *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into account. */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NEPContext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resetClientFieldSpecs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this-&gt;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fspecs.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empty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return OP_SUCCESS;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 /* End of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resetClientFieldSpecs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*/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6792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Какой замечательный комментарий. Жаль только не то делаем, что хотим.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869160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Nmap</a:t>
            </a:r>
            <a:r>
              <a:rPr lang="en-US" sz="2000" b="1" dirty="0" smtClean="0"/>
              <a:t> Security Scanner</a:t>
            </a:r>
            <a:r>
              <a:rPr lang="ru-RU" sz="2000" dirty="0" smtClean="0"/>
              <a:t> - свободная утилита, предназначенная для разнообразного настраиваемого сканирования IP-сетей с любым количеством объектов, определения состояния объектов сканируемой сети. </a:t>
            </a:r>
            <a:endParaRPr lang="ru-RU" sz="2000" dirty="0"/>
          </a:p>
        </p:txBody>
      </p:sp>
      <p:pic>
        <p:nvPicPr>
          <p:cNvPr id="33794" name="Picture 2" descr="http://ecx.images-amazon.com/images/I/51pHBlAcn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869160"/>
            <a:ext cx="1368152" cy="1781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 чем доклад</a:t>
            </a:r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628800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Мы все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допускаем ошибки при программировании и тратим массу времени на их устранение.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Один из методов который позволяет быстро диагностировать дефекты – статический анализ исходного кода.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Опасный оператор </a:t>
            </a:r>
            <a:r>
              <a:rPr lang="en-US" dirty="0" smtClean="0"/>
              <a:t>?:</a:t>
            </a:r>
            <a:endParaRPr lang="ru-RU" dirty="0"/>
          </a:p>
        </p:txBody>
      </p:sp>
      <p:pic>
        <p:nvPicPr>
          <p:cNvPr id="1026" name="Picture 2" descr="http://bakura.developpez.com/tutoriel/physique/newton2/images/newton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592288" cy="777686"/>
          </a:xfrm>
          <a:prstGeom prst="rect">
            <a:avLst/>
          </a:prstGeom>
          <a:noFill/>
        </p:spPr>
      </p:pic>
      <p:pic>
        <p:nvPicPr>
          <p:cNvPr id="1028" name="Picture 4" descr="http://www.uraldev.ru/files/news/2011/02/Newton_Game_Dynamic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2560284" cy="14401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87824" y="1916832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Newton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Game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Dynamics</a:t>
            </a:r>
            <a:r>
              <a:rPr lang="ru-RU" sz="2000" b="1" dirty="0" smtClean="0"/>
              <a:t> </a:t>
            </a:r>
            <a:r>
              <a:rPr lang="en-US" sz="2000" b="1" dirty="0" smtClean="0"/>
              <a:t>- </a:t>
            </a:r>
            <a:r>
              <a:rPr lang="ru-RU" sz="2000" dirty="0" smtClean="0"/>
              <a:t>популярный физический движок, который предоставляет надежное и быстрое решение для симуляции физического поведения объектов окружающей среды.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149080"/>
            <a:ext cx="88569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den = dgFloat32 (1.0e-24f) *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(den &gt; dgFloat32(0.0f)) ? dgFloat32(1.0f) : dgFloat32(-1.0f);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9411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Приоритет оператора </a:t>
            </a:r>
            <a:r>
              <a:rPr lang="en-US" dirty="0" smtClean="0">
                <a:solidFill>
                  <a:srgbClr val="FF0000"/>
                </a:solidFill>
              </a:rPr>
              <a:t>?: </a:t>
            </a:r>
            <a:r>
              <a:rPr lang="ru-RU" dirty="0" smtClean="0">
                <a:solidFill>
                  <a:srgbClr val="FF0000"/>
                </a:solidFill>
              </a:rPr>
              <a:t>ниже, чем у оператора умножения </a:t>
            </a:r>
            <a:r>
              <a:rPr lang="en-US" dirty="0" smtClean="0">
                <a:solidFill>
                  <a:srgbClr val="FF0000"/>
                </a:solidFill>
              </a:rPr>
              <a:t>*.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 так далее, и так далее…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56792"/>
            <a:ext cx="410445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m_szPassword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!= NULL)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m_szPassword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!= '\0')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{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924944"/>
            <a:ext cx="41044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 (*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m_szPassword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!= '\0')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1700808"/>
            <a:ext cx="3235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Библиотека </a:t>
            </a:r>
            <a:r>
              <a:rPr lang="en-US" sz="2000" b="1" dirty="0" smtClean="0"/>
              <a:t>Ultimate TCP/IP</a:t>
            </a:r>
            <a:endParaRPr lang="ru-RU" sz="2000" dirty="0"/>
          </a:p>
        </p:txBody>
      </p:sp>
      <p:pic>
        <p:nvPicPr>
          <p:cNvPr id="37890" name="Picture 2" descr="http://www.codeproject.com/KB/MFC/UltimateTCPIP/hd_ultimatetcp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1152129" cy="568583"/>
          </a:xfrm>
          <a:prstGeom prst="rect">
            <a:avLst/>
          </a:prstGeom>
          <a:noFill/>
        </p:spPr>
      </p:pic>
      <p:pic>
        <p:nvPicPr>
          <p:cNvPr id="9" name="Picture 2" descr="A Lugaru logo">
            <a:hlinkClick r:id="rId3" tooltip="A Lugaru logo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93096"/>
            <a:ext cx="1193916" cy="11521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4149080"/>
            <a:ext cx="410445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bleeding = 0;</a:t>
            </a:r>
          </a:p>
          <a:p>
            <a:r>
              <a:rPr lang="en-US" dirty="0" err="1" smtClean="0"/>
              <a:t>bleedx</a:t>
            </a:r>
            <a:r>
              <a:rPr lang="en-US" dirty="0" smtClean="0"/>
              <a:t> = 0,bleedy;</a:t>
            </a:r>
          </a:p>
          <a:p>
            <a:r>
              <a:rPr lang="en-US" dirty="0" smtClean="0"/>
              <a:t>direction = 0;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5940152" y="4325034"/>
            <a:ext cx="904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Lugaru</a:t>
            </a:r>
            <a:endParaRPr lang="ru-RU" sz="2000" dirty="0"/>
          </a:p>
        </p:txBody>
      </p:sp>
      <p:sp>
        <p:nvSpPr>
          <p:cNvPr id="15" name="Прямоугольник 6"/>
          <p:cNvSpPr/>
          <p:nvPr/>
        </p:nvSpPr>
        <p:spPr>
          <a:xfrm>
            <a:off x="323528" y="5229200"/>
            <a:ext cx="41044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bleedx</a:t>
            </a:r>
            <a:r>
              <a:rPr lang="en-US" dirty="0" smtClean="0"/>
              <a:t> = 0;</a:t>
            </a:r>
          </a:p>
          <a:p>
            <a:r>
              <a:rPr lang="en-US" dirty="0" err="1" smtClean="0"/>
              <a:t>bleedy</a:t>
            </a:r>
            <a:r>
              <a:rPr lang="en-US" dirty="0" smtClean="0"/>
              <a:t> = 0;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И так далее, и так далее…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1628800"/>
            <a:ext cx="1138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FCE Ultra</a:t>
            </a:r>
            <a:endParaRPr lang="ru-RU" sz="2000" b="1" dirty="0"/>
          </a:p>
        </p:txBody>
      </p:sp>
      <p:pic>
        <p:nvPicPr>
          <p:cNvPr id="5" name="Picture 2" descr="Super Mario Bros 3 in FCE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5"/>
            <a:ext cx="1440160" cy="16143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412776"/>
            <a:ext cx="46805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if((t=(char *)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realloc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next-&gt;name,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(name+1))))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6"/>
          <p:cNvSpPr/>
          <p:nvPr/>
        </p:nvSpPr>
        <p:spPr>
          <a:xfrm>
            <a:off x="323528" y="2348880"/>
            <a:ext cx="468052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if((t=(char *)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realloc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next-&gt;name,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(name)+1)))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Прямоугольник 5"/>
          <p:cNvSpPr/>
          <p:nvPr/>
        </p:nvSpPr>
        <p:spPr>
          <a:xfrm>
            <a:off x="323528" y="3645024"/>
            <a:ext cx="597666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=max(0,minX+mcLeftStart-2);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=max(0,minY+mcTopStart-2);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maxX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=min((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)width,maxX+mcRightEnd-1);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maxY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=min((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)height,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maxX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+mcBottomEnd-1);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323528" y="5085184"/>
            <a:ext cx="597666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=max(0,minX+mcLeftStart-2);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=max(0,minY+mcTopStart-2);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maxX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=min((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)width,maxX+mcRightEnd-1);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maxY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=min((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)height,maxY+mcBottomEnd-1);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5" descr="1293544110_1264496887_800px-miranda_im_logo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861048"/>
            <a:ext cx="2520280" cy="88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Низкоуровневые операции работы с памятью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2985195"/>
          </a:xfrm>
        </p:spPr>
        <p:txBody>
          <a:bodyPr/>
          <a:lstStyle/>
          <a:p>
            <a:r>
              <a:rPr lang="en-US" dirty="0" err="1" smtClean="0"/>
              <a:t>ZeroMemory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memset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memcpy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memcmp</a:t>
            </a:r>
            <a:r>
              <a:rPr lang="en-US" dirty="0" smtClean="0"/>
              <a:t>;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Хочется отдельно остановиться на наследии программ на Си, где использовались функции</a:t>
            </a:r>
            <a:r>
              <a:rPr lang="en-US" sz="3200" dirty="0" smtClean="0"/>
              <a:t>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Низкоуровневые операции работы с памятью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28800"/>
            <a:ext cx="655272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ID_INLINE mat3_t::mat3_t( float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[3][3] 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memcpy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 mat,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) 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1685154"/>
            <a:ext cx="21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Return to Castle </a:t>
            </a:r>
            <a:r>
              <a:rPr lang="en-US" sz="2000" b="1" dirty="0" err="1" smtClean="0"/>
              <a:t>Wolfenstein</a:t>
            </a:r>
            <a:endParaRPr lang="ru-RU" sz="2000" b="1" dirty="0"/>
          </a:p>
        </p:txBody>
      </p:sp>
      <p:pic>
        <p:nvPicPr>
          <p:cNvPr id="6" name="Picture 6" descr="http://s49.radikal.ru/i124/0908/a9/c1418eca5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77242"/>
            <a:ext cx="1708989" cy="16718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4726885"/>
            <a:ext cx="655272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itemInfo_t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itemInfo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itemInfo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0,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 &amp;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itemInfo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) );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517232"/>
            <a:ext cx="65527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itemInfo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0,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 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itemInfo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) );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996952"/>
            <a:ext cx="655272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ID_INLINE mat3_t::mat3_t( float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)[3][3] 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memcpy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 mat,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) 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Низкоуровневые операции работы с памятью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844824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CxImage</a:t>
            </a:r>
            <a:r>
              <a:rPr lang="en-US" sz="2000" dirty="0" smtClean="0"/>
              <a:t> - </a:t>
            </a:r>
            <a:r>
              <a:rPr lang="ru-RU" sz="2000" dirty="0" smtClean="0"/>
              <a:t>открытая библиотека обработки изображений.</a:t>
            </a:r>
            <a:endParaRPr lang="ru-RU" sz="2000" dirty="0"/>
          </a:p>
        </p:txBody>
      </p:sp>
      <p:pic>
        <p:nvPicPr>
          <p:cNvPr id="45061" name="Picture 5" descr="http://sourceforge.net/dbimage.php?id=20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160240" cy="16797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3501008"/>
            <a:ext cx="820891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tcmpt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stepsizes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0,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tcmpt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numstepsizes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(uint_fast16_t))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759" y="4437112"/>
            <a:ext cx="820768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tcmpt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stepsizes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0,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tcmpt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numstepsizes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(uint_fast16_t));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Низкоуровневые операции работы с памятью</a:t>
            </a:r>
            <a:endParaRPr lang="ru-RU" dirty="0"/>
          </a:p>
        </p:txBody>
      </p:sp>
      <p:pic>
        <p:nvPicPr>
          <p:cNvPr id="4" name="Picture 2" descr="http://bakura.developpez.com/tutoriel/physique/newton2/images/newton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2640293" cy="7920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564904"/>
            <a:ext cx="856895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dgInt32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faceOffsetHitogram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[256];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dgSubMesh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mainSegmenst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[256];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faceOffsetHitogram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0,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faceOffsetHitogram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mainSegmenst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0,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faceOffsetHitogram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365104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Скопировали код и не полностью поправили. В результате в </a:t>
            </a:r>
            <a:r>
              <a:rPr lang="en-US" sz="2000" dirty="0" smtClean="0"/>
              <a:t>Win64</a:t>
            </a:r>
            <a:r>
              <a:rPr lang="ru-RU" sz="2000" dirty="0" smtClean="0"/>
              <a:t> размер указателя станет не равен размеру типа dgInt32 и мы очистим только часть массива </a:t>
            </a:r>
            <a:r>
              <a:rPr lang="ru-RU" sz="2000" dirty="0" err="1" smtClean="0"/>
              <a:t>mainSegmenst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844824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Красивый пример 64-битной ошибки</a:t>
            </a:r>
            <a:r>
              <a:rPr lang="en-US" sz="2000" b="1" dirty="0" smtClean="0"/>
              <a:t>: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Низкоуровневые операции работы с памятью</a:t>
            </a:r>
            <a:endParaRPr lang="ru-RU" dirty="0"/>
          </a:p>
        </p:txBody>
      </p:sp>
      <p:pic>
        <p:nvPicPr>
          <p:cNvPr id="4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2049096" cy="15121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628800"/>
            <a:ext cx="748883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#define CONT_MAP_MAX 50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_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iContMap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[CONT_MAP_MAX];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iContMap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-1, CONT_MAP_MAX);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068960"/>
            <a:ext cx="748883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(_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iContMap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-1, CONT_MAP_MAX *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Низкоуровневые операции работы с памятью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157192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Да, сейчас это не ошибка.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Но это мина</a:t>
            </a:r>
            <a:r>
              <a:rPr lang="en-US" sz="2000" b="1" dirty="0" smtClean="0"/>
              <a:t>!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924944"/>
            <a:ext cx="561662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Real w, x, y, z;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inline Quaternion(Real*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valptr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memcpy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(&amp;w,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valptr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(Real)*4);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628800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OGRE</a:t>
            </a:r>
            <a:r>
              <a:rPr lang="ru-RU" sz="2000" dirty="0" smtClean="0"/>
              <a:t> (</a:t>
            </a:r>
            <a:r>
              <a:rPr lang="ru-RU" sz="2000" dirty="0" err="1" smtClean="0"/>
              <a:t>Object-Oriented</a:t>
            </a:r>
            <a:r>
              <a:rPr lang="ru-RU" sz="2000" dirty="0" smtClean="0"/>
              <a:t> </a:t>
            </a:r>
            <a:r>
              <a:rPr lang="ru-RU" sz="2000" dirty="0" err="1" smtClean="0"/>
              <a:t>Graphics</a:t>
            </a:r>
            <a:r>
              <a:rPr lang="ru-RU" sz="2000" dirty="0" smtClean="0"/>
              <a:t> </a:t>
            </a:r>
            <a:r>
              <a:rPr lang="ru-RU" sz="2000" dirty="0" err="1" smtClean="0"/>
              <a:t>Rendering</a:t>
            </a:r>
            <a:r>
              <a:rPr lang="ru-RU" sz="2000" dirty="0" smtClean="0"/>
              <a:t> </a:t>
            </a:r>
            <a:r>
              <a:rPr lang="ru-RU" sz="2000" dirty="0" err="1" smtClean="0"/>
              <a:t>Engine</a:t>
            </a:r>
            <a:r>
              <a:rPr lang="ru-RU" sz="2000" dirty="0" smtClean="0"/>
              <a:t>) - объектно-ориентированный графический движок с открытым исходным кодом, написанный на C++.</a:t>
            </a:r>
            <a:endParaRPr lang="ru-RU" sz="2000" dirty="0"/>
          </a:p>
        </p:txBody>
      </p:sp>
      <p:pic>
        <p:nvPicPr>
          <p:cNvPr id="48130" name="Picture 2" descr="Файл:OGRE screenshot 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2468960" cy="18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Чем раньше – тем лучше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9246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«Надо сразу писать хороший код» - не работает на практике!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даже лучшие программисты ошибаются и делают опечатки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далее - ряд примеров ошибок, обнаруженных статическим анализатором кода в известных проектах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для анализа использовался инструмент </a:t>
            </a:r>
            <a:r>
              <a:rPr lang="en-US" dirty="0" smtClean="0"/>
              <a:t>PVS-Studio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все-таки не только </a:t>
            </a:r>
            <a:r>
              <a:rPr lang="ru-RU" dirty="0" err="1" smtClean="0"/>
              <a:t>юнит-тесты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 мест, редко получающих управления</a:t>
            </a:r>
            <a:r>
              <a:rPr lang="en-US" dirty="0" smtClean="0"/>
              <a:t>;</a:t>
            </a:r>
          </a:p>
          <a:p>
            <a:r>
              <a:rPr lang="ru-RU" dirty="0" smtClean="0"/>
              <a:t>обнаружение плавающих ошибок (</a:t>
            </a:r>
            <a:r>
              <a:rPr lang="en-US" dirty="0" smtClean="0"/>
              <a:t>undefined behavior, </a:t>
            </a:r>
            <a:r>
              <a:rPr lang="ru-RU" dirty="0" err="1" smtClean="0"/>
              <a:t>гейзенбаги</a:t>
            </a:r>
            <a:r>
              <a:rPr lang="ru-RU" dirty="0" smtClean="0"/>
              <a:t>)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не на все варианты кода можно написать </a:t>
            </a:r>
            <a:r>
              <a:rPr lang="ru-RU" dirty="0" err="1" smtClean="0"/>
              <a:t>юнит-тест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сложные счетные алгоритмы</a:t>
            </a:r>
            <a:r>
              <a:rPr lang="en-US" dirty="0" smtClean="0"/>
              <a:t>;</a:t>
            </a:r>
          </a:p>
          <a:p>
            <a:pPr lvl="1"/>
            <a:r>
              <a:rPr lang="ru-RU" dirty="0" smtClean="0"/>
              <a:t>интерфейс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Здесь не поможет </a:t>
            </a:r>
            <a:r>
              <a:rPr lang="ru-RU" dirty="0" err="1" smtClean="0"/>
              <a:t>юнит-тест</a:t>
            </a:r>
            <a:r>
              <a:rPr lang="ru-RU" dirty="0" smtClean="0"/>
              <a:t>, но поможет статический анализ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573016"/>
            <a:ext cx="705678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OPENFILENAME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lofn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lofn.lpstrFilter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("All Files (*.*)\0*.*");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02" name="Picture 2" descr="http://fennec.sourceforge.net/msgdata/fennec_testing_vid_or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880320" cy="15082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1772816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Fennec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Media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Project</a:t>
            </a:r>
            <a:r>
              <a:rPr lang="en-US" sz="2000" b="1" dirty="0" smtClean="0"/>
              <a:t> </a:t>
            </a:r>
            <a:r>
              <a:rPr lang="en-US" sz="2000" dirty="0" smtClean="0"/>
              <a:t>- </a:t>
            </a:r>
            <a:r>
              <a:rPr lang="ru-RU" sz="2000" dirty="0" smtClean="0"/>
              <a:t>универсальный </a:t>
            </a:r>
            <a:r>
              <a:rPr lang="ru-RU" sz="2000" dirty="0" err="1" smtClean="0"/>
              <a:t>медиа-плеер</a:t>
            </a:r>
            <a:r>
              <a:rPr lang="ru-RU" sz="2000" dirty="0" smtClean="0"/>
              <a:t> ориентированный на воспроизведение аудио и видео в высоком разрешении.</a:t>
            </a:r>
            <a:endParaRPr lang="ru-RU" sz="2000" dirty="0"/>
          </a:p>
        </p:txBody>
      </p:sp>
      <p:sp>
        <p:nvSpPr>
          <p:cNvPr id="6" name="Прямоугольник 3"/>
          <p:cNvSpPr/>
          <p:nvPr/>
        </p:nvSpPr>
        <p:spPr>
          <a:xfrm>
            <a:off x="395536" y="4725144"/>
            <a:ext cx="705678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lofn.lpstrFilter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("All Files (*.*)\0*.*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\0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");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Здесь не поможет </a:t>
            </a:r>
            <a:r>
              <a:rPr lang="ru-RU" dirty="0" err="1" smtClean="0"/>
              <a:t>юнит-тест</a:t>
            </a:r>
            <a:r>
              <a:rPr lang="ru-RU" dirty="0" smtClean="0"/>
              <a:t>, но поможет статический анализ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11424"/>
            <a:ext cx="8784976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static INT_PTR CALLBACK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DlgProcTrayOpts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(...)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EnableWindow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GetDlgItem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hwndDlg,IDC_PRIMARYSTATUS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),TRUE);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EnableWindow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GetDlgItem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hwndDlg,IDC_CYCLETIMESPIN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),FALSE);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EnableWindow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GetDlgItem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hwndDlg,IDC_CYCLETIME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),FALSE);				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EnableWindow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GetDlgItem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hwndDlg,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IDC_ALWAYSPRIMARY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),FALSE);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EnableWindow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GetDlgItem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hwndDlg,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IDC_ALWAYSPRIMARY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),FALSE);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EnableWindow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GetDlgItem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hwndDlg,IDC_CYCLE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),FALSE);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EnableWindow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GetDlgItem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hwndDlg,IDC_MULTITRAY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),FALSE);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1293544110_1264496887_800px-miranda_im_logo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085184"/>
            <a:ext cx="3215680" cy="112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подробнее узнать про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PVS-Studio?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844824"/>
            <a:ext cx="2880320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PVS-Studio - статический анализатор, выявляющий ошибки в исходном коде приложений на языке C/C++/C++0x.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36945"/>
            <a:ext cx="5472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Страница продукта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2"/>
              </a:rPr>
              <a:t>http://www.viva64.com/ru/pvs-studio/</a:t>
            </a:r>
            <a:endParaRPr lang="ru-RU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Демонстрационная версия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3"/>
              </a:rPr>
              <a:t>http://www.viva64.com/ru/pvs-studio-download/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Документация на русском языке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4"/>
              </a:rPr>
              <a:t>http://www.viva64.com/ru/d/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3645024"/>
            <a:ext cx="2880320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PVS-Studio интегрируется в среду разработки </a:t>
            </a:r>
            <a:r>
              <a:rPr lang="ru-RU" dirty="0" err="1" smtClean="0">
                <a:solidFill>
                  <a:schemeClr val="tx1"/>
                </a:solidFill>
              </a:rPr>
              <a:t>Visual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Studio</a:t>
            </a:r>
            <a:r>
              <a:rPr lang="ru-RU" dirty="0" smtClean="0">
                <a:solidFill>
                  <a:schemeClr val="tx1"/>
                </a:solidFill>
              </a:rPr>
              <a:t> 2005/2008/2010.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Вопросы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645025"/>
            <a:ext cx="50096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Контактная информация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Карпов Андрей Николаевич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к.ф.-м.н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., технический директор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ООО «Системы программной верификации»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http://www.viva64.com/ru/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karpov@viva64.com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Тел.: +7 (4872) 38-59-95 (GMT + 03:00)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Twitter: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https://twitter.com/Code_Analysis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Приоритет операций </a:t>
            </a:r>
            <a:r>
              <a:rPr lang="en-US" dirty="0" smtClean="0"/>
              <a:t>&amp; </a:t>
            </a:r>
            <a:r>
              <a:rPr lang="ru-RU" dirty="0" smtClean="0"/>
              <a:t>и 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556792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Return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to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Castle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Wolfenstein</a:t>
            </a:r>
            <a:r>
              <a:rPr lang="ru-RU" sz="2000" dirty="0" smtClean="0"/>
              <a:t> - компьютерная игра, </a:t>
            </a:r>
            <a:r>
              <a:rPr lang="ru-RU" sz="2000" dirty="0" err="1" smtClean="0"/>
              <a:t>шутер</a:t>
            </a:r>
            <a:r>
              <a:rPr lang="ru-RU" sz="2000" dirty="0" smtClean="0"/>
              <a:t> от первого лица, разработанный компанией </a:t>
            </a:r>
            <a:r>
              <a:rPr lang="ru-RU" sz="2000" dirty="0" err="1" smtClean="0"/>
              <a:t>id</a:t>
            </a:r>
            <a:r>
              <a:rPr lang="en-US" sz="2000" dirty="0" smtClean="0">
                <a:latin typeface="Arial"/>
                <a:cs typeface="Arial"/>
              </a:rPr>
              <a:t> </a:t>
            </a:r>
            <a:r>
              <a:rPr lang="ru-RU" sz="2000" dirty="0" err="1" smtClean="0"/>
              <a:t>Software</a:t>
            </a:r>
            <a:r>
              <a:rPr lang="ru-RU" sz="2000" dirty="0" smtClean="0"/>
              <a:t>. Движок игры распространяется по GPL лицензии.</a:t>
            </a:r>
          </a:p>
        </p:txBody>
      </p:sp>
      <p:pic>
        <p:nvPicPr>
          <p:cNvPr id="1030" name="Picture 6" descr="http://s49.radikal.ru/i124/0908/a9/c1418eca5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267744" cy="22184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99792" y="2996952"/>
            <a:ext cx="612068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#define SVF_CASTAI  0x00000010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 (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!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r.svFlags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SVF_CASTAI 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9792" y="4437112"/>
            <a:ext cx="61206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 ( !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r.svFlags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&amp; SVF_CASTAI) 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8676" name="Picture 4" descr="http://www.megidish.net/wp-content/uploads/2009/04/return-to-castle-wolfenstei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230946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&amp;&amp; </a:t>
            </a:r>
            <a:r>
              <a:rPr lang="ru-RU" dirty="0" smtClean="0"/>
              <a:t>вместо </a:t>
            </a:r>
            <a:r>
              <a:rPr lang="en-US" dirty="0" smtClean="0"/>
              <a:t>&amp;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24932"/>
            <a:ext cx="662473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#define REO_INPLACEACTIVE  (0x02000000L)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#define REO_OPEN           (0x04000000L)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reObj.dwFlags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REO_INPLACEACTIVE)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m_pRichEditOle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InPlaceDeactivate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reObj.dwFlags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REO_OPEN)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hr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reObj.poleobj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-&gt;Close(OLECLOSE_NOSAVE);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628800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Stickies</a:t>
            </a:r>
            <a:r>
              <a:rPr lang="en-US" sz="2000" dirty="0" smtClean="0"/>
              <a:t> </a:t>
            </a:r>
            <a:r>
              <a:rPr lang="ru-RU" sz="2000" dirty="0" smtClean="0"/>
              <a:t>- желтые клеящиеся бумажки, только на мониторе.</a:t>
            </a:r>
            <a:endParaRPr lang="ru-RU" sz="2000" dirty="0"/>
          </a:p>
        </p:txBody>
      </p:sp>
      <p:pic>
        <p:nvPicPr>
          <p:cNvPr id="23554" name="Picture 2" descr="Example stic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131840" cy="1747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Undefined behavior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80928"/>
            <a:ext cx="80648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 (*(n =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++s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strspn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EZXML_WS)) &amp;&amp; *n != '&gt;') {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 descr="1293544110_1264496887_800px-miranda_im_logo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384376" cy="11845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8064896" cy="1735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95936" y="1484784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/>
              <a:t>Miranda IM</a:t>
            </a:r>
            <a:r>
              <a:rPr lang="en-AU" sz="2000" dirty="0" smtClean="0"/>
              <a:t> (Miranda Instant Messenger) - </a:t>
            </a:r>
            <a:r>
              <a:rPr lang="ru-RU" sz="2000" dirty="0" smtClean="0"/>
              <a:t>программа мгновенного обмена сообщениями для </a:t>
            </a:r>
            <a:r>
              <a:rPr lang="en-AU" sz="2000" dirty="0" smtClean="0"/>
              <a:t>Microsoft Windows.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delete </a:t>
            </a:r>
            <a:r>
              <a:rPr lang="ru-RU" dirty="0" smtClean="0"/>
              <a:t>для массива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95536" y="2852936"/>
            <a:ext cx="82809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AU" dirty="0" err="1" smtClean="0">
                <a:latin typeface="Courier New" pitchFamily="49" charset="0"/>
                <a:cs typeface="Courier New" pitchFamily="49" charset="0"/>
              </a:rPr>
              <a:t>auto_ptr</a:t>
            </a:r>
            <a:r>
              <a:rPr lang="en-AU" dirty="0" smtClean="0">
                <a:latin typeface="Courier New" pitchFamily="49" charset="0"/>
                <a:cs typeface="Courier New" pitchFamily="49" charset="0"/>
              </a:rPr>
              <a:t>&lt;VARIANT&gt; </a:t>
            </a:r>
            <a:r>
              <a:rPr lang="en-AU" dirty="0" err="1" smtClean="0">
                <a:latin typeface="Courier New" pitchFamily="49" charset="0"/>
                <a:cs typeface="Courier New" pitchFamily="49" charset="0"/>
              </a:rPr>
              <a:t>child_array</a:t>
            </a:r>
            <a:r>
              <a:rPr lang="en-AU" dirty="0" smtClean="0">
                <a:latin typeface="Courier New" pitchFamily="49" charset="0"/>
                <a:cs typeface="Courier New" pitchFamily="49" charset="0"/>
              </a:rPr>
              <a:t>(new VARIANT[</a:t>
            </a:r>
            <a:r>
              <a:rPr lang="en-AU" dirty="0" err="1" smtClean="0">
                <a:latin typeface="Courier New" pitchFamily="49" charset="0"/>
                <a:cs typeface="Courier New" pitchFamily="49" charset="0"/>
              </a:rPr>
              <a:t>child_count</a:t>
            </a:r>
            <a:r>
              <a:rPr lang="en-AU" dirty="0" smtClean="0">
                <a:latin typeface="Courier New" pitchFamily="49" charset="0"/>
                <a:cs typeface="Courier New" pitchFamily="49" charset="0"/>
              </a:rPr>
              <a:t>]);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077072"/>
            <a:ext cx="45720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~</a:t>
            </a:r>
            <a:r>
              <a:rPr lang="en-AU" dirty="0" err="1" smtClean="0">
                <a:latin typeface="Courier New" pitchFamily="49" charset="0"/>
                <a:cs typeface="Courier New" pitchFamily="49" charset="0"/>
              </a:rPr>
              <a:t>auto_ptr</a:t>
            </a:r>
            <a:r>
              <a:rPr lang="en-AU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  delete _</a:t>
            </a:r>
            <a:r>
              <a:rPr lang="en-AU" dirty="0" err="1" smtClean="0">
                <a:latin typeface="Courier New" pitchFamily="49" charset="0"/>
                <a:cs typeface="Courier New" pitchFamily="49" charset="0"/>
              </a:rPr>
              <a:t>Myptr</a:t>
            </a:r>
            <a:r>
              <a:rPr lang="en-AU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26876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Chromium</a:t>
            </a:r>
            <a:r>
              <a:rPr lang="en-US" sz="2000" dirty="0" smtClean="0"/>
              <a:t> - </a:t>
            </a:r>
            <a:r>
              <a:rPr lang="ru-RU" sz="2000" dirty="0" err="1" smtClean="0"/>
              <a:t>веб-браузер</a:t>
            </a:r>
            <a:r>
              <a:rPr lang="ru-RU" sz="2000" dirty="0" smtClean="0"/>
              <a:t> с открытым исходным кодом, разработанный компанией </a:t>
            </a:r>
            <a:r>
              <a:rPr lang="ru-RU" sz="2000" dirty="0" err="1" smtClean="0"/>
              <a:t>Google</a:t>
            </a:r>
            <a:r>
              <a:rPr lang="ru-RU" sz="2000" dirty="0" smtClean="0"/>
              <a:t>. На основе </a:t>
            </a:r>
            <a:r>
              <a:rPr lang="ru-RU" sz="2000" dirty="0" err="1" smtClean="0"/>
              <a:t>Chromium</a:t>
            </a:r>
            <a:r>
              <a:rPr lang="ru-RU" sz="2000" dirty="0" smtClean="0"/>
              <a:t> создаётся браузер </a:t>
            </a:r>
            <a:r>
              <a:rPr lang="ru-RU" sz="2000" dirty="0" err="1" smtClean="0"/>
              <a:t>Google</a:t>
            </a:r>
            <a:r>
              <a:rPr lang="ru-RU" sz="2000" dirty="0" smtClean="0"/>
              <a:t> </a:t>
            </a:r>
            <a:r>
              <a:rPr lang="ru-RU" sz="2000" dirty="0" err="1" smtClean="0"/>
              <a:t>Chrome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http://img.releaze.net/i/tgkmx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1728192" cy="1728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335699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Использовать </a:t>
            </a:r>
            <a:r>
              <a:rPr lang="en-US" dirty="0" err="1" smtClean="0"/>
              <a:t>auto_ptr</a:t>
            </a:r>
            <a:r>
              <a:rPr lang="en-US" dirty="0" smtClean="0"/>
              <a:t> </a:t>
            </a:r>
            <a:r>
              <a:rPr lang="ru-RU" dirty="0" smtClean="0"/>
              <a:t>для массивов нельзя. В деструкторе </a:t>
            </a:r>
            <a:r>
              <a:rPr lang="en-US" dirty="0" err="1" smtClean="0"/>
              <a:t>auto_ptr</a:t>
            </a:r>
            <a:r>
              <a:rPr lang="en-US" dirty="0" smtClean="0"/>
              <a:t> </a:t>
            </a:r>
            <a:r>
              <a:rPr lang="ru-RU" dirty="0" smtClean="0"/>
              <a:t>уничтожается только один элемент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22920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качестве альтернативы, например, можно использовать </a:t>
            </a:r>
            <a:r>
              <a:rPr lang="en-AU" dirty="0" smtClean="0"/>
              <a:t>boost::</a:t>
            </a:r>
            <a:r>
              <a:rPr lang="en-AU" dirty="0" err="1" smtClean="0"/>
              <a:t>scoped_array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Всегда истинное условие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70080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WinDjView</a:t>
            </a:r>
            <a:r>
              <a:rPr lang="ru-RU" sz="2000" dirty="0" smtClean="0"/>
              <a:t> - быстрая и компактная программа для просмотра файлов формата </a:t>
            </a:r>
            <a:r>
              <a:rPr lang="ru-RU" sz="2000" dirty="0" err="1" smtClean="0"/>
              <a:t>DjVu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4"/>
            <a:ext cx="705678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inline 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 smtClean="0"/>
              <a:t>IsValidChar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c)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return c == 0x9 || </a:t>
            </a:r>
            <a:r>
              <a:rPr lang="en-US" b="1" dirty="0" smtClean="0">
                <a:solidFill>
                  <a:srgbClr val="FF0000"/>
                </a:solidFill>
              </a:rPr>
              <a:t>0xA</a:t>
            </a:r>
            <a:r>
              <a:rPr lang="en-US" dirty="0" smtClean="0"/>
              <a:t> || c == 0xD || c &gt;= 0x20 &amp;&amp; c &lt;= 0xD7FF</a:t>
            </a:r>
          </a:p>
          <a:p>
            <a:r>
              <a:rPr lang="en-US" dirty="0" smtClean="0"/>
              <a:t>         || c &gt;= 0xE000 &amp;&amp; c &lt;= 0xFFFD || c &gt;= 0x10000 &amp;&amp; c &lt;= 0x10FFFF;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22530" name="Picture 2" descr="http://windjview.sourceforge.net/screen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168351" cy="23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Оформление кода отличается от его логики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789040"/>
            <a:ext cx="518457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if(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pushval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!= 0)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pushval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v-&gt;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GetUp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(-1) = 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v-&gt;Pop(1);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700808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Squirrel</a:t>
            </a:r>
            <a:r>
              <a:rPr lang="ru-RU" sz="2000" dirty="0" smtClean="0"/>
              <a:t> - интерпретируемый язык программирования, разработанный специально для использования в качестве </a:t>
            </a:r>
            <a:r>
              <a:rPr lang="ru-RU" sz="2000" dirty="0" err="1" smtClean="0"/>
              <a:t>скриптового</a:t>
            </a:r>
            <a:r>
              <a:rPr lang="ru-RU" sz="2000" dirty="0" smtClean="0"/>
              <a:t> языка в приложениях реального времени, таких как компьютерные игры.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157192"/>
            <a:ext cx="365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v</a:t>
            </a:r>
            <a:r>
              <a:rPr lang="ru-RU" dirty="0" smtClean="0"/>
              <a:t>-&gt;</a:t>
            </a:r>
            <a:r>
              <a:rPr lang="ru-RU" dirty="0" err="1" smtClean="0"/>
              <a:t>Pop</a:t>
            </a:r>
            <a:r>
              <a:rPr lang="ru-RU" dirty="0" smtClean="0"/>
              <a:t>(1); </a:t>
            </a:r>
            <a:r>
              <a:rPr lang="en-US" dirty="0" smtClean="0"/>
              <a:t>- </a:t>
            </a:r>
            <a:r>
              <a:rPr lang="ru-RU" dirty="0" smtClean="0"/>
              <a:t>никогда не вызывается</a:t>
            </a:r>
            <a:endParaRPr lang="ru-RU" dirty="0"/>
          </a:p>
        </p:txBody>
      </p:sp>
      <p:pic>
        <p:nvPicPr>
          <p:cNvPr id="1026" name="Picture 2" descr="http://www.squirrel-lang.org/images/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8100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1781</Words>
  <Application>Microsoft Office PowerPoint</Application>
  <PresentationFormat>On-screen Show (4:3)</PresentationFormat>
  <Paragraphs>296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Courier New</vt:lpstr>
      <vt:lpstr>Office Theme</vt:lpstr>
      <vt:lpstr>Slide 1</vt:lpstr>
      <vt:lpstr>О чем доклад</vt:lpstr>
      <vt:lpstr>«Надо сразу писать хороший код» - не работает на практике!</vt:lpstr>
      <vt:lpstr>Приоритет операций &amp; и !</vt:lpstr>
      <vt:lpstr>Использование &amp;&amp; вместо &amp;</vt:lpstr>
      <vt:lpstr>Undefined behavior</vt:lpstr>
      <vt:lpstr>Использование delete для массива</vt:lpstr>
      <vt:lpstr>Всегда истинное условие</vt:lpstr>
      <vt:lpstr>Оформление кода отличается от его логики</vt:lpstr>
      <vt:lpstr>Случайное объявление локальной переменной</vt:lpstr>
      <vt:lpstr>Работа с char как с unsigned char</vt:lpstr>
      <vt:lpstr>Случайные восьмеричные числа</vt:lpstr>
      <vt:lpstr>Одна переменная для двух циклов</vt:lpstr>
      <vt:lpstr>Выход за границы массива</vt:lpstr>
      <vt:lpstr>Приоритет операций * и ++</vt:lpstr>
      <vt:lpstr>Ошибка в сравнении</vt:lpstr>
      <vt:lpstr>Забытый индекс массива</vt:lpstr>
      <vt:lpstr>Одинаковые ветви кода</vt:lpstr>
      <vt:lpstr>Вызов неверной функции со схожим именем</vt:lpstr>
      <vt:lpstr>Опасный оператор ?:</vt:lpstr>
      <vt:lpstr>И так далее, и так далее…</vt:lpstr>
      <vt:lpstr>И так далее, и так далее…</vt:lpstr>
      <vt:lpstr>Низкоуровневые операции работы с памятью</vt:lpstr>
      <vt:lpstr>Низкоуровневые операции работы с памятью</vt:lpstr>
      <vt:lpstr>Низкоуровневые операции работы с памятью</vt:lpstr>
      <vt:lpstr>Низкоуровневые операции работы с памятью</vt:lpstr>
      <vt:lpstr>Низкоуровневые операции работы с памятью</vt:lpstr>
      <vt:lpstr>Низкоуровневые операции работы с памятью</vt:lpstr>
      <vt:lpstr>Чем раньше – тем лучше</vt:lpstr>
      <vt:lpstr>Почему все-таки не только юнит-тесты?</vt:lpstr>
      <vt:lpstr>Здесь не поможет юнит-тест, но поможет статический анализ</vt:lpstr>
      <vt:lpstr>Здесь не поможет юнит-тест, но поможет статический анализ</vt:lpstr>
      <vt:lpstr>Где подробнее узнать про PVS-Studio?</vt:lpstr>
      <vt:lpstr>Вопросы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Andrey-K</dc:creator>
  <cp:lastModifiedBy>Andrey-K</cp:lastModifiedBy>
  <cp:revision>199</cp:revision>
  <dcterms:created xsi:type="dcterms:W3CDTF">2010-09-01T10:36:17Z</dcterms:created>
  <dcterms:modified xsi:type="dcterms:W3CDTF">2011-04-27T08:19:02Z</dcterms:modified>
</cp:coreProperties>
</file>