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82" r:id="rId3"/>
    <p:sldId id="266" r:id="rId4"/>
    <p:sldId id="263" r:id="rId5"/>
    <p:sldId id="267" r:id="rId6"/>
    <p:sldId id="261" r:id="rId7"/>
    <p:sldId id="268" r:id="rId8"/>
    <p:sldId id="259" r:id="rId9"/>
    <p:sldId id="260" r:id="rId10"/>
    <p:sldId id="262" r:id="rId11"/>
    <p:sldId id="264" r:id="rId12"/>
    <p:sldId id="257" r:id="rId13"/>
    <p:sldId id="258" r:id="rId14"/>
    <p:sldId id="273" r:id="rId15"/>
    <p:sldId id="272" r:id="rId16"/>
    <p:sldId id="269" r:id="rId17"/>
    <p:sldId id="271" r:id="rId18"/>
    <p:sldId id="275" r:id="rId19"/>
    <p:sldId id="276" r:id="rId20"/>
    <p:sldId id="274" r:id="rId21"/>
    <p:sldId id="270" r:id="rId22"/>
    <p:sldId id="279" r:id="rId23"/>
    <p:sldId id="277" r:id="rId24"/>
    <p:sldId id="278" r:id="rId25"/>
    <p:sldId id="281" r:id="rId26"/>
    <p:sldId id="280" r:id="rId27"/>
  </p:sldIdLst>
  <p:sldSz cx="9144000" cy="6858000" type="screen4x3"/>
  <p:notesSz cx="6858000" cy="9144000"/>
  <p:embeddedFontLst>
    <p:embeddedFont>
      <p:font typeface="Calibri" pitchFamily="34" charset="0"/>
      <p:regular r:id="rId28"/>
      <p:bold r:id="rId29"/>
      <p:italic r:id="rId30"/>
      <p:boldItalic r:id="rId3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12" autoAdjust="0"/>
  </p:normalViewPr>
  <p:slideViewPr>
    <p:cSldViewPr>
      <p:cViewPr>
        <p:scale>
          <a:sx n="75" d="100"/>
          <a:sy n="75" d="100"/>
        </p:scale>
        <p:origin x="-1181" y="-2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76D64-1B45-42C1-9ECE-5E7DC5FF12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41CD74-A15A-4DFB-824F-672323E92866}">
      <dgm:prSet phldrT="[Text]"/>
      <dgm:spPr/>
      <dgm:t>
        <a:bodyPr/>
        <a:lstStyle/>
        <a:p>
          <a:r>
            <a:rPr lang="ru-RU" dirty="0" smtClean="0"/>
            <a:t>Поддержка стандарта кодирования, принятого в компании</a:t>
          </a:r>
          <a:endParaRPr lang="ru-RU" dirty="0"/>
        </a:p>
      </dgm:t>
    </dgm:pt>
    <dgm:pt modelId="{559185AC-CAB2-4E8A-B2CC-5C4D90B52E74}" type="parTrans" cxnId="{D9754D61-EE64-475E-B13F-2B057F7C39E0}">
      <dgm:prSet/>
      <dgm:spPr/>
      <dgm:t>
        <a:bodyPr/>
        <a:lstStyle/>
        <a:p>
          <a:endParaRPr lang="ru-RU"/>
        </a:p>
      </dgm:t>
    </dgm:pt>
    <dgm:pt modelId="{988A9AE8-29F4-4C60-A539-6F25ADD075FA}" type="sibTrans" cxnId="{D9754D61-EE64-475E-B13F-2B057F7C39E0}">
      <dgm:prSet/>
      <dgm:spPr/>
      <dgm:t>
        <a:bodyPr/>
        <a:lstStyle/>
        <a:p>
          <a:endParaRPr lang="ru-RU"/>
        </a:p>
      </dgm:t>
    </dgm:pt>
    <dgm:pt modelId="{44898677-2CF8-4539-853C-B4C339D2610C}">
      <dgm:prSet phldrT="[Text]"/>
      <dgm:spPr/>
      <dgm:t>
        <a:bodyPr/>
        <a:lstStyle/>
        <a:p>
          <a:r>
            <a:rPr lang="ru-RU" dirty="0" smtClean="0"/>
            <a:t>отступы</a:t>
          </a:r>
          <a:r>
            <a:rPr lang="en-US" dirty="0" smtClean="0"/>
            <a:t>;</a:t>
          </a:r>
          <a:endParaRPr lang="ru-RU" dirty="0"/>
        </a:p>
      </dgm:t>
    </dgm:pt>
    <dgm:pt modelId="{A5F73541-9684-4487-B66E-EECC3E7047A9}" type="parTrans" cxnId="{1DB52C47-E609-4323-B0B1-5C48D869FA26}">
      <dgm:prSet/>
      <dgm:spPr/>
      <dgm:t>
        <a:bodyPr/>
        <a:lstStyle/>
        <a:p>
          <a:endParaRPr lang="ru-RU"/>
        </a:p>
      </dgm:t>
    </dgm:pt>
    <dgm:pt modelId="{2E22331A-4C72-41BC-BCBF-6228147F7720}" type="sibTrans" cxnId="{1DB52C47-E609-4323-B0B1-5C48D869FA26}">
      <dgm:prSet/>
      <dgm:spPr/>
      <dgm:t>
        <a:bodyPr/>
        <a:lstStyle/>
        <a:p>
          <a:endParaRPr lang="ru-RU"/>
        </a:p>
      </dgm:t>
    </dgm:pt>
    <dgm:pt modelId="{49521DF8-D837-43F0-9CE5-8C0FC108B8D9}">
      <dgm:prSet phldrT="[Text]"/>
      <dgm:spPr/>
      <dgm:t>
        <a:bodyPr/>
        <a:lstStyle/>
        <a:p>
          <a:r>
            <a:rPr lang="ru-RU" dirty="0" smtClean="0"/>
            <a:t>именование переменных</a:t>
          </a:r>
          <a:r>
            <a:rPr lang="en-US" dirty="0" smtClean="0"/>
            <a:t>;</a:t>
          </a:r>
          <a:endParaRPr lang="ru-RU" dirty="0"/>
        </a:p>
      </dgm:t>
    </dgm:pt>
    <dgm:pt modelId="{A4B24547-82D2-4EA5-9F39-3F5A5DEDDB38}" type="parTrans" cxnId="{0050C13B-A890-4D8D-B961-19949B145B64}">
      <dgm:prSet/>
      <dgm:spPr/>
      <dgm:t>
        <a:bodyPr/>
        <a:lstStyle/>
        <a:p>
          <a:endParaRPr lang="ru-RU"/>
        </a:p>
      </dgm:t>
    </dgm:pt>
    <dgm:pt modelId="{02148C14-42C9-40CB-96DA-446C931BD76E}" type="sibTrans" cxnId="{0050C13B-A890-4D8D-B961-19949B145B64}">
      <dgm:prSet/>
      <dgm:spPr/>
      <dgm:t>
        <a:bodyPr/>
        <a:lstStyle/>
        <a:p>
          <a:endParaRPr lang="ru-RU"/>
        </a:p>
      </dgm:t>
    </dgm:pt>
    <dgm:pt modelId="{E7B91EAC-74C4-4AA5-A01E-DFCA0E6F0822}">
      <dgm:prSet phldrT="[Text]"/>
      <dgm:spPr/>
      <dgm:t>
        <a:bodyPr/>
        <a:lstStyle/>
        <a:p>
          <a:r>
            <a:rPr lang="ru-RU" dirty="0" smtClean="0"/>
            <a:t>Поиск ошибок в коде</a:t>
          </a:r>
          <a:endParaRPr lang="ru-RU" dirty="0"/>
        </a:p>
      </dgm:t>
    </dgm:pt>
    <dgm:pt modelId="{349C6DB3-C150-4805-9AB8-FE073061CD9B}" type="parTrans" cxnId="{C783C1CE-32BD-4363-A1F5-4E17918C7E90}">
      <dgm:prSet/>
      <dgm:spPr/>
      <dgm:t>
        <a:bodyPr/>
        <a:lstStyle/>
        <a:p>
          <a:endParaRPr lang="ru-RU"/>
        </a:p>
      </dgm:t>
    </dgm:pt>
    <dgm:pt modelId="{728B8D0E-363A-4B56-9BDE-103CF9CCD90F}" type="sibTrans" cxnId="{C783C1CE-32BD-4363-A1F5-4E17918C7E90}">
      <dgm:prSet/>
      <dgm:spPr/>
      <dgm:t>
        <a:bodyPr/>
        <a:lstStyle/>
        <a:p>
          <a:endParaRPr lang="ru-RU"/>
        </a:p>
      </dgm:t>
    </dgm:pt>
    <dgm:pt modelId="{79F15BED-E242-4F94-8385-7A0AF158CAE2}">
      <dgm:prSet phldrT="[Text]"/>
      <dgm:spPr/>
      <dgm:t>
        <a:bodyPr/>
        <a:lstStyle/>
        <a:p>
          <a:r>
            <a:rPr lang="ru-RU" dirty="0" smtClean="0"/>
            <a:t>неинициализированные переменные</a:t>
          </a:r>
          <a:r>
            <a:rPr lang="en-US" dirty="0" smtClean="0"/>
            <a:t>;</a:t>
          </a:r>
          <a:endParaRPr lang="ru-RU" dirty="0"/>
        </a:p>
      </dgm:t>
    </dgm:pt>
    <dgm:pt modelId="{817CDF98-7387-437E-A679-EAF11A5C75A3}" type="parTrans" cxnId="{F3C3EF45-A7EC-4CD6-94CC-2A014CDB8089}">
      <dgm:prSet/>
      <dgm:spPr/>
      <dgm:t>
        <a:bodyPr/>
        <a:lstStyle/>
        <a:p>
          <a:endParaRPr lang="ru-RU"/>
        </a:p>
      </dgm:t>
    </dgm:pt>
    <dgm:pt modelId="{CD8DB70A-BA52-450D-9A16-C66EE47AD3BF}" type="sibTrans" cxnId="{F3C3EF45-A7EC-4CD6-94CC-2A014CDB8089}">
      <dgm:prSet/>
      <dgm:spPr/>
      <dgm:t>
        <a:bodyPr/>
        <a:lstStyle/>
        <a:p>
          <a:endParaRPr lang="ru-RU"/>
        </a:p>
      </dgm:t>
    </dgm:pt>
    <dgm:pt modelId="{D77965DC-CB2C-4241-B90F-614874989AB4}">
      <dgm:prSet phldrT="[Text]"/>
      <dgm:spPr/>
      <dgm:t>
        <a:bodyPr/>
        <a:lstStyle/>
        <a:p>
          <a:r>
            <a:rPr lang="ru-RU" dirty="0" smtClean="0"/>
            <a:t>всегда ложные</a:t>
          </a:r>
          <a:r>
            <a:rPr lang="en-US" dirty="0" smtClean="0"/>
            <a:t> </a:t>
          </a:r>
          <a:r>
            <a:rPr lang="ru-RU" dirty="0" smtClean="0"/>
            <a:t>условия</a:t>
          </a:r>
          <a:r>
            <a:rPr lang="en-US" dirty="0" smtClean="0"/>
            <a:t>;</a:t>
          </a:r>
          <a:endParaRPr lang="ru-RU" dirty="0"/>
        </a:p>
      </dgm:t>
    </dgm:pt>
    <dgm:pt modelId="{BF850B27-7E0A-45F3-B770-09E08979F974}" type="parTrans" cxnId="{808EED76-FFAF-4888-8230-8B609EB50A3B}">
      <dgm:prSet/>
      <dgm:spPr/>
      <dgm:t>
        <a:bodyPr/>
        <a:lstStyle/>
        <a:p>
          <a:endParaRPr lang="ru-RU"/>
        </a:p>
      </dgm:t>
    </dgm:pt>
    <dgm:pt modelId="{7A05F698-F7D7-480D-8ABE-2A07F8E47C07}" type="sibTrans" cxnId="{808EED76-FFAF-4888-8230-8B609EB50A3B}">
      <dgm:prSet/>
      <dgm:spPr/>
      <dgm:t>
        <a:bodyPr/>
        <a:lstStyle/>
        <a:p>
          <a:endParaRPr lang="ru-RU"/>
        </a:p>
      </dgm:t>
    </dgm:pt>
    <dgm:pt modelId="{526B8014-1252-4B76-A58F-5119AD158CD0}">
      <dgm:prSet phldrT="[Text]"/>
      <dgm:spPr/>
      <dgm:t>
        <a:bodyPr/>
        <a:lstStyle/>
        <a:p>
          <a:r>
            <a:rPr lang="ru-RU" dirty="0" smtClean="0"/>
            <a:t>правила использование комментариев</a:t>
          </a:r>
          <a:r>
            <a:rPr lang="en-US" dirty="0" smtClean="0"/>
            <a:t>;</a:t>
          </a:r>
          <a:endParaRPr lang="ru-RU" dirty="0"/>
        </a:p>
      </dgm:t>
    </dgm:pt>
    <dgm:pt modelId="{647DDE81-8098-4343-92A7-008A1071AC0D}" type="parTrans" cxnId="{5820D726-D24F-4648-82C4-1ECB6A21F649}">
      <dgm:prSet/>
      <dgm:spPr/>
      <dgm:t>
        <a:bodyPr/>
        <a:lstStyle/>
        <a:p>
          <a:endParaRPr lang="ru-RU"/>
        </a:p>
      </dgm:t>
    </dgm:pt>
    <dgm:pt modelId="{5E770B4B-9BCE-4648-B838-CE6E64B71EA9}" type="sibTrans" cxnId="{5820D726-D24F-4648-82C4-1ECB6A21F649}">
      <dgm:prSet/>
      <dgm:spPr/>
      <dgm:t>
        <a:bodyPr/>
        <a:lstStyle/>
        <a:p>
          <a:endParaRPr lang="ru-RU"/>
        </a:p>
      </dgm:t>
    </dgm:pt>
    <dgm:pt modelId="{27245D21-A208-4135-9919-B371EECCF472}">
      <dgm:prSet phldrT="[Text]"/>
      <dgm:spPr/>
      <dgm:t>
        <a:bodyPr/>
        <a:lstStyle/>
        <a:p>
          <a:r>
            <a:rPr lang="ru-RU" dirty="0" smtClean="0"/>
            <a:t>…</a:t>
          </a:r>
          <a:endParaRPr lang="ru-RU" dirty="0"/>
        </a:p>
      </dgm:t>
    </dgm:pt>
    <dgm:pt modelId="{586DA7E0-CA25-45BA-BEFA-D8E2F72BD421}" type="parTrans" cxnId="{9B18921E-EC15-4AB0-8997-8F7590C9BB05}">
      <dgm:prSet/>
      <dgm:spPr/>
      <dgm:t>
        <a:bodyPr/>
        <a:lstStyle/>
        <a:p>
          <a:endParaRPr lang="ru-RU"/>
        </a:p>
      </dgm:t>
    </dgm:pt>
    <dgm:pt modelId="{08A0AE76-D62B-4511-B47A-909F268F75CF}" type="sibTrans" cxnId="{9B18921E-EC15-4AB0-8997-8F7590C9BB05}">
      <dgm:prSet/>
      <dgm:spPr/>
      <dgm:t>
        <a:bodyPr/>
        <a:lstStyle/>
        <a:p>
          <a:endParaRPr lang="ru-RU"/>
        </a:p>
      </dgm:t>
    </dgm:pt>
    <dgm:pt modelId="{2FAD5F2D-372F-4A44-B676-13B858D4C898}">
      <dgm:prSet phldrT="[Text]"/>
      <dgm:spPr/>
      <dgm:t>
        <a:bodyPr/>
        <a:lstStyle/>
        <a:p>
          <a:r>
            <a:rPr lang="en-US" dirty="0" smtClean="0"/>
            <a:t>T *p = new T[n];</a:t>
          </a:r>
          <a:br>
            <a:rPr lang="en-US" dirty="0" smtClean="0"/>
          </a:br>
          <a:r>
            <a:rPr lang="en-US" dirty="0" smtClean="0"/>
            <a:t>/* code */</a:t>
          </a:r>
          <a:br>
            <a:rPr lang="en-US" dirty="0" smtClean="0"/>
          </a:br>
          <a:r>
            <a:rPr lang="en-US" dirty="0" smtClean="0"/>
            <a:t>free(p);</a:t>
          </a:r>
          <a:endParaRPr lang="ru-RU" dirty="0"/>
        </a:p>
      </dgm:t>
    </dgm:pt>
    <dgm:pt modelId="{8F68ED11-25EE-43F0-9D7C-2888E332762B}" type="parTrans" cxnId="{B8941B8D-7266-41DA-B856-B8C274E68BE6}">
      <dgm:prSet/>
      <dgm:spPr/>
      <dgm:t>
        <a:bodyPr/>
        <a:lstStyle/>
        <a:p>
          <a:endParaRPr lang="ru-RU"/>
        </a:p>
      </dgm:t>
    </dgm:pt>
    <dgm:pt modelId="{A0B9F481-51D3-4EAF-BDA2-59B8A1BBB984}" type="sibTrans" cxnId="{B8941B8D-7266-41DA-B856-B8C274E68BE6}">
      <dgm:prSet/>
      <dgm:spPr/>
      <dgm:t>
        <a:bodyPr/>
        <a:lstStyle/>
        <a:p>
          <a:endParaRPr lang="ru-RU"/>
        </a:p>
      </dgm:t>
    </dgm:pt>
    <dgm:pt modelId="{78FD6417-E247-41DC-9A00-AA4D9DB79FEE}">
      <dgm:prSet phldrT="[Text]"/>
      <dgm:spPr/>
      <dgm:t>
        <a:bodyPr/>
        <a:lstStyle/>
        <a:p>
          <a:r>
            <a:rPr lang="en-US" dirty="0" smtClean="0"/>
            <a:t>…</a:t>
          </a:r>
          <a:endParaRPr lang="ru-RU" dirty="0"/>
        </a:p>
      </dgm:t>
    </dgm:pt>
    <dgm:pt modelId="{C04FF790-6F12-4004-9969-FAEEDF3454AB}" type="parTrans" cxnId="{2A787DE7-2BB5-40A9-85C4-9BEC387467A6}">
      <dgm:prSet/>
      <dgm:spPr/>
      <dgm:t>
        <a:bodyPr/>
        <a:lstStyle/>
        <a:p>
          <a:endParaRPr lang="ru-RU"/>
        </a:p>
      </dgm:t>
    </dgm:pt>
    <dgm:pt modelId="{20A14EC2-290A-4388-8754-2E5DA9202DCA}" type="sibTrans" cxnId="{2A787DE7-2BB5-40A9-85C4-9BEC387467A6}">
      <dgm:prSet/>
      <dgm:spPr/>
      <dgm:t>
        <a:bodyPr/>
        <a:lstStyle/>
        <a:p>
          <a:endParaRPr lang="ru-RU"/>
        </a:p>
      </dgm:t>
    </dgm:pt>
    <dgm:pt modelId="{64982946-7A89-40B9-A22D-5804C8C85741}" type="pres">
      <dgm:prSet presAssocID="{9C176D64-1B45-42C1-9ECE-5E7DC5FF12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807F97-4D51-4B91-A930-7DDE873957DB}" type="pres">
      <dgm:prSet presAssocID="{6C41CD74-A15A-4DFB-824F-672323E92866}" presName="composite" presStyleCnt="0"/>
      <dgm:spPr/>
    </dgm:pt>
    <dgm:pt modelId="{4CABA59D-381C-415C-B163-9ADACD9EC44C}" type="pres">
      <dgm:prSet presAssocID="{6C41CD74-A15A-4DFB-824F-672323E9286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5EC3D-5F04-4710-92D5-4484085DA3A3}" type="pres">
      <dgm:prSet presAssocID="{6C41CD74-A15A-4DFB-824F-672323E9286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EF0C9-E8D3-4B08-87CB-541CAAE1E889}" type="pres">
      <dgm:prSet presAssocID="{988A9AE8-29F4-4C60-A539-6F25ADD075FA}" presName="space" presStyleCnt="0"/>
      <dgm:spPr/>
    </dgm:pt>
    <dgm:pt modelId="{4AF5842C-D215-49A4-9E39-22177ABE6BF2}" type="pres">
      <dgm:prSet presAssocID="{E7B91EAC-74C4-4AA5-A01E-DFCA0E6F0822}" presName="composite" presStyleCnt="0"/>
      <dgm:spPr/>
    </dgm:pt>
    <dgm:pt modelId="{42CDB86A-6187-4F87-9139-E34C6021C73A}" type="pres">
      <dgm:prSet presAssocID="{E7B91EAC-74C4-4AA5-A01E-DFCA0E6F082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BAEA4-5BDA-41DA-96D7-383F58BC405D}" type="pres">
      <dgm:prSet presAssocID="{E7B91EAC-74C4-4AA5-A01E-DFCA0E6F082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6604D4-55B9-483C-8858-433BF4845DCE}" type="presOf" srcId="{78FD6417-E247-41DC-9A00-AA4D9DB79FEE}" destId="{64ABAEA4-5BDA-41DA-96D7-383F58BC405D}" srcOrd="0" destOrd="3" presId="urn:microsoft.com/office/officeart/2005/8/layout/hList1"/>
    <dgm:cxn modelId="{49E400BB-3A71-4A83-9871-A63371E08B85}" type="presOf" srcId="{44898677-2CF8-4539-853C-B4C339D2610C}" destId="{7445EC3D-5F04-4710-92D5-4484085DA3A3}" srcOrd="0" destOrd="0" presId="urn:microsoft.com/office/officeart/2005/8/layout/hList1"/>
    <dgm:cxn modelId="{064BA759-757F-4F9B-AE87-E0A9D28879CB}" type="presOf" srcId="{9C176D64-1B45-42C1-9ECE-5E7DC5FF1287}" destId="{64982946-7A89-40B9-A22D-5804C8C85741}" srcOrd="0" destOrd="0" presId="urn:microsoft.com/office/officeart/2005/8/layout/hList1"/>
    <dgm:cxn modelId="{2A787DE7-2BB5-40A9-85C4-9BEC387467A6}" srcId="{E7B91EAC-74C4-4AA5-A01E-DFCA0E6F0822}" destId="{78FD6417-E247-41DC-9A00-AA4D9DB79FEE}" srcOrd="3" destOrd="0" parTransId="{C04FF790-6F12-4004-9969-FAEEDF3454AB}" sibTransId="{20A14EC2-290A-4388-8754-2E5DA9202DCA}"/>
    <dgm:cxn modelId="{D9754D61-EE64-475E-B13F-2B057F7C39E0}" srcId="{9C176D64-1B45-42C1-9ECE-5E7DC5FF1287}" destId="{6C41CD74-A15A-4DFB-824F-672323E92866}" srcOrd="0" destOrd="0" parTransId="{559185AC-CAB2-4E8A-B2CC-5C4D90B52E74}" sibTransId="{988A9AE8-29F4-4C60-A539-6F25ADD075FA}"/>
    <dgm:cxn modelId="{1DB52C47-E609-4323-B0B1-5C48D869FA26}" srcId="{6C41CD74-A15A-4DFB-824F-672323E92866}" destId="{44898677-2CF8-4539-853C-B4C339D2610C}" srcOrd="0" destOrd="0" parTransId="{A5F73541-9684-4487-B66E-EECC3E7047A9}" sibTransId="{2E22331A-4C72-41BC-BCBF-6228147F7720}"/>
    <dgm:cxn modelId="{C783C1CE-32BD-4363-A1F5-4E17918C7E90}" srcId="{9C176D64-1B45-42C1-9ECE-5E7DC5FF1287}" destId="{E7B91EAC-74C4-4AA5-A01E-DFCA0E6F0822}" srcOrd="1" destOrd="0" parTransId="{349C6DB3-C150-4805-9AB8-FE073061CD9B}" sibTransId="{728B8D0E-363A-4B56-9BDE-103CF9CCD90F}"/>
    <dgm:cxn modelId="{138A53A5-FEE7-4CA5-9D93-9A7BC85065FA}" type="presOf" srcId="{D77965DC-CB2C-4241-B90F-614874989AB4}" destId="{64ABAEA4-5BDA-41DA-96D7-383F58BC405D}" srcOrd="0" destOrd="1" presId="urn:microsoft.com/office/officeart/2005/8/layout/hList1"/>
    <dgm:cxn modelId="{8A2DDCA6-14BE-4253-9769-452779ED798D}" type="presOf" srcId="{6C41CD74-A15A-4DFB-824F-672323E92866}" destId="{4CABA59D-381C-415C-B163-9ADACD9EC44C}" srcOrd="0" destOrd="0" presId="urn:microsoft.com/office/officeart/2005/8/layout/hList1"/>
    <dgm:cxn modelId="{0FD6A774-8F84-4EF2-B76D-DEBA0F57E8F4}" type="presOf" srcId="{526B8014-1252-4B76-A58F-5119AD158CD0}" destId="{7445EC3D-5F04-4710-92D5-4484085DA3A3}" srcOrd="0" destOrd="2" presId="urn:microsoft.com/office/officeart/2005/8/layout/hList1"/>
    <dgm:cxn modelId="{637FFE2A-D91D-47BF-8D05-4750498E2188}" type="presOf" srcId="{E7B91EAC-74C4-4AA5-A01E-DFCA0E6F0822}" destId="{42CDB86A-6187-4F87-9139-E34C6021C73A}" srcOrd="0" destOrd="0" presId="urn:microsoft.com/office/officeart/2005/8/layout/hList1"/>
    <dgm:cxn modelId="{9B18921E-EC15-4AB0-8997-8F7590C9BB05}" srcId="{6C41CD74-A15A-4DFB-824F-672323E92866}" destId="{27245D21-A208-4135-9919-B371EECCF472}" srcOrd="3" destOrd="0" parTransId="{586DA7E0-CA25-45BA-BEFA-D8E2F72BD421}" sibTransId="{08A0AE76-D62B-4511-B47A-909F268F75CF}"/>
    <dgm:cxn modelId="{F3C3EF45-A7EC-4CD6-94CC-2A014CDB8089}" srcId="{E7B91EAC-74C4-4AA5-A01E-DFCA0E6F0822}" destId="{79F15BED-E242-4F94-8385-7A0AF158CAE2}" srcOrd="0" destOrd="0" parTransId="{817CDF98-7387-437E-A679-EAF11A5C75A3}" sibTransId="{CD8DB70A-BA52-450D-9A16-C66EE47AD3BF}"/>
    <dgm:cxn modelId="{C91F04E0-D97E-4056-8925-2FEC8C6DBA5B}" type="presOf" srcId="{79F15BED-E242-4F94-8385-7A0AF158CAE2}" destId="{64ABAEA4-5BDA-41DA-96D7-383F58BC405D}" srcOrd="0" destOrd="0" presId="urn:microsoft.com/office/officeart/2005/8/layout/hList1"/>
    <dgm:cxn modelId="{26144FE9-4164-412C-825E-C0D838BCA7B0}" type="presOf" srcId="{49521DF8-D837-43F0-9CE5-8C0FC108B8D9}" destId="{7445EC3D-5F04-4710-92D5-4484085DA3A3}" srcOrd="0" destOrd="1" presId="urn:microsoft.com/office/officeart/2005/8/layout/hList1"/>
    <dgm:cxn modelId="{6D6CDCCC-C642-4EB6-B73D-4414A8B24C54}" type="presOf" srcId="{27245D21-A208-4135-9919-B371EECCF472}" destId="{7445EC3D-5F04-4710-92D5-4484085DA3A3}" srcOrd="0" destOrd="3" presId="urn:microsoft.com/office/officeart/2005/8/layout/hList1"/>
    <dgm:cxn modelId="{0050C13B-A890-4D8D-B961-19949B145B64}" srcId="{6C41CD74-A15A-4DFB-824F-672323E92866}" destId="{49521DF8-D837-43F0-9CE5-8C0FC108B8D9}" srcOrd="1" destOrd="0" parTransId="{A4B24547-82D2-4EA5-9F39-3F5A5DEDDB38}" sibTransId="{02148C14-42C9-40CB-96DA-446C931BD76E}"/>
    <dgm:cxn modelId="{5820D726-D24F-4648-82C4-1ECB6A21F649}" srcId="{6C41CD74-A15A-4DFB-824F-672323E92866}" destId="{526B8014-1252-4B76-A58F-5119AD158CD0}" srcOrd="2" destOrd="0" parTransId="{647DDE81-8098-4343-92A7-008A1071AC0D}" sibTransId="{5E770B4B-9BCE-4648-B838-CE6E64B71EA9}"/>
    <dgm:cxn modelId="{927EFB5E-1D4D-478B-8BC3-FEF4BEC0D3DC}" type="presOf" srcId="{2FAD5F2D-372F-4A44-B676-13B858D4C898}" destId="{64ABAEA4-5BDA-41DA-96D7-383F58BC405D}" srcOrd="0" destOrd="2" presId="urn:microsoft.com/office/officeart/2005/8/layout/hList1"/>
    <dgm:cxn modelId="{B8941B8D-7266-41DA-B856-B8C274E68BE6}" srcId="{E7B91EAC-74C4-4AA5-A01E-DFCA0E6F0822}" destId="{2FAD5F2D-372F-4A44-B676-13B858D4C898}" srcOrd="2" destOrd="0" parTransId="{8F68ED11-25EE-43F0-9D7C-2888E332762B}" sibTransId="{A0B9F481-51D3-4EAF-BDA2-59B8A1BBB984}"/>
    <dgm:cxn modelId="{808EED76-FFAF-4888-8230-8B609EB50A3B}" srcId="{E7B91EAC-74C4-4AA5-A01E-DFCA0E6F0822}" destId="{D77965DC-CB2C-4241-B90F-614874989AB4}" srcOrd="1" destOrd="0" parTransId="{BF850B27-7E0A-45F3-B770-09E08979F974}" sibTransId="{7A05F698-F7D7-480D-8ABE-2A07F8E47C07}"/>
    <dgm:cxn modelId="{67CB2737-489D-4A11-B886-8F37D149A950}" type="presParOf" srcId="{64982946-7A89-40B9-A22D-5804C8C85741}" destId="{0C807F97-4D51-4B91-A930-7DDE873957DB}" srcOrd="0" destOrd="0" presId="urn:microsoft.com/office/officeart/2005/8/layout/hList1"/>
    <dgm:cxn modelId="{1E8CE60E-1CA2-46CA-863C-D84F4748DA99}" type="presParOf" srcId="{0C807F97-4D51-4B91-A930-7DDE873957DB}" destId="{4CABA59D-381C-415C-B163-9ADACD9EC44C}" srcOrd="0" destOrd="0" presId="urn:microsoft.com/office/officeart/2005/8/layout/hList1"/>
    <dgm:cxn modelId="{DD88346D-20EE-4D24-9750-63081A1458A2}" type="presParOf" srcId="{0C807F97-4D51-4B91-A930-7DDE873957DB}" destId="{7445EC3D-5F04-4710-92D5-4484085DA3A3}" srcOrd="1" destOrd="0" presId="urn:microsoft.com/office/officeart/2005/8/layout/hList1"/>
    <dgm:cxn modelId="{AF8D3DE6-2677-4B14-A4C7-647AA1DA70F7}" type="presParOf" srcId="{64982946-7A89-40B9-A22D-5804C8C85741}" destId="{866EF0C9-E8D3-4B08-87CB-541CAAE1E889}" srcOrd="1" destOrd="0" presId="urn:microsoft.com/office/officeart/2005/8/layout/hList1"/>
    <dgm:cxn modelId="{AB5DA3CB-E278-4E27-89CF-497FAFD0356C}" type="presParOf" srcId="{64982946-7A89-40B9-A22D-5804C8C85741}" destId="{4AF5842C-D215-49A4-9E39-22177ABE6BF2}" srcOrd="2" destOrd="0" presId="urn:microsoft.com/office/officeart/2005/8/layout/hList1"/>
    <dgm:cxn modelId="{5DEDACCC-996F-46D9-BFE3-20C0F7FF3D17}" type="presParOf" srcId="{4AF5842C-D215-49A4-9E39-22177ABE6BF2}" destId="{42CDB86A-6187-4F87-9139-E34C6021C73A}" srcOrd="0" destOrd="0" presId="urn:microsoft.com/office/officeart/2005/8/layout/hList1"/>
    <dgm:cxn modelId="{3619A30A-C860-433A-94BB-325325026C6A}" type="presParOf" srcId="{4AF5842C-D215-49A4-9E39-22177ABE6BF2}" destId="{64ABAEA4-5BDA-41DA-96D7-383F58BC40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ABA59D-381C-415C-B163-9ADACD9EC44C}">
      <dsp:nvSpPr>
        <dsp:cNvPr id="0" name=""/>
        <dsp:cNvSpPr/>
      </dsp:nvSpPr>
      <dsp:spPr>
        <a:xfrm>
          <a:off x="40" y="205384"/>
          <a:ext cx="3845569" cy="122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Поддержка стандарта кодирования, принятого в компании</a:t>
          </a:r>
          <a:endParaRPr lang="ru-RU" sz="2400" kern="1200" dirty="0"/>
        </a:p>
      </dsp:txBody>
      <dsp:txXfrm>
        <a:off x="40" y="205384"/>
        <a:ext cx="3845569" cy="1220592"/>
      </dsp:txXfrm>
    </dsp:sp>
    <dsp:sp modelId="{7445EC3D-5F04-4710-92D5-4484085DA3A3}">
      <dsp:nvSpPr>
        <dsp:cNvPr id="0" name=""/>
        <dsp:cNvSpPr/>
      </dsp:nvSpPr>
      <dsp:spPr>
        <a:xfrm>
          <a:off x="40" y="1425976"/>
          <a:ext cx="3845569" cy="2894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отступы</a:t>
          </a:r>
          <a:r>
            <a:rPr lang="en-US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именование переменных</a:t>
          </a:r>
          <a:r>
            <a:rPr lang="en-US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правила использование комментариев</a:t>
          </a:r>
          <a:r>
            <a:rPr lang="en-US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…</a:t>
          </a:r>
          <a:endParaRPr lang="ru-RU" sz="2400" kern="1200" dirty="0"/>
        </a:p>
      </dsp:txBody>
      <dsp:txXfrm>
        <a:off x="40" y="1425976"/>
        <a:ext cx="3845569" cy="2894602"/>
      </dsp:txXfrm>
    </dsp:sp>
    <dsp:sp modelId="{42CDB86A-6187-4F87-9139-E34C6021C73A}">
      <dsp:nvSpPr>
        <dsp:cNvPr id="0" name=""/>
        <dsp:cNvSpPr/>
      </dsp:nvSpPr>
      <dsp:spPr>
        <a:xfrm>
          <a:off x="4383989" y="205384"/>
          <a:ext cx="3845569" cy="122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Поиск ошибок в коде</a:t>
          </a:r>
          <a:endParaRPr lang="ru-RU" sz="2400" kern="1200" dirty="0"/>
        </a:p>
      </dsp:txBody>
      <dsp:txXfrm>
        <a:off x="4383989" y="205384"/>
        <a:ext cx="3845569" cy="1220592"/>
      </dsp:txXfrm>
    </dsp:sp>
    <dsp:sp modelId="{64ABAEA4-5BDA-41DA-96D7-383F58BC405D}">
      <dsp:nvSpPr>
        <dsp:cNvPr id="0" name=""/>
        <dsp:cNvSpPr/>
      </dsp:nvSpPr>
      <dsp:spPr>
        <a:xfrm>
          <a:off x="4383989" y="1425976"/>
          <a:ext cx="3845569" cy="28946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неинициализированные переменные</a:t>
          </a:r>
          <a:r>
            <a:rPr lang="en-US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всегда ложные</a:t>
          </a:r>
          <a:r>
            <a:rPr lang="en-US" sz="2400" kern="1200" dirty="0" smtClean="0"/>
            <a:t> </a:t>
          </a:r>
          <a:r>
            <a:rPr lang="ru-RU" sz="2400" kern="1200" dirty="0" smtClean="0"/>
            <a:t>условия</a:t>
          </a:r>
          <a:r>
            <a:rPr lang="en-US" sz="2400" kern="1200" dirty="0" smtClean="0"/>
            <a:t>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 *p = new T[n];</a:t>
          </a:r>
          <a:br>
            <a:rPr lang="en-US" sz="2400" kern="1200" dirty="0" smtClean="0"/>
          </a:br>
          <a:r>
            <a:rPr lang="en-US" sz="2400" kern="1200" dirty="0" smtClean="0"/>
            <a:t>/* code */</a:t>
          </a:r>
          <a:br>
            <a:rPr lang="en-US" sz="2400" kern="1200" dirty="0" smtClean="0"/>
          </a:br>
          <a:r>
            <a:rPr lang="en-US" sz="2400" kern="1200" dirty="0" smtClean="0"/>
            <a:t>free(p);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…</a:t>
          </a:r>
          <a:endParaRPr lang="ru-RU" sz="2400" kern="1200" dirty="0"/>
        </a:p>
      </dsp:txBody>
      <dsp:txXfrm>
        <a:off x="4383989" y="1425976"/>
        <a:ext cx="3845569" cy="2894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75000" t="75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5376C-8CBD-4B40-AC59-46E36C8599DA}" type="datetimeFigureOut">
              <a:rPr lang="ru-RU" smtClean="0"/>
              <a:pPr/>
              <a:t>21.09.2010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FC50D-C4A7-47ED-AF76-491E2BBCD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rpov@viva64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va64.com/ru/pvs-studio/download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arpov@viva64.com" TargetMode="External"/><Relationship Id="rId2" Type="http://schemas.openxmlformats.org/officeDocument/2006/relationships/hyperlink" Target="http://www.viva64.com/ru/ma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Code_Analysi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1470025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Arial" pitchFamily="34" charset="0"/>
                <a:cs typeface="Arial" pitchFamily="34" charset="0"/>
              </a:rPr>
              <a:t>Статический анализ кода: современный взгляд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5184576" cy="136815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Карпов Андрей Николаевич</a:t>
            </a:r>
          </a:p>
          <a:p>
            <a:pPr algn="l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к.ф.-м.н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., технический директор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ООО «Системы программной верификации»</a:t>
            </a:r>
          </a:p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E-mail: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karpov@viva64.com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vs-bi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5229200"/>
            <a:ext cx="1440160" cy="12594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453336"/>
            <a:ext cx="3288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Program Verification Systems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Опасно использовать адресную арифметику - не поспоришь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700808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В С++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Test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имеется проверка относящаяся к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MISRA: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misra-101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Do not use pointer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arithmetic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Не используйте адресную арифметику.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452807"/>
            <a:ext cx="388843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 рекомендуется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n-US" dirty="0">
                <a:latin typeface="Arial" pitchFamily="34" charset="0"/>
                <a:cs typeface="Arial" pitchFamily="34" charset="0"/>
              </a:rPr>
              <a:t>*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p++;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// нарушение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*x </a:t>
            </a:r>
            <a:r>
              <a:rPr lang="en-US" dirty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p+5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// нарушение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869160"/>
            <a:ext cx="388843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Р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не использовать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9423898">
            <a:off x="4698688" y="4207911"/>
            <a:ext cx="3384376" cy="806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Спасибо за рекомендацию.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 что мне с ней делать?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ошибок тоже устаревает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13305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ошибки все лучше выявляются компилятором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многим разработчикам уже не интересны ошибки, связанные с </a:t>
            </a:r>
            <a:r>
              <a:rPr lang="en-US" dirty="0" smtClean="0"/>
              <a:t>FAR </a:t>
            </a:r>
            <a:r>
              <a:rPr lang="ru-RU" dirty="0" smtClean="0"/>
              <a:t>указателями или массивами больше 64-килобайт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мало внимания уделяется использованию библиотек (</a:t>
            </a:r>
            <a:r>
              <a:rPr lang="en-US" dirty="0" err="1" smtClean="0"/>
              <a:t>stl</a:t>
            </a:r>
            <a:r>
              <a:rPr lang="en-US" dirty="0" smtClean="0"/>
              <a:t>, boost, MFC</a:t>
            </a:r>
            <a:r>
              <a:rPr lang="ru-RU" dirty="0" smtClean="0"/>
              <a:t>, </a:t>
            </a:r>
            <a:r>
              <a:rPr lang="en-US" dirty="0" smtClean="0"/>
              <a:t>Windows API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Хорошее, но устаревшее правило для диагностики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303600"/>
            <a:ext cx="604867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…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(const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x.m_v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}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 нарушение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};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3607856"/>
            <a:ext cx="604867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…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(const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&amp;x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x.m_v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}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};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987660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вывозе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конструктора копирования возникнет вечный цикл.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Давно реализовано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Visual C++.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Даже не компилируется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2492896"/>
            <a:ext cx="691276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VS2005</a:t>
            </a:r>
            <a:r>
              <a: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сообщает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error C2652: '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ClassX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'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illegal copy constructor: first parameter must not be a '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ClassX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endParaRPr kumimoji="0" lang="en-US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1916832"/>
            <a:ext cx="45720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(const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x.m_v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}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717032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Хорошо, что это правило 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1063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есть и в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PC-Lint.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На свете еще много неполноценных компиляторов для микроконтроллеров. </a:t>
            </a: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Но разработчику, использующему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Visual Studio 2005/2008/2010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это уже не интересно.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700808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PC-Lint: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682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примере «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array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является указателем , а не массивом. 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32-битной программе получим значение 1, а не 3.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996952"/>
            <a:ext cx="619268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Foo26(float array[3])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size_t n =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sizeof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(array)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(array[0]); //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2048" y="4437112"/>
            <a:ext cx="622818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Foo26(float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array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size_t </a:t>
            </a:r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array_size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size_t n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array_size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412776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Parasoft C++test: sa-100_DoNotTreatArraysPolymorphically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988840"/>
            <a:ext cx="4572000" cy="42473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 Class5_Base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 Class5 : public Class5_Base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Process5(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Class5_Base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*p, size_t n)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r>
              <a:rPr lang="nn-NO" dirty="0" smtClean="0">
                <a:latin typeface="Arial" pitchFamily="34" charset="0"/>
                <a:cs typeface="Arial" pitchFamily="34" charset="0"/>
              </a:rPr>
              <a:t>  for (size_t i = 0; i != n; ++i)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p[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].a = 22;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Class5 X[5];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Process5(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5); //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92080" y="2204864"/>
            <a:ext cx="3240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Через указатель на базовый класс нельзя работать с массивом производных классов, так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как классы имеют разный размер.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PVS-Studio: V512: A call of the '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memset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' function will lead to a buffer overflow or underflow.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2204864"/>
            <a:ext cx="655272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MD5Context *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memset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0,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)); //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memcmp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(this, &amp;other,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(Matrix4)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== 0)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//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4221088"/>
            <a:ext cx="655272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MD5Context *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memset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0,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ctx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));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memcmp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(this, &amp;other,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(Matrix4)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== 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2420888"/>
            <a:ext cx="5616624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~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ClassX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{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if (!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m_init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throw std::exception("Error");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free(m_p1);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free(m_p2);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}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484784"/>
            <a:ext cx="54900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PC-Lint: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1546.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Нельзя бросать исключение из деструктора.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62880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Parasoft C++test: ecpp-25_ZeroConversionProblem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2276872"/>
            <a:ext cx="457200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(float,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*) { }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(float,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 }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void F()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(1.0f,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(1.0f,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(1.0f, </a:t>
            </a:r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nullptr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2276872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Неожиданное поведение кода из-за выбора не той перегруженной функции.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3207459"/>
            <a:ext cx="8136904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Неправильно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class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{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iChilds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[2];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...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bool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hasChilds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() const { return(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iChilds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&gt; 0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||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iChilds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&gt; 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); } //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нарушение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}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1412776"/>
            <a:ext cx="8352928" cy="1656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PVS-Studio: V501. There are identical sub-expressions to the left and to the right of the '||' operator.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Слева и справа от оператора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||, &amp;&amp;, ==, &lt;=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… находятся одинаковые подвыражения, не имеющие побочных эффектов.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5157192"/>
            <a:ext cx="676875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bool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hasChilds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() const { return(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iChilds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[0]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&gt; 0 ||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iChilds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[1]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&gt; 0); }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доклад?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Андрей Карпов – сотрудник ООО</a:t>
            </a:r>
            <a:r>
              <a:rPr lang="ru-RU" dirty="0" smtClean="0">
                <a:latin typeface="Arial"/>
                <a:cs typeface="Arial"/>
              </a:rPr>
              <a:t> </a:t>
            </a:r>
            <a:r>
              <a:rPr lang="ru-RU" dirty="0" smtClean="0"/>
              <a:t>«</a:t>
            </a:r>
            <a:r>
              <a:rPr lang="ru-RU" dirty="0" err="1" smtClean="0"/>
              <a:t>СиПроВер</a:t>
            </a:r>
            <a:r>
              <a:rPr lang="ru-RU" dirty="0" smtClean="0"/>
              <a:t>», разработчик статического анализатора кода</a:t>
            </a:r>
            <a:r>
              <a:rPr lang="en-US" dirty="0" smtClean="0"/>
              <a:t> PVS-Studio;</a:t>
            </a:r>
            <a:endParaRPr lang="ru-RU" dirty="0" smtClean="0"/>
          </a:p>
          <a:p>
            <a:r>
              <a:rPr lang="ru-RU" dirty="0" smtClean="0"/>
              <a:t>доклад посвящен состоянию дел в области статического анализа Си/Си++ кода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это не сравнение инструментов, а взгляд на развитие отрасли.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 хорошей проверки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72816"/>
            <a:ext cx="388843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HRESULT hr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CoInitialize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(NULL);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(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!hr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//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6876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Code Analysis for C/C++: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2780928"/>
            <a:ext cx="388843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FAILED(hr)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729806"/>
            <a:ext cx="388843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HRESULT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hr;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hr =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//нарушение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4797152"/>
            <a:ext cx="388843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Правильно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#define S_OK ((HRESULT)0L)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hr =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S_OK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3968" y="1772816"/>
            <a:ext cx="4608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C6217: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неявное приведение между семантически различными целочисленными типами: проверка HRESULT с "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".</a:t>
            </a:r>
            <a:endParaRPr lang="ru-RU" sz="2000" dirty="0"/>
          </a:p>
        </p:txBody>
      </p:sp>
      <p:sp>
        <p:nvSpPr>
          <p:cNvPr id="10" name="Rectangle 9"/>
          <p:cNvSpPr/>
          <p:nvPr/>
        </p:nvSpPr>
        <p:spPr>
          <a:xfrm>
            <a:off x="4283968" y="371703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C6225: неявное приведение между семантически различными целочисленными типами: присвоение HRESULT значения 1 или TRUE.</a:t>
            </a:r>
            <a:endParaRPr lang="ru-RU" sz="2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57301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 придумал</a:t>
            </a:r>
            <a:br>
              <a:rPr lang="ru-RU" dirty="0" smtClean="0"/>
            </a:br>
            <a:r>
              <a:rPr lang="ru-RU" dirty="0" smtClean="0"/>
              <a:t>Нигде аналогичной проверки не видел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323528" y="2564904"/>
            <a:ext cx="6408712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Неправильно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en-US" dirty="0" smtClean="0"/>
              <a:t>if(</a:t>
            </a:r>
            <a:r>
              <a:rPr lang="en-US" b="1" dirty="0" smtClean="0">
                <a:solidFill>
                  <a:srgbClr val="FF0000"/>
                </a:solidFill>
              </a:rPr>
              <a:t>radius &lt; THRESH * 5</a:t>
            </a:r>
            <a:r>
              <a:rPr lang="en-US" dirty="0" smtClean="0"/>
              <a:t>)</a:t>
            </a:r>
          </a:p>
          <a:p>
            <a:r>
              <a:rPr lang="ru-RU" dirty="0" smtClean="0"/>
              <a:t>  </a:t>
            </a:r>
            <a:r>
              <a:rPr lang="en-US" dirty="0" smtClean="0"/>
              <a:t>*</a:t>
            </a:r>
            <a:r>
              <a:rPr lang="en-US" dirty="0" err="1" smtClean="0"/>
              <a:t>yOut</a:t>
            </a:r>
            <a:r>
              <a:rPr lang="en-US" dirty="0" smtClean="0"/>
              <a:t> = THRESH * 10 / radius;</a:t>
            </a:r>
          </a:p>
          <a:p>
            <a:r>
              <a:rPr lang="en-US" dirty="0" smtClean="0"/>
              <a:t>else if (</a:t>
            </a:r>
            <a:r>
              <a:rPr lang="en-US" b="1" dirty="0" smtClean="0">
                <a:solidFill>
                  <a:srgbClr val="FF0000"/>
                </a:solidFill>
              </a:rPr>
              <a:t>radius &lt; THRESH * 5</a:t>
            </a:r>
            <a:r>
              <a:rPr lang="en-US" dirty="0" smtClean="0"/>
              <a:t>)</a:t>
            </a:r>
            <a:r>
              <a:rPr lang="ru-RU" dirty="0" smtClean="0"/>
              <a:t> //нарушение</a:t>
            </a:r>
            <a:endParaRPr lang="en-US" dirty="0" smtClean="0"/>
          </a:p>
          <a:p>
            <a:r>
              <a:rPr lang="ru-RU" dirty="0" smtClean="0"/>
              <a:t>  </a:t>
            </a:r>
            <a:r>
              <a:rPr lang="en-US" dirty="0" smtClean="0"/>
              <a:t>*</a:t>
            </a:r>
            <a:r>
              <a:rPr lang="en-US" dirty="0" err="1" smtClean="0"/>
              <a:t>yOut</a:t>
            </a:r>
            <a:r>
              <a:rPr lang="en-US" dirty="0" smtClean="0"/>
              <a:t> = -3.0f / (THRESH * 5.0f) * (radius - THRESH * 5.0f) + 3.0f;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*</a:t>
            </a:r>
            <a:r>
              <a:rPr lang="en-US" dirty="0" err="1" smtClean="0"/>
              <a:t>yOut</a:t>
            </a:r>
            <a:r>
              <a:rPr lang="en-US" dirty="0" smtClean="0"/>
              <a:t> = 0.0f;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323528" y="4726885"/>
            <a:ext cx="640871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Правильно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ru-RU" dirty="0" smtClean="0"/>
              <a:t>Затрудняюсь привести верный вариант.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1583503"/>
            <a:ext cx="84249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PVS-Studio: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V517.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use of 'if (A) {...} else if (A) {...}' pattern was detected. There is a probability of logical error presence.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6256" y="2636912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Повторяющиеся условия в конструкции вида </a:t>
            </a:r>
            <a:r>
              <a:rPr lang="en-US" sz="2000" dirty="0" smtClean="0"/>
              <a:t>"else if".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Состояние дел в области статического анализа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Многое из нового делается «для галочки»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Qt Best Practices Rules;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/Wp64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Visual C++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это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10%-15%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того, что позволяет обнаружить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Viva64.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Хромает поддержка нового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C++0x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частности.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Состояние дел в области статического анализа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Gimpel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PC-Lint;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Parasoft C++test;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Coverity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Klocwork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Visual Studio: Code Analysis for C/C++;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PVS-Studio.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PVS-Studio: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640960" cy="2836911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Viva64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– выявление 64-битных ошибок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VivaMP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- выявление параллельных ошибок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в разработке современный статический анализатор общего назначения.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4725144"/>
            <a:ext cx="5511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Скачать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PVS-Studio: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http://www.viva64.com/ru/pvs-studio/download/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многие правила статических анализаторов безнадежно устарели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если в новой версии анализатора меняется только интерфейс программы, но не правила анализа, то продукт перестает быть актуальным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но развитие языка и библиотек всегда сохраняет актуальность статического анализа</a:t>
            </a:r>
            <a:r>
              <a:rPr lang="en-US" dirty="0" smtClean="0"/>
              <a:t>;</a:t>
            </a:r>
            <a:endParaRPr lang="ru-RU" dirty="0" smtClean="0"/>
          </a:p>
          <a:p>
            <a:pPr algn="just"/>
            <a:r>
              <a:rPr lang="ru-RU" dirty="0" smtClean="0"/>
              <a:t>самые крутые компиляторы проигрывают самым крутым инструментам анализа.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Вопросы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645025"/>
            <a:ext cx="500964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Контактная информация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Карпов Андрей Николаевич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к.ф.-м.н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., технический директор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ООО «Системы программной верификации»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Сайт: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http://www.viva64.com/ru/main/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E-mail: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karpov@viva64.com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Тел.: +7 (4872) 38-59-95 (GMT + 03:00)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Twitter: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/>
              </a:rPr>
              <a:t>https://twitter.com/Code_Analysis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Статический анализ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520" y="126876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это просмотр исходного кода разработчиком в тех местах, где по мнению статического анализатора присутствует неверное оформление или ошибка.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55" y="2132856"/>
            <a:ext cx="718529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Два основных направления статического анализа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 rot="19423898">
            <a:off x="2240485" y="5096292"/>
            <a:ext cx="2553669" cy="987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Часто «</a:t>
            </a:r>
            <a:r>
              <a:rPr lang="ru-RU" sz="2000" dirty="0" smtClean="0"/>
              <a:t>дискредитируют» статический анализ.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Устаревают стандарты кодирования А все что не развивается, то умирает</a:t>
            </a:r>
            <a:endParaRPr lang="ru-R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среды разработки подсказывают тип переменных, раскрашивают код, помогают в его форматировании</a:t>
            </a:r>
            <a:r>
              <a:rPr lang="en-US" dirty="0" smtClean="0"/>
              <a:t>;</a:t>
            </a:r>
          </a:p>
          <a:p>
            <a:r>
              <a:rPr lang="ru-RU" dirty="0" smtClean="0"/>
              <a:t>компиляторы выдают все больше предупреждений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язык развивается, появляются новые технологии программирования</a:t>
            </a:r>
            <a:r>
              <a:rPr lang="en-US" dirty="0" smtClean="0"/>
              <a:t>;</a:t>
            </a:r>
          </a:p>
          <a:p>
            <a:r>
              <a:rPr lang="ru-RU" dirty="0" smtClean="0"/>
              <a:t>многие правила уже не актуальны.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Классическое. Не используйте комментарии в стиле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C: /* … */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1628800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Стандарт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MISRA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предостерегает от использования комментариев в стиле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/* … */.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Комментарии плохо заметны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Сложнее разобраться в коде, легче допустить ошибку. </a:t>
            </a:r>
          </a:p>
        </p:txBody>
      </p:sp>
      <p:pic>
        <p:nvPicPr>
          <p:cNvPr id="5" name="Picture 4" descr="tc201_compi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3343228" cy="22322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23928" y="4181018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Вернее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были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плохо заметны.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05064"/>
            <a:ext cx="33137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 rot="19423898">
            <a:off x="4684483" y="5268691"/>
            <a:ext cx="2202719" cy="371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Не актуально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Есть просто устаревшее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3615390"/>
            <a:ext cx="453650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 рекомендуется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wchar_t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 x = </a:t>
            </a:r>
            <a:r>
              <a:rPr kumimoji="0" lang="en-US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L"Fred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";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//</a:t>
            </a: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нарушение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4479486"/>
            <a:ext cx="453650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екомендуется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char* x = "Fred";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484784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А вот еще одна из рекомендаций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MISRA,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реализованная в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Parasoft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C++test: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(misra-008)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 not use wide string literals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 используйте строки в формате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wchar_t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19423898">
            <a:off x="5192325" y="3963604"/>
            <a:ext cx="2647785" cy="773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Пора рекомендовать наоборот!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Привет из 1992 года…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34076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Pasrasoft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C++test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присутствует правило, взятое из стандарта кодирования 1992 года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(ellemtel_rule-01)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Include files in C++ always have the file name extension ".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В С++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файлах должны использоваться заголовочные файлы с расширением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".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".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Не сказал бы, что это повсеместно прижилось…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934797"/>
            <a:ext cx="432048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 рекомендуется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#include "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MyClass.h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" //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нарушение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726885"/>
            <a:ext cx="432048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#include "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MyClass.hh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"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423898">
            <a:off x="4972516" y="4476603"/>
            <a:ext cx="2202719" cy="371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Не интересно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 некоторыми правилами не поспоришь - но толку от них никакого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Pasrasoft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C++test: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(ellemtel_rule-37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Do not use 'magic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numbers‘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 используйте магические числа. Вообще не используйте!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Делайте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или константы.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996952"/>
            <a:ext cx="590465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 рекомендуется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float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[3]; //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нарушение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[0]) //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нарушение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077072"/>
            <a:ext cx="5904656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Рекомендуется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const size_t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RgbArraySize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3;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float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RgbArraySize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enum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color { RED = 0, BLUE = 1, GREEN = 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sizeof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rgb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[RED]);</a:t>
            </a:r>
          </a:p>
        </p:txBody>
      </p:sp>
      <p:sp>
        <p:nvSpPr>
          <p:cNvPr id="7" name="Rectangle 6"/>
          <p:cNvSpPr/>
          <p:nvPr/>
        </p:nvSpPr>
        <p:spPr>
          <a:xfrm rot="19423898">
            <a:off x="4844050" y="4422373"/>
            <a:ext cx="3925523" cy="988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Формально все верно.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Но нерациональные трудозатраты при сомнительной пользе.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1460</Words>
  <Application>Microsoft Office PowerPoint</Application>
  <PresentationFormat>Экран (4:3)</PresentationFormat>
  <Paragraphs>249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Статический анализ кода: современный взгляд</vt:lpstr>
      <vt:lpstr>О чем доклад?</vt:lpstr>
      <vt:lpstr>Статический анализ</vt:lpstr>
      <vt:lpstr>Два основных направления статического анализа</vt:lpstr>
      <vt:lpstr>Устаревают стандарты кодирования А все что не развивается, то умирает</vt:lpstr>
      <vt:lpstr>Классическое. Не используйте комментарии в стиле C: /* … */</vt:lpstr>
      <vt:lpstr>Есть просто устаревшее</vt:lpstr>
      <vt:lpstr>Привет из 1992 года…</vt:lpstr>
      <vt:lpstr>С некоторыми правилами не поспоришь - но толку от них никакого</vt:lpstr>
      <vt:lpstr>Опасно использовать адресную арифметику - не поспоришь</vt:lpstr>
      <vt:lpstr>Поиск ошибок тоже устаревает</vt:lpstr>
      <vt:lpstr>Хорошее, но устаревшее правило для диагностики</vt:lpstr>
      <vt:lpstr>Давно реализовано в Visual C++. Даже не компилируется</vt:lpstr>
      <vt:lpstr>Пример хорошей проверки</vt:lpstr>
      <vt:lpstr>Пример хорошей проверки</vt:lpstr>
      <vt:lpstr>Пример хорошей проверки</vt:lpstr>
      <vt:lpstr>Пример хорошей проверки</vt:lpstr>
      <vt:lpstr>Пример хорошей проверки</vt:lpstr>
      <vt:lpstr>Пример хорошей проверки</vt:lpstr>
      <vt:lpstr>Пример хорошей проверки</vt:lpstr>
      <vt:lpstr>Сам придумал Нигде аналогичной проверки не видел</vt:lpstr>
      <vt:lpstr>Состояние дел в области статического анализа</vt:lpstr>
      <vt:lpstr>Состояние дел в области статического анализа</vt:lpstr>
      <vt:lpstr>PVS-Studio:</vt:lpstr>
      <vt:lpstr>Выводы</vt:lpstr>
      <vt:lpstr>Вопросы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Andrey-K</dc:creator>
  <cp:lastModifiedBy>Driver</cp:lastModifiedBy>
  <cp:revision>124</cp:revision>
  <dcterms:created xsi:type="dcterms:W3CDTF">2010-09-01T10:36:17Z</dcterms:created>
  <dcterms:modified xsi:type="dcterms:W3CDTF">2010-09-21T16:04:06Z</dcterms:modified>
</cp:coreProperties>
</file>