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345" r:id="rId4"/>
    <p:sldId id="346" r:id="rId5"/>
    <p:sldId id="347" r:id="rId6"/>
    <p:sldId id="348" r:id="rId7"/>
    <p:sldId id="349" r:id="rId8"/>
    <p:sldId id="268" r:id="rId9"/>
    <p:sldId id="267" r:id="rId10"/>
    <p:sldId id="271" r:id="rId11"/>
    <p:sldId id="262" r:id="rId12"/>
    <p:sldId id="357" r:id="rId13"/>
    <p:sldId id="263" r:id="rId14"/>
    <p:sldId id="272" r:id="rId15"/>
    <p:sldId id="359" r:id="rId16"/>
    <p:sldId id="278" r:id="rId17"/>
    <p:sldId id="288" r:id="rId18"/>
    <p:sldId id="356" r:id="rId19"/>
    <p:sldId id="361" r:id="rId20"/>
    <p:sldId id="360" r:id="rId21"/>
    <p:sldId id="273" r:id="rId22"/>
    <p:sldId id="275" r:id="rId23"/>
    <p:sldId id="277" r:id="rId24"/>
    <p:sldId id="287" r:id="rId25"/>
    <p:sldId id="366" r:id="rId26"/>
    <p:sldId id="279" r:id="rId27"/>
    <p:sldId id="289" r:id="rId28"/>
    <p:sldId id="363" r:id="rId29"/>
    <p:sldId id="364" r:id="rId30"/>
    <p:sldId id="358" r:id="rId31"/>
    <p:sldId id="274" r:id="rId32"/>
    <p:sldId id="276" r:id="rId33"/>
    <p:sldId id="372" r:id="rId34"/>
    <p:sldId id="373" r:id="rId35"/>
    <p:sldId id="291" r:id="rId36"/>
    <p:sldId id="259" r:id="rId37"/>
    <p:sldId id="290" r:id="rId38"/>
    <p:sldId id="280" r:id="rId39"/>
    <p:sldId id="281" r:id="rId40"/>
    <p:sldId id="374" r:id="rId41"/>
    <p:sldId id="292" r:id="rId42"/>
    <p:sldId id="334" r:id="rId43"/>
    <p:sldId id="293" r:id="rId44"/>
    <p:sldId id="294" r:id="rId45"/>
    <p:sldId id="282" r:id="rId46"/>
    <p:sldId id="367" r:id="rId47"/>
    <p:sldId id="295" r:id="rId48"/>
    <p:sldId id="335" r:id="rId49"/>
    <p:sldId id="330" r:id="rId50"/>
    <p:sldId id="331" r:id="rId51"/>
    <p:sldId id="332" r:id="rId52"/>
    <p:sldId id="338" r:id="rId53"/>
    <p:sldId id="353" r:id="rId54"/>
    <p:sldId id="337" r:id="rId55"/>
    <p:sldId id="336" r:id="rId56"/>
    <p:sldId id="339" r:id="rId57"/>
    <p:sldId id="354" r:id="rId58"/>
    <p:sldId id="340" r:id="rId59"/>
    <p:sldId id="343" r:id="rId60"/>
    <p:sldId id="351" r:id="rId61"/>
    <p:sldId id="375" r:id="rId62"/>
    <p:sldId id="317" r:id="rId63"/>
    <p:sldId id="342" r:id="rId64"/>
    <p:sldId id="283" r:id="rId65"/>
    <p:sldId id="368" r:id="rId66"/>
    <p:sldId id="371" r:id="rId67"/>
    <p:sldId id="369" r:id="rId68"/>
    <p:sldId id="370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DE46816-7837-4C8E-BE23-30A3ED137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C546F6-4D03-4F50-953D-99BE3969C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612E4-62E2-4D03-AE41-A01C393EDD9E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2EFC67-3443-483B-B389-D3D46996B4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D38BD6-0AC0-4CB4-BB6B-1D2039345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BA22-F390-48D0-B4B2-E52DA6912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7D7-E9BF-4E2C-93A5-F606827DC277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DDCE-F704-42B8-94EC-94A73BE7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68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E3D2199-458A-48EA-A477-417045FDD744}"/>
              </a:ext>
            </a:extLst>
          </p:cNvPr>
          <p:cNvSpPr/>
          <p:nvPr userDrawn="1"/>
        </p:nvSpPr>
        <p:spPr>
          <a:xfrm>
            <a:off x="3473569" y="2907101"/>
            <a:ext cx="5244861" cy="117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E4B8D247-6050-4715-BE2A-BB5F82412682}"/>
              </a:ext>
            </a:extLst>
          </p:cNvPr>
          <p:cNvSpPr/>
          <p:nvPr/>
        </p:nvSpPr>
        <p:spPr>
          <a:xfrm>
            <a:off x="640583" y="1583505"/>
            <a:ext cx="10916417" cy="142239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C4192E5D-7AE1-4CBD-B677-A68182FDFDBF}"/>
              </a:ext>
            </a:extLst>
          </p:cNvPr>
          <p:cNvSpPr/>
          <p:nvPr/>
        </p:nvSpPr>
        <p:spPr>
          <a:xfrm>
            <a:off x="7090913" y="4345378"/>
            <a:ext cx="4262887" cy="142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A15551B9-383D-47C0-8F81-46BFB494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5090"/>
            <a:ext cx="10515600" cy="713982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xmlns="" id="{943DB1FB-D18C-4DF8-968F-404B5F46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619349"/>
            <a:ext cx="10515600" cy="4066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6C338A15-4AEF-4E0F-8BD9-D642A63A4D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82799" y="4762650"/>
            <a:ext cx="4262890" cy="83431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A387A0D3-9714-49C1-AF3C-31AEBE07E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highload.ru/uploads/e/9f/db69ce3a096cc4f8fb8b57aebba13.png">
            <a:extLst>
              <a:ext uri="{FF2B5EF4-FFF2-40B4-BE49-F238E27FC236}">
                <a16:creationId xmlns:a16="http://schemas.microsoft.com/office/drawing/2014/main" xmlns="" id="{0A6A12AB-D6D1-48B8-BF53-2A7F8C3C5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6" y="216437"/>
            <a:ext cx="1823806" cy="11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9943FE6-1442-4A5D-8C00-EBBFD0470E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40504" y="165100"/>
            <a:ext cx="10989545" cy="6330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xmlns="" id="{7ADB7CF1-3576-436B-8B10-C28C17D8F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highload.ru/uploads/e/9f/db69ce3a096cc4f8fb8b57aebba13.png">
            <a:extLst>
              <a:ext uri="{FF2B5EF4-FFF2-40B4-BE49-F238E27FC236}">
                <a16:creationId xmlns:a16="http://schemas.microsoft.com/office/drawing/2014/main" xmlns="" id="{D5871FE5-544C-4AB5-B377-321428473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8" y="170479"/>
            <a:ext cx="1895312" cy="12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окладчи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ый треугольник 13">
            <a:extLst>
              <a:ext uri="{FF2B5EF4-FFF2-40B4-BE49-F238E27FC236}">
                <a16:creationId xmlns:a16="http://schemas.microsoft.com/office/drawing/2014/main" xmlns="" id="{F6AC732A-3303-47D6-B31D-160957E5F4E3}"/>
              </a:ext>
            </a:extLst>
          </p:cNvPr>
          <p:cNvSpPr/>
          <p:nvPr userDrawn="1"/>
        </p:nvSpPr>
        <p:spPr>
          <a:xfrm flipH="1">
            <a:off x="2133600" y="0"/>
            <a:ext cx="10058400" cy="6857999"/>
          </a:xfrm>
          <a:prstGeom prst="rtTriangle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C5BED98-88B3-46A8-BEAF-942F83B6DD2C}"/>
              </a:ext>
            </a:extLst>
          </p:cNvPr>
          <p:cNvSpPr/>
          <p:nvPr/>
        </p:nvSpPr>
        <p:spPr>
          <a:xfrm>
            <a:off x="7564988" y="508000"/>
            <a:ext cx="3875540" cy="58356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5B93D5F4-5C0B-498A-BB75-CB839F1A8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8" y="1307191"/>
            <a:ext cx="5944799" cy="805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D636B459-5AA7-4BFE-82B9-06D22B4A13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9" y="2452204"/>
            <a:ext cx="6869982" cy="37247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C522B7F-E49E-450C-86BF-7188043ECC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64988" y="514350"/>
            <a:ext cx="3875540" cy="58293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788141E9-D59E-48B0-A992-4ACD5E1E7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E82D5B9D-72CA-4736-BE5F-3FB6A70063CE}"/>
              </a:ext>
            </a:extLst>
          </p:cNvPr>
          <p:cNvSpPr/>
          <p:nvPr userDrawn="1"/>
        </p:nvSpPr>
        <p:spPr>
          <a:xfrm>
            <a:off x="559518" y="196397"/>
            <a:ext cx="2865169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8C8FD44B-F425-4573-8CD8-2AAC78D99408}"/>
              </a:ext>
            </a:extLst>
          </p:cNvPr>
          <p:cNvSpPr/>
          <p:nvPr userDrawn="1"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BE8C58-6701-4180-B071-8761D6FB64DF}"/>
              </a:ext>
            </a:extLst>
          </p:cNvPr>
          <p:cNvSpPr txBox="1"/>
          <p:nvPr/>
        </p:nvSpPr>
        <p:spPr>
          <a:xfrm>
            <a:off x="664593" y="261527"/>
            <a:ext cx="265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26649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2E4BF05-28A8-48D7-9AF6-7154BA0F1006}"/>
              </a:ext>
            </a:extLst>
          </p:cNvPr>
          <p:cNvSpPr/>
          <p:nvPr/>
        </p:nvSpPr>
        <p:spPr>
          <a:xfrm>
            <a:off x="943242" y="955522"/>
            <a:ext cx="10220058" cy="84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AF6CA252-41C6-4922-A6B4-F1DA5E11606C}"/>
              </a:ext>
            </a:extLst>
          </p:cNvPr>
          <p:cNvSpPr/>
          <p:nvPr/>
        </p:nvSpPr>
        <p:spPr>
          <a:xfrm>
            <a:off x="639763" y="955522"/>
            <a:ext cx="189179" cy="847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76D103D-5997-4676-A81E-83094A1BB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1043797"/>
            <a:ext cx="9884279" cy="5008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35D2AB-C278-4D87-A2F7-66FD20747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кода длинный и широки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3F91F2A2-2672-4870-A279-19E0F8AA382A}"/>
              </a:ext>
            </a:extLst>
          </p:cNvPr>
          <p:cNvSpPr/>
          <p:nvPr/>
        </p:nvSpPr>
        <p:spPr>
          <a:xfrm>
            <a:off x="943242" y="955521"/>
            <a:ext cx="10220058" cy="14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EB9E2E92-93D0-4644-A8B6-DB6F94125E53}"/>
              </a:ext>
            </a:extLst>
          </p:cNvPr>
          <p:cNvSpPr/>
          <p:nvPr/>
        </p:nvSpPr>
        <p:spPr>
          <a:xfrm>
            <a:off x="639763" y="955522"/>
            <a:ext cx="189179" cy="14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8699" y="1061049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кода длинный и широкий">
    <p:bg>
      <p:bgPr>
        <a:solidFill>
          <a:srgbClr val="E74E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xmlns="" id="{878F3185-17FD-49FE-91E5-E44CF4618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3860" y="2458775"/>
            <a:ext cx="9884279" cy="4836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CC88B11-CAD9-42D5-8A5B-5B7D8227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6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1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заголовком дли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1238704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1238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638299"/>
            <a:ext cx="10989184" cy="349250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466" y="258143"/>
            <a:ext cx="11074206" cy="10185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xmlns="" id="{B30A3970-375A-4A8A-8819-53E8EE3A2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2AD656C4-B1E7-446B-A710-5C5459976C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940279"/>
            <a:ext cx="10630617" cy="419052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lnSpc>
                <a:spcPct val="100000"/>
              </a:lnSpc>
              <a:spcAft>
                <a:spcPts val="60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xmlns="" id="{2BF68760-85A5-4C22-B84B-A9615DF8B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3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д с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4D3CAF00-823B-46A7-87CF-045B39AA3C08}"/>
              </a:ext>
            </a:extLst>
          </p:cNvPr>
          <p:cNvSpPr/>
          <p:nvPr/>
        </p:nvSpPr>
        <p:spPr>
          <a:xfrm>
            <a:off x="559517" y="196397"/>
            <a:ext cx="11368957" cy="771678"/>
          </a:xfrm>
          <a:prstGeom prst="rect">
            <a:avLst/>
          </a:prstGeom>
          <a:solidFill>
            <a:srgbClr val="E74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xmlns="" id="{AE68A318-5B5A-45B9-8D5C-AD786F274B14}"/>
              </a:ext>
            </a:extLst>
          </p:cNvPr>
          <p:cNvSpPr/>
          <p:nvPr/>
        </p:nvSpPr>
        <p:spPr>
          <a:xfrm>
            <a:off x="263526" y="196397"/>
            <a:ext cx="138905" cy="77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1F3269BE-3EE2-46C8-B63B-EE348818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04F85423-5AEE-4E44-973B-2ED694A2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F5BDE9A-7632-48B8-AA00-6D3D23A202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59518" y="1138686"/>
            <a:ext cx="11270532" cy="50573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>
                <a:latin typeface="Consolas" panose="020B0609020204030204" pitchFamily="49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2pPr>
            <a:lvl3pPr marL="11430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3pPr>
            <a:lvl4pPr marL="16002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4pPr>
            <a:lvl5pPr marL="2057400" indent="-228600">
              <a:buFontTx/>
              <a:buBlip>
                <a:blip r:embed="rId2"/>
              </a:buBlip>
              <a:defRPr sz="2800">
                <a:latin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45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xmlns="" id="{DCCAFFBD-4C21-40E3-9ACA-61F59EEA3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  <a:prstGeom prst="ellipse">
            <a:avLst/>
          </a:prstGeom>
        </p:spPr>
        <p:txBody>
          <a:bodyPr/>
          <a:lstStyle>
            <a:lvl1pPr>
              <a:defRPr sz="1400">
                <a:solidFill>
                  <a:srgbClr val="00B0F0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0" r:id="rId3"/>
    <p:sldLayoutId id="2147483721" r:id="rId4"/>
    <p:sldLayoutId id="2147483725" r:id="rId5"/>
    <p:sldLayoutId id="2147483716" r:id="rId6"/>
    <p:sldLayoutId id="2147483723" r:id="rId7"/>
    <p:sldLayoutId id="2147483722" r:id="rId8"/>
    <p:sldLayoutId id="2147483724" r:id="rId9"/>
    <p:sldLayoutId id="2147483718" r:id="rId10"/>
    <p:sldLayoutId id="2147483719" r:id="rId11"/>
  </p:sldLayoutIdLst>
  <p:hf hdr="0" ftr="0" dt="0"/>
  <p:txStyles>
    <p:titleStyle>
      <a:lvl1pPr marL="0" marR="0" indent="0" algn="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ribkov@viva64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2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2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DC5792-527D-4E13-A72B-11063769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087" y="2005627"/>
            <a:ext cx="10515600" cy="1190875"/>
          </a:xfrm>
        </p:spPr>
        <p:txBody>
          <a:bodyPr/>
          <a:lstStyle/>
          <a:p>
            <a:r>
              <a:rPr lang="ru-RU" sz="5400" dirty="0">
                <a:solidFill>
                  <a:srgbClr val="E74E11"/>
                </a:solidFill>
              </a:rPr>
              <a:t>Качество кода игровых движков:</a:t>
            </a:r>
            <a:br>
              <a:rPr lang="ru-RU" sz="5400" dirty="0">
                <a:solidFill>
                  <a:srgbClr val="E74E11"/>
                </a:solidFill>
              </a:rPr>
            </a:br>
            <a:r>
              <a:rPr lang="ru-RU" sz="5400" dirty="0">
                <a:solidFill>
                  <a:srgbClr val="E74E11"/>
                </a:solidFill>
              </a:rPr>
              <a:t>неужели всё так плохо?</a:t>
            </a:r>
          </a:p>
        </p:txBody>
      </p:sp>
    </p:spTree>
    <p:extLst>
      <p:ext uri="{BB962C8B-B14F-4D97-AF65-F5344CB8AC3E}">
        <p14:creationId xmlns:p14="http://schemas.microsoft.com/office/powerpoint/2010/main" val="13886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724574"/>
            <a:ext cx="10630617" cy="3854092"/>
          </a:xfrm>
        </p:spPr>
        <p:txBody>
          <a:bodyPr/>
          <a:lstStyle/>
          <a:p>
            <a:r>
              <a:rPr lang="ru-RU" sz="4400" dirty="0"/>
              <a:t>Показать типовые паттерны ошибок</a:t>
            </a:r>
          </a:p>
          <a:p>
            <a:r>
              <a:rPr lang="ru-RU" sz="4400" dirty="0"/>
              <a:t>Показать, как правильно применять статический анализ кода</a:t>
            </a:r>
          </a:p>
          <a:p>
            <a:endParaRPr lang="ru-R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Цели этого доклада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выглядят ошибки в игровых движках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5722" y="1446717"/>
            <a:ext cx="7180555" cy="13386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E74E11"/>
                </a:solidFill>
              </a:rPr>
              <a:t>Копи-паст и эффект последней строки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DF1A05-236C-4A03-9187-5E85BC74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8" y="1001479"/>
            <a:ext cx="10812384" cy="432495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 (C++)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DF1A05-236C-4A03-9187-5E85BC74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18" y="1001479"/>
            <a:ext cx="10812384" cy="432495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5118" y="5207164"/>
            <a:ext cx="11180473" cy="37402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Предупреждение</a:t>
            </a:r>
            <a:r>
              <a:rPr lang="en-US" sz="3200" b="1" dirty="0"/>
              <a:t> PVS-Studio: </a:t>
            </a:r>
            <a:r>
              <a:rPr lang="en-US" sz="3200" dirty="0"/>
              <a:t>V501 There are identical sub-expressions '</a:t>
            </a:r>
            <a:r>
              <a:rPr lang="en-US" sz="3200" dirty="0" err="1"/>
              <a:t>Position.Y</a:t>
            </a:r>
            <a:r>
              <a:rPr lang="en-US" sz="3200" dirty="0"/>
              <a:t> &gt;= </a:t>
            </a:r>
            <a:r>
              <a:rPr lang="en-US" sz="3200" dirty="0" err="1"/>
              <a:t>Control.Center.Y</a:t>
            </a:r>
            <a:r>
              <a:rPr lang="en-US" sz="3200" dirty="0"/>
              <a:t> — </a:t>
            </a:r>
            <a:r>
              <a:rPr lang="en-US" sz="3200" dirty="0" err="1"/>
              <a:t>BoxSize.Y</a:t>
            </a:r>
            <a:r>
              <a:rPr lang="en-US" sz="3200" dirty="0"/>
              <a:t> * 0.5f' to the left and to the right of the '&amp;&amp;' operator.</a:t>
            </a:r>
            <a:endParaRPr lang="ru-R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 (C++)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8B9A3F4-E8D8-4B58-9283-9DFC6ECEC04D}"/>
              </a:ext>
            </a:extLst>
          </p:cNvPr>
          <p:cNvSpPr/>
          <p:nvPr/>
        </p:nvSpPr>
        <p:spPr>
          <a:xfrm>
            <a:off x="7288696" y="4214191"/>
            <a:ext cx="490330" cy="39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5722" y="1306039"/>
            <a:ext cx="7180555" cy="13386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E74E11"/>
                </a:solidFill>
              </a:rPr>
              <a:t>Обращение по некорректному адресу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6AF8AF-B144-4CC6-A870-B6435930F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Amazon Lumberyard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41E6AE-ADBA-49DE-AB4B-C6B42B6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4A757A-409A-41B6-996F-082C27A2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12" y="990101"/>
            <a:ext cx="9163776" cy="479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4A757A-409A-41B6-996F-082C27A2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12" y="990101"/>
            <a:ext cx="9163776" cy="4791681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F21B2B3-FB4B-4587-9689-23DB628623E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5662513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 </a:t>
            </a:r>
            <a:r>
              <a:rPr lang="en-US" sz="3200" b="1" dirty="0"/>
              <a:t>PVS-Studio:</a:t>
            </a:r>
            <a:r>
              <a:rPr lang="en-US" sz="3200" dirty="0"/>
              <a:t> V557 CWE-119 Array overrun is possible. The 'id' index is pointing beyond array bound.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6AF8AF-B144-4CC6-A870-B6435930F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Amazon Lumberyard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441E6AE-ADBA-49DE-AB4B-C6B42B6E5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9F1902-9B51-47BD-9A93-A0717FF3795E}"/>
              </a:ext>
            </a:extLst>
          </p:cNvPr>
          <p:cNvSpPr/>
          <p:nvPr/>
        </p:nvSpPr>
        <p:spPr>
          <a:xfrm>
            <a:off x="2918718" y="2172485"/>
            <a:ext cx="328065" cy="42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BD98E5C-16C5-4E43-A6F4-E8220B704FF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49517" y="300347"/>
            <a:ext cx="8112823" cy="6341714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36083A0A-9847-4567-B84F-FC874E9EF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C98331-3EB8-4F93-B031-1668DF6D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BD98E5C-16C5-4E43-A6F4-E8220B704FF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49517" y="300347"/>
            <a:ext cx="8112823" cy="6341714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36083A0A-9847-4567-B84F-FC874E9EF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C98331-3EB8-4F93-B031-1668DF6D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xmlns="" id="{D77C0349-CB75-46A9-8B27-1F578999D68A}"/>
              </a:ext>
            </a:extLst>
          </p:cNvPr>
          <p:cNvSpPr txBox="1">
            <a:spLocks/>
          </p:cNvSpPr>
          <p:nvPr/>
        </p:nvSpPr>
        <p:spPr>
          <a:xfrm>
            <a:off x="251684" y="1174224"/>
            <a:ext cx="4286615" cy="49584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/>
              <a:t>Предупреждение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PVS-Studio:</a:t>
            </a:r>
            <a:r>
              <a:rPr lang="en-US" sz="3200" dirty="0"/>
              <a:t> V522 Dereferencing of the null pointer '</a:t>
            </a:r>
            <a:r>
              <a:rPr lang="en-US" sz="3200" dirty="0" err="1"/>
              <a:t>LevelStreamingObject</a:t>
            </a:r>
            <a:r>
              <a:rPr lang="en-US" sz="3200" dirty="0"/>
              <a:t>' might take place. </a:t>
            </a:r>
            <a:endParaRPr lang="ru-RU" sz="32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C3A9BF0-4FF8-459E-913E-9034C58A0CA7}"/>
              </a:ext>
            </a:extLst>
          </p:cNvPr>
          <p:cNvSpPr/>
          <p:nvPr/>
        </p:nvSpPr>
        <p:spPr>
          <a:xfrm>
            <a:off x="5655865" y="5051613"/>
            <a:ext cx="4135249" cy="406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xmlns="" id="{45458647-E3FE-4C0D-AC9C-A77844623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65" y="1242797"/>
            <a:ext cx="5944799" cy="805897"/>
          </a:xfrm>
        </p:spPr>
        <p:txBody>
          <a:bodyPr/>
          <a:lstStyle/>
          <a:p>
            <a:pPr algn="ctr"/>
            <a:r>
              <a:rPr lang="ru-RU" dirty="0"/>
              <a:t>Георгий Грибков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8695328-BD9A-4F37-A156-652C0FA874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2889" y="1847865"/>
            <a:ext cx="6518747" cy="3767338"/>
          </a:xfrm>
        </p:spPr>
        <p:txBody>
          <a:bodyPr/>
          <a:lstStyle/>
          <a:p>
            <a:r>
              <a:rPr lang="ru-RU" sz="2800" dirty="0"/>
              <a:t>Программист</a:t>
            </a:r>
            <a:r>
              <a:rPr lang="en-US" sz="2800" dirty="0"/>
              <a:t> C++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разработчик статического анализатора кода </a:t>
            </a:r>
            <a:br>
              <a:rPr lang="ru-RU" sz="2800" dirty="0"/>
            </a:br>
            <a:r>
              <a:rPr lang="en-US" sz="2800" dirty="0"/>
              <a:t>PVS-Studio</a:t>
            </a:r>
            <a:endParaRPr lang="ru-RU" sz="2800" dirty="0"/>
          </a:p>
          <a:p>
            <a:r>
              <a:rPr lang="ru-RU" sz="2800" dirty="0"/>
              <a:t>Автор статей о поиске ошибок в играх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err="1"/>
              <a:t>Вангеры</a:t>
            </a:r>
            <a:r>
              <a:rPr lang="ru-RU" sz="2800" dirty="0"/>
              <a:t>, </a:t>
            </a:r>
            <a:r>
              <a:rPr lang="en-US" sz="2800" dirty="0"/>
              <a:t>VVVVVV) </a:t>
            </a:r>
            <a:r>
              <a:rPr lang="ru-RU" sz="2800" dirty="0"/>
              <a:t>и других проектах</a:t>
            </a:r>
            <a:br>
              <a:rPr lang="ru-RU" sz="2800" dirty="0"/>
            </a:br>
            <a:r>
              <a:rPr lang="ru-RU" sz="2800" dirty="0"/>
              <a:t>с открытым исходным кодом</a:t>
            </a:r>
          </a:p>
          <a:p>
            <a:endParaRPr lang="ru-RU" sz="2800" dirty="0"/>
          </a:p>
          <a:p>
            <a:r>
              <a:rPr lang="en-US" dirty="0">
                <a:hlinkClick r:id="rId2"/>
              </a:rPr>
              <a:t>gribkov@viva64.com</a:t>
            </a:r>
            <a:endParaRPr lang="en-US" dirty="0"/>
          </a:p>
        </p:txBody>
      </p:sp>
      <p:pic>
        <p:nvPicPr>
          <p:cNvPr id="12" name="Объект 5">
            <a:extLst>
              <a:ext uri="{FF2B5EF4-FFF2-40B4-BE49-F238E27FC236}">
                <a16:creationId xmlns:a16="http://schemas.microsoft.com/office/drawing/2014/main" xmlns="" id="{26AC0062-DCC9-4C76-9FC1-6821D29E352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08" y="496408"/>
            <a:ext cx="4232610" cy="5866054"/>
          </a:xfr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CE627C3F-5C38-4D57-8354-E7AED84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713" y="6196013"/>
            <a:ext cx="861579" cy="70675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5722" y="1179430"/>
            <a:ext cx="7180555" cy="13386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E74E11"/>
                </a:solidFill>
              </a:rPr>
              <a:t>Зло живёт в условных</a:t>
            </a:r>
            <a:br>
              <a:rPr lang="ru-RU" sz="6600" b="1" dirty="0">
                <a:solidFill>
                  <a:srgbClr val="E74E11"/>
                </a:solidFill>
              </a:rPr>
            </a:br>
            <a:r>
              <a:rPr lang="ru-RU" sz="6600" b="1" dirty="0">
                <a:solidFill>
                  <a:srgbClr val="E74E11"/>
                </a:solidFill>
              </a:rPr>
              <a:t>выражениях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ECBF25-ED5D-4D3E-B5D9-55E61DA1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20" y="1024557"/>
            <a:ext cx="9183757" cy="43451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96A6DE-CA23-4787-86B6-3BEB6EB36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Unity (C#)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08FB82-5F02-436F-B9AB-5EABBC3E3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ECBF25-ED5D-4D3E-B5D9-55E61DA17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20" y="1024557"/>
            <a:ext cx="9183757" cy="4345118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88A133C-447D-4843-9F3A-DA6017DD1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89" y="5369675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Предупреждение</a:t>
            </a:r>
            <a:r>
              <a:rPr lang="en-US" sz="3200" b="1" dirty="0"/>
              <a:t> PVS-Studio</a:t>
            </a:r>
            <a:r>
              <a:rPr lang="en-US" sz="3200" dirty="0"/>
              <a:t>: V3063 A part of conditional expression is always true if it is evaluated: </a:t>
            </a:r>
            <a:r>
              <a:rPr lang="en-US" sz="3200" dirty="0" err="1"/>
              <a:t>pageSize</a:t>
            </a:r>
            <a:r>
              <a:rPr lang="en-US" sz="3200" dirty="0"/>
              <a:t> &lt;= 1000.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96A6DE-CA23-4787-86B6-3BEB6EB36E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Unity (C#)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08FB82-5F02-436F-B9AB-5EABBC3E3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5454730-AE92-45DA-A620-BBE2FBB31AFE}"/>
              </a:ext>
            </a:extLst>
          </p:cNvPr>
          <p:cNvSpPr/>
          <p:nvPr/>
        </p:nvSpPr>
        <p:spPr>
          <a:xfrm>
            <a:off x="6095997" y="3429000"/>
            <a:ext cx="795133" cy="5731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43A927-7B29-404D-9600-EA91878A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9" y="1203515"/>
            <a:ext cx="7392004" cy="539634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DA6593-C1EE-41A9-BE89-A0B43F2A7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Bullet – </a:t>
            </a:r>
            <a:r>
              <a:rPr lang="ru-RU" dirty="0"/>
              <a:t>движок </a:t>
            </a:r>
            <a:r>
              <a:rPr lang="en-US" dirty="0"/>
              <a:t>Red Dead Redemption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C2610E-35CF-40DA-9145-2FDE23D74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43A927-7B29-404D-9600-EA91878A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9" y="1203515"/>
            <a:ext cx="7392004" cy="5396342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3639D1F-12E6-4D31-AC20-A40EA4F63D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783708" y="1335658"/>
            <a:ext cx="4408292" cy="476515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PVS-Studio: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V709 Suspicious comparison found: </a:t>
            </a:r>
            <a:br>
              <a:rPr lang="en-US" sz="3200" dirty="0"/>
            </a:br>
            <a:r>
              <a:rPr lang="en-US" sz="3200" dirty="0"/>
              <a:t>'f0 == f1 == </a:t>
            </a:r>
            <a:r>
              <a:rPr lang="en-US" sz="3200" dirty="0" err="1"/>
              <a:t>m_fractureBodies.size</a:t>
            </a:r>
            <a:r>
              <a:rPr lang="en-US" sz="3200" dirty="0"/>
              <a:t>()’.</a:t>
            </a:r>
            <a:br>
              <a:rPr lang="en-US" sz="3200" dirty="0"/>
            </a:br>
            <a:r>
              <a:rPr lang="en-US" sz="3200" dirty="0"/>
              <a:t>Remember that</a:t>
            </a:r>
            <a:br>
              <a:rPr lang="en-US" sz="3200" dirty="0"/>
            </a:br>
            <a:r>
              <a:rPr lang="en-US" sz="3200" dirty="0"/>
              <a:t>'a == b == c’</a:t>
            </a:r>
            <a:br>
              <a:rPr lang="en-US" sz="3200" dirty="0"/>
            </a:br>
            <a:r>
              <a:rPr lang="en-US" sz="3200" dirty="0"/>
              <a:t>is not equal to </a:t>
            </a:r>
            <a:br>
              <a:rPr lang="en-US" sz="3200" dirty="0"/>
            </a:br>
            <a:r>
              <a:rPr lang="en-US" sz="3200" dirty="0"/>
              <a:t>'a == b &amp;&amp; b == c'.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DA6593-C1EE-41A9-BE89-A0B43F2A7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Bullet – </a:t>
            </a:r>
            <a:r>
              <a:rPr lang="ru-RU" dirty="0"/>
              <a:t>движок </a:t>
            </a:r>
            <a:r>
              <a:rPr lang="en-US" dirty="0"/>
              <a:t>Red Dead Redemption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6C2610E-35CF-40DA-9145-2FDE23D74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1DE8381-61E7-43DF-A6D6-4750E1B27230}"/>
              </a:ext>
            </a:extLst>
          </p:cNvPr>
          <p:cNvSpPr/>
          <p:nvPr/>
        </p:nvSpPr>
        <p:spPr>
          <a:xfrm>
            <a:off x="1447726" y="4518118"/>
            <a:ext cx="4847057" cy="42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5722" y="1601461"/>
            <a:ext cx="7180555" cy="13386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E74E11"/>
                </a:solidFill>
              </a:rPr>
              <a:t>Приоритеты операторов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1AC8F2-7589-4472-9328-6A713A65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39" y="982545"/>
            <a:ext cx="9323521" cy="460147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CryEngine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1AC8F2-7589-4472-9328-6A713A65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39" y="982545"/>
            <a:ext cx="9323521" cy="4601479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9621" y="5305728"/>
            <a:ext cx="11555896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 </a:t>
            </a:r>
            <a:r>
              <a:rPr lang="en-US" sz="3200" b="1" dirty="0"/>
              <a:t>PVS-Studio:</a:t>
            </a:r>
            <a:r>
              <a:rPr lang="en-US" sz="3200" dirty="0"/>
              <a:t> V502 Perhaps the '?:' operator works in a different way than it was expected. The '?:' operator has a lower priority than the '+' operator.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CryEngine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43B6C3-7E35-4F4F-88F8-5FA15910F930}"/>
              </a:ext>
            </a:extLst>
          </p:cNvPr>
          <p:cNvSpPr/>
          <p:nvPr/>
        </p:nvSpPr>
        <p:spPr>
          <a:xfrm>
            <a:off x="4986057" y="4001284"/>
            <a:ext cx="1997839" cy="769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AFA512-FD47-4858-9DA3-E06E1E225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66" y="258143"/>
            <a:ext cx="11074206" cy="406651"/>
          </a:xfrm>
        </p:spPr>
        <p:txBody>
          <a:bodyPr/>
          <a:lstStyle/>
          <a:p>
            <a:r>
              <a:rPr lang="en-US" dirty="0"/>
              <a:t>Amazon Lumberyard</a:t>
            </a:r>
            <a:r>
              <a:rPr lang="ru-RU" dirty="0"/>
              <a:t> </a:t>
            </a:r>
            <a:r>
              <a:rPr lang="en-US" dirty="0"/>
              <a:t>(C++)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C16DFA-C6FF-48B0-9E06-C932F781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B23361-A22B-41B7-8625-5ECD32D8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7" y="1190050"/>
            <a:ext cx="10284041" cy="371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5D55C1A-2F2D-4EED-8134-AB4DC8FCDB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88" y="4975722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 </a:t>
            </a:r>
            <a:r>
              <a:rPr lang="en-US" sz="3200" b="1" dirty="0"/>
              <a:t>PVS-Studio:</a:t>
            </a:r>
            <a:r>
              <a:rPr lang="en-US" sz="3200" dirty="0"/>
              <a:t> V502 Perhaps the '?:' operator works in a different way than it was expected. The '?:' operator has a lower priority than the '-' operator.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0AFA512-FD47-4858-9DA3-E06E1E225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Amazon Lumberyard</a:t>
            </a:r>
            <a:r>
              <a:rPr lang="ru-RU" dirty="0"/>
              <a:t> </a:t>
            </a:r>
            <a:r>
              <a:rPr lang="en-US" dirty="0"/>
              <a:t>(C++)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C16DFA-C6FF-48B0-9E06-C932F781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B23361-A22B-41B7-8625-5ECD32D8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7" y="1190050"/>
            <a:ext cx="10284041" cy="371725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845FC4-4D44-4558-B9FC-D37393599C20}"/>
              </a:ext>
            </a:extLst>
          </p:cNvPr>
          <p:cNvSpPr/>
          <p:nvPr/>
        </p:nvSpPr>
        <p:spPr>
          <a:xfrm>
            <a:off x="3241663" y="3629464"/>
            <a:ext cx="5831999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B47DFFF-4C8A-43EF-906E-73D02466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2D72B3-DFF1-48FB-A273-CD1DBA07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290" name="Picture 2" descr="https://forums.unrealengine.com/filedata/fetch?id=1145815">
            <a:extLst>
              <a:ext uri="{FF2B5EF4-FFF2-40B4-BE49-F238E27FC236}">
                <a16:creationId xmlns:a16="http://schemas.microsoft.com/office/drawing/2014/main" xmlns="" id="{F6FC659F-4F26-4EC2-B991-80B7583FEB4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65" y="1085658"/>
            <a:ext cx="8252469" cy="551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2D8AB8-8541-49C6-9763-D79463B824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05722" y="1429132"/>
            <a:ext cx="7180555" cy="133868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E74E11"/>
                </a:solidFill>
              </a:rPr>
              <a:t>А также всякие неуловимые опечатки…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5737633-F0DA-4D35-9525-E84BE995D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EF0292-F5E9-49A9-884B-AF22829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CryEngine V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3CD51F-5A63-4D61-9F04-2824A7372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82A2B0-6CE5-4276-AD94-4FB346F4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7" y="1232453"/>
            <a:ext cx="11009366" cy="41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15ADF20-423B-4EEF-A03F-000BE4BD8B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5345503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 </a:t>
            </a:r>
            <a:r>
              <a:rPr lang="en-US" sz="3200" b="1" dirty="0"/>
              <a:t>PVS-Studio:</a:t>
            </a:r>
            <a:r>
              <a:rPr lang="en-US" sz="3200" dirty="0"/>
              <a:t> V529 Odd semicolon ';' after 'for' operator.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EF0292-F5E9-49A9-884B-AF22829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CryEngine V (C++)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3CD51F-5A63-4D61-9F04-2824A7372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82A2B0-6CE5-4276-AD94-4FB346F4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7" y="1232453"/>
            <a:ext cx="11009366" cy="41130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9504E28-B49B-4FFB-BAEB-EBA1FB374C8A}"/>
              </a:ext>
            </a:extLst>
          </p:cNvPr>
          <p:cNvSpPr/>
          <p:nvPr/>
        </p:nvSpPr>
        <p:spPr>
          <a:xfrm>
            <a:off x="10697744" y="3285666"/>
            <a:ext cx="328065" cy="424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2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CF25CD-5AAC-4D6E-A5AC-B5455D50E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Amazon Lumberyard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9408B3-C692-4031-8C08-A24C27E30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B20D23-D890-4767-A2B0-1C5D5F0E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80" y="1059082"/>
            <a:ext cx="9748238" cy="40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37BD71F5-1722-4BAA-A664-52F178214B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62642" y="5116399"/>
            <a:ext cx="9466714" cy="38540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Предупреждение </a:t>
            </a:r>
            <a:r>
              <a:rPr lang="en-US" sz="3200" b="1" dirty="0"/>
              <a:t>PVS-Studio:</a:t>
            </a:r>
            <a:r>
              <a:rPr lang="en-US" sz="3200" dirty="0"/>
              <a:t> V549 CWE-688 The first argument of '</a:t>
            </a:r>
            <a:r>
              <a:rPr lang="en-US" sz="3200" dirty="0" err="1"/>
              <a:t>memcmp</a:t>
            </a:r>
            <a:r>
              <a:rPr lang="en-US" sz="3200" dirty="0"/>
              <a:t>' function is equal to the second argument.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CF25CD-5AAC-4D6E-A5AC-B5455D50E8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Amazon Lumberyard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9408B3-C692-4031-8C08-A24C27E30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B20D23-D890-4767-A2B0-1C5D5F0EC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80" y="1059082"/>
            <a:ext cx="9748238" cy="405731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4D31E1E-8155-4740-9338-A660341C5A7D}"/>
              </a:ext>
            </a:extLst>
          </p:cNvPr>
          <p:cNvSpPr/>
          <p:nvPr/>
        </p:nvSpPr>
        <p:spPr>
          <a:xfrm>
            <a:off x="3705897" y="3868615"/>
            <a:ext cx="704182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CA272A1-5825-468A-9553-411DCD073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Итого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819A6F1-6A72-4B26-A929-D5778BF4E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196" name="Picture 4" descr="27 забавных и пугающих багов, которые встречаются в компьютерных играх">
            <a:extLst>
              <a:ext uri="{FF2B5EF4-FFF2-40B4-BE49-F238E27FC236}">
                <a16:creationId xmlns:a16="http://schemas.microsoft.com/office/drawing/2014/main" xmlns="" id="{76665EE6-5ED0-48E1-89B6-E65E2722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81" y="1194062"/>
            <a:ext cx="7140437" cy="53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246EF-0B86-4BDD-8559-01C3BDCD0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821" y="6075045"/>
            <a:ext cx="861579" cy="70675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172" name="Picture 4" descr="http://memesmix.net/media/created/lc4dhj.jpg">
            <a:extLst>
              <a:ext uri="{FF2B5EF4-FFF2-40B4-BE49-F238E27FC236}">
                <a16:creationId xmlns:a16="http://schemas.microsoft.com/office/drawing/2014/main" xmlns="" id="{D1C04F11-3ED9-4EB6-8632-25A4370455A7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82" y="297482"/>
            <a:ext cx="6263035" cy="62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14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C5A72A01-384A-4450-8D02-02A2FA59E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Что делать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F6CF1F-292E-46A0-99CD-61C2441F7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 теряйте доверие к движкам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5D98CD71-6B16-4822-8F79-976F1CEEC4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769079"/>
            <a:ext cx="10630617" cy="3854092"/>
          </a:xfrm>
        </p:spPr>
        <p:txBody>
          <a:bodyPr/>
          <a:lstStyle/>
          <a:p>
            <a:r>
              <a:rPr lang="ru-RU" sz="4400" dirty="0"/>
              <a:t>Все эти ошибки уже исправлены</a:t>
            </a:r>
          </a:p>
          <a:p>
            <a:r>
              <a:rPr lang="ru-RU" sz="4400" dirty="0"/>
              <a:t>Разработчики активно борются с появлением новых</a:t>
            </a:r>
          </a:p>
        </p:txBody>
      </p:sp>
    </p:spTree>
    <p:extLst>
      <p:ext uri="{BB962C8B-B14F-4D97-AF65-F5344CB8AC3E}">
        <p14:creationId xmlns:p14="http://schemas.microsoft.com/office/powerpoint/2010/main" val="38348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Боритесь с ошибками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B47DFFF-4C8A-43EF-906E-73D02466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Unreal Engine 4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2D72B3-DFF1-48FB-A273-CD1DBA07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4338" name="Picture 2" descr="https://i.stack.imgur.com/o4gok.png">
            <a:extLst>
              <a:ext uri="{FF2B5EF4-FFF2-40B4-BE49-F238E27FC236}">
                <a16:creationId xmlns:a16="http://schemas.microsoft.com/office/drawing/2014/main" xmlns="" id="{008F70C1-456C-49BC-BA0E-781E980D85B6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5" y="1140211"/>
            <a:ext cx="10022929" cy="54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400" dirty="0"/>
              <a:t>Юнит-тесты</a:t>
            </a:r>
          </a:p>
          <a:p>
            <a:r>
              <a:rPr lang="en-US" sz="4400" dirty="0"/>
              <a:t>Code</a:t>
            </a:r>
            <a:r>
              <a:rPr lang="ru-RU" sz="4400" dirty="0"/>
              <a:t> </a:t>
            </a:r>
            <a:r>
              <a:rPr lang="en-US" sz="4400" dirty="0"/>
              <a:t>review</a:t>
            </a:r>
            <a:endParaRPr lang="ru-RU" sz="4400" dirty="0"/>
          </a:p>
          <a:p>
            <a:r>
              <a:rPr lang="ru-RU" sz="4400" dirty="0"/>
              <a:t>Функциональное, регрессионное тестирование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Боритесь с ошибками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400" dirty="0"/>
              <a:t>Юнит-тесты</a:t>
            </a:r>
          </a:p>
          <a:p>
            <a:r>
              <a:rPr lang="en-US" sz="4400" dirty="0"/>
              <a:t>Code</a:t>
            </a:r>
            <a:r>
              <a:rPr lang="ru-RU" sz="4400" dirty="0"/>
              <a:t> </a:t>
            </a:r>
            <a:r>
              <a:rPr lang="en-US" sz="4400" dirty="0"/>
              <a:t>review</a:t>
            </a:r>
            <a:endParaRPr lang="ru-RU" sz="4400" dirty="0"/>
          </a:p>
          <a:p>
            <a:r>
              <a:rPr lang="ru-RU" sz="4400" dirty="0"/>
              <a:t>Функциональное, регрессионное тестирование</a:t>
            </a:r>
          </a:p>
          <a:p>
            <a:r>
              <a:rPr lang="ru-RU" sz="4400" dirty="0"/>
              <a:t>Динамический анализ</a:t>
            </a:r>
          </a:p>
          <a:p>
            <a:r>
              <a:rPr lang="ru-RU" sz="4400" dirty="0"/>
              <a:t>Статический анализ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Боритесь с ошибками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400" dirty="0"/>
              <a:t>Юнит-тесты</a:t>
            </a:r>
          </a:p>
          <a:p>
            <a:r>
              <a:rPr lang="en-US" sz="4400" dirty="0"/>
              <a:t>Code</a:t>
            </a:r>
            <a:r>
              <a:rPr lang="ru-RU" sz="4400" dirty="0"/>
              <a:t> </a:t>
            </a:r>
            <a:r>
              <a:rPr lang="en-US" sz="4400" dirty="0"/>
              <a:t>review</a:t>
            </a:r>
            <a:endParaRPr lang="ru-RU" sz="4400" dirty="0"/>
          </a:p>
          <a:p>
            <a:r>
              <a:rPr lang="ru-RU" sz="4400" dirty="0"/>
              <a:t>Функциональное, регрессионное тестирование</a:t>
            </a:r>
          </a:p>
          <a:p>
            <a:r>
              <a:rPr lang="ru-RU" sz="4400" dirty="0"/>
              <a:t>Динамический анализ</a:t>
            </a:r>
          </a:p>
          <a:p>
            <a:r>
              <a:rPr lang="ru-RU" sz="4400" b="1" dirty="0"/>
              <a:t>Статический анализ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Боритесь с ошибками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2405E41-2230-4DB8-A33B-5006D63675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687526"/>
            <a:ext cx="10630617" cy="385409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Статический анализ – это </a:t>
            </a:r>
            <a:r>
              <a:rPr lang="en-US" sz="4800" dirty="0"/>
              <a:t>code review </a:t>
            </a:r>
            <a:r>
              <a:rPr lang="ru-RU" sz="4800" dirty="0"/>
              <a:t>в автоматическом режиме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613A86-FB4D-44D1-B258-AA76CE9F43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Статический анализ – что это такое?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11C879-82F6-433F-8050-40DB5E68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97E00F-F32A-4984-9168-8DAA0DB2E0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Статический анализ – что это такое?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DC95E6-4E11-47C9-8C4E-447436290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241CB5-4D1D-4E37-85ED-543E9757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8" y="1360968"/>
            <a:ext cx="11629243" cy="46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ssets.deepsource.io/8824fc7/images/blog/cost-of-fixing-bugs/chart.jpg">
            <a:extLst>
              <a:ext uri="{FF2B5EF4-FFF2-40B4-BE49-F238E27FC236}">
                <a16:creationId xmlns:a16="http://schemas.microsoft.com/office/drawing/2014/main" xmlns="" id="{0E857C5E-F17A-4687-B836-A884FED213B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0" y="1051062"/>
            <a:ext cx="10663180" cy="53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Чем полезен статический анализ?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76B71350-0406-47C3-A027-8A60D30C1F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11330" y="1501954"/>
            <a:ext cx="4784670" cy="3854092"/>
          </a:xfrm>
        </p:spPr>
        <p:txBody>
          <a:bodyPr/>
          <a:lstStyle/>
          <a:p>
            <a:r>
              <a:rPr lang="en-US" sz="4800" dirty="0"/>
              <a:t>id Software</a:t>
            </a:r>
          </a:p>
          <a:p>
            <a:r>
              <a:rPr lang="en-US" sz="4800" dirty="0"/>
              <a:t>Wargaming</a:t>
            </a:r>
            <a:endParaRPr lang="ru-RU" sz="4800" dirty="0"/>
          </a:p>
          <a:p>
            <a:r>
              <a:rPr lang="en-US" sz="4800" dirty="0"/>
              <a:t>Epic Games</a:t>
            </a:r>
          </a:p>
          <a:p>
            <a:r>
              <a:rPr lang="en-US" sz="4800" dirty="0" err="1"/>
              <a:t>Playrix</a:t>
            </a:r>
            <a:endParaRPr lang="ru-RU" sz="4800" dirty="0"/>
          </a:p>
          <a:p>
            <a:r>
              <a:rPr lang="en-US" sz="4800" dirty="0"/>
              <a:t>Warner Brothers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3997F8-CCF6-48BC-8A49-78938C8A3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Кто использует статический 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88BAA0-8C60-46BC-9B86-F11FD0EF4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Объект 1">
            <a:extLst>
              <a:ext uri="{FF2B5EF4-FFF2-40B4-BE49-F238E27FC236}">
                <a16:creationId xmlns:a16="http://schemas.microsoft.com/office/drawing/2014/main" xmlns="" id="{E45ABA44-18D5-47D3-BFD9-FB474F31F3B5}"/>
              </a:ext>
            </a:extLst>
          </p:cNvPr>
          <p:cNvSpPr txBox="1">
            <a:spLocks/>
          </p:cNvSpPr>
          <p:nvPr/>
        </p:nvSpPr>
        <p:spPr>
          <a:xfrm>
            <a:off x="6276043" y="1501954"/>
            <a:ext cx="4784670" cy="38540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Oculus</a:t>
            </a:r>
            <a:endParaRPr lang="ru-RU" sz="4800" dirty="0"/>
          </a:p>
          <a:p>
            <a:r>
              <a:rPr lang="en-US" sz="4800" dirty="0" err="1"/>
              <a:t>Codemasters</a:t>
            </a:r>
            <a:endParaRPr lang="ru-RU" sz="4800" dirty="0"/>
          </a:p>
          <a:p>
            <a:r>
              <a:rPr lang="en-US" sz="4800" dirty="0"/>
              <a:t>Rocksteady</a:t>
            </a:r>
          </a:p>
          <a:p>
            <a:r>
              <a:rPr lang="en-US" sz="4800" dirty="0" err="1"/>
              <a:t>ZeniMax</a:t>
            </a:r>
            <a:r>
              <a:rPr lang="en-US" sz="4800" dirty="0"/>
              <a:t> Media</a:t>
            </a:r>
          </a:p>
          <a:p>
            <a:r>
              <a:rPr lang="ru-RU" sz="4800" dirty="0"/>
              <a:t>И 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2093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qrcoder.ru/code/?https%3A%2F%2Fru.wikipedia.org%2Fwiki%2F%25D0%25A1%25D1%2582%25D0%25B0%25D1%2582%25D0%25B8%25D1%2587%25D0%25B5%25D1%2581%25D0%25BA%25D0%25B8%25D0%25B9_%25D0%25B0%25D0%25BD%25D0%25B0%25D0%25BB%25D0%25B8%25D0%25B7_%25D0%25BA%25D0%25BE%25D0%25B4%25D0%25B0%23%25D0%2598%25D0%25BD%25D1%2581%25D1%2582%25D1%2580%25D1%2583%25D0%25BC%25D0%25B5%25D0%25BD%25D1%2582%25D1%258B_%25D1%2581%25D1%2582%25D0%25B0%25D1%2582%25D0%25B8%25D1%2587%25D0%25B5%25D1%2581%25D0%25BA%25D0%25BE%25D0%25B3%25D0%25BE_%25D0%25B0%25D0%25BD%25D0%25B0%25D0%25BB%25D0%25B8%25D0%25B7%25D0%25B0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3" y="2313563"/>
            <a:ext cx="4127678" cy="41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Современные статические анализаторы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24258" y="1239771"/>
            <a:ext cx="5207701" cy="308922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PVS-Studio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ReSharper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Coverity</a:t>
            </a:r>
            <a:endParaRPr lang="ru-RU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SonarQube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/>
              <a:t>Klocwork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Clang Static Analyzer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err="1"/>
              <a:t>IntelliJ</a:t>
            </a:r>
            <a:r>
              <a:rPr lang="en-GB" sz="3600" dirty="0"/>
              <a:t> IDEA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4153094" y="1239772"/>
            <a:ext cx="5171209" cy="30892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 txBox="1">
            <a:spLocks/>
          </p:cNvSpPr>
          <p:nvPr/>
        </p:nvSpPr>
        <p:spPr>
          <a:xfrm>
            <a:off x="5203065" y="1239771"/>
            <a:ext cx="6131073" cy="30892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717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4ED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/>
              <a:t>Большой список статических анализаторов: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79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C94EB981-13CA-44BA-82C2-39AF97401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анализ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14825DF-7E38-4454-8E0B-83A0C8DFC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59" y="1147920"/>
            <a:ext cx="10630617" cy="3854092"/>
          </a:xfrm>
        </p:spPr>
        <p:txBody>
          <a:bodyPr/>
          <a:lstStyle/>
          <a:p>
            <a:r>
              <a:rPr lang="ru-RU" sz="3200" dirty="0"/>
              <a:t>Локально на компьютерах разработчиков (плагины для </a:t>
            </a:r>
            <a:r>
              <a:rPr lang="en-US" sz="3200" dirty="0"/>
              <a:t>IDE, </a:t>
            </a:r>
            <a:r>
              <a:rPr lang="ru-RU" sz="3200" dirty="0"/>
              <a:t>системы мониторинга компиляции)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анализ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122" name="Picture 2" descr="https://www.radiom.fr/image-920-100-160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46" y="2303025"/>
            <a:ext cx="5737041" cy="43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B47DFFF-4C8A-43EF-906E-73D02466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Assassins Creed: Unity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2D72B3-DFF1-48FB-A273-CD1DBA07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F26A24-5C7E-4147-94E1-9CA18F98A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18" y="1196336"/>
            <a:ext cx="9742126" cy="5021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4E6281-C986-4C71-8603-9FF647410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56" y="1196336"/>
            <a:ext cx="6255272" cy="50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ÐÐ°ÑÑÐ¸Ð½ÐºÐ¸ Ð¿Ð¾ Ð·Ð°Ð¿ÑÐ¾ÑÑ logo jen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51" y="4099180"/>
            <a:ext cx="2063241" cy="20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dirty="0"/>
              <a:t>В системах непрерывной интеграции</a:t>
            </a:r>
            <a:r>
              <a:rPr lang="en-US" sz="3200" dirty="0"/>
              <a:t> (command-line </a:t>
            </a:r>
            <a:r>
              <a:rPr lang="ru-RU" sz="3200" dirty="0"/>
              <a:t>утилиты, плагины для </a:t>
            </a:r>
            <a:r>
              <a:rPr lang="en-US" sz="3200" dirty="0"/>
              <a:t>CI-</a:t>
            </a:r>
            <a:r>
              <a:rPr lang="ru-RU" sz="3200" dirty="0"/>
              <a:t>систем, системы мониторинга)</a:t>
            </a:r>
          </a:p>
          <a:p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 где стоит проводить анализ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152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66" y="4216154"/>
            <a:ext cx="1825528" cy="182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Ð°ÑÑÐ¸Ð½ÐºÐ¸ Ð¿Ð¾ Ð·Ð°Ð¿ÑÐ¾ÑÑ circle 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07" y="2257968"/>
            <a:ext cx="2299330" cy="22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45" y="2684035"/>
            <a:ext cx="1447196" cy="1447196"/>
          </a:xfrm>
          <a:prstGeom prst="rect">
            <a:avLst/>
          </a:prstGeom>
        </p:spPr>
      </p:pic>
      <p:pic>
        <p:nvPicPr>
          <p:cNvPr id="4100" name="Picture 4" descr="ÐÐ°ÑÑÐ¸Ð½ÐºÐ¸ Ð¿Ð¾ Ð·Ð°Ð¿ÑÐ¾ÑÑ buddy 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50" y="2485937"/>
            <a:ext cx="1782227" cy="17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gitlab 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98" y="4294897"/>
            <a:ext cx="1815449" cy="1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appveyor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06" y="2599112"/>
            <a:ext cx="1617042" cy="16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60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1" y="1140002"/>
            <a:ext cx="2338253" cy="194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34067" y="2169492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1" y="1140002"/>
            <a:ext cx="2338253" cy="194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34067" y="2169492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9004698" y="3629149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68" y="4267040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1" y="1140002"/>
            <a:ext cx="2338253" cy="194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52" y="4073278"/>
            <a:ext cx="1778355" cy="2669310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34067" y="2169492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9004698" y="3629149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006383">
            <a:off x="6999814" y="5684139"/>
            <a:ext cx="1533851" cy="1647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68" y="4267040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1" y="1140002"/>
            <a:ext cx="2338253" cy="194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52" y="4073278"/>
            <a:ext cx="1778355" cy="2669310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34067" y="2169492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9004698" y="3629149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006383">
            <a:off x="6999814" y="5684139"/>
            <a:ext cx="1533851" cy="1647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509511">
            <a:off x="3845387" y="3895258"/>
            <a:ext cx="1756131" cy="1979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онверт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8" y="3658659"/>
            <a:ext cx="608381" cy="6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68" y="4267040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programmer png">
            <a:extLst>
              <a:ext uri="{FF2B5EF4-FFF2-40B4-BE49-F238E27FC236}">
                <a16:creationId xmlns:a16="http://schemas.microsoft.com/office/drawing/2014/main" xmlns="" id="{788C8D25-CD07-46A1-8022-A64E2ECA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26" y="1052442"/>
            <a:ext cx="3258791" cy="244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Классический сценарий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CustomShape 2"/>
          <p:cNvSpPr/>
          <p:nvPr/>
        </p:nvSpPr>
        <p:spPr>
          <a:xfrm>
            <a:off x="2670099" y="1584101"/>
            <a:ext cx="8611793" cy="4821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41" y="1140002"/>
            <a:ext cx="2338253" cy="1943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" b="13615"/>
          <a:stretch/>
        </p:blipFill>
        <p:spPr>
          <a:xfrm>
            <a:off x="5310294" y="1052443"/>
            <a:ext cx="1763323" cy="2145792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52" y="4073278"/>
            <a:ext cx="1778355" cy="2669310"/>
          </a:xfrm>
          <a:prstGeom prst="rect">
            <a:avLst/>
          </a:prstGeom>
        </p:spPr>
      </p:pic>
      <p:sp>
        <p:nvSpPr>
          <p:cNvPr id="32" name="Стрелка вправо 31"/>
          <p:cNvSpPr/>
          <p:nvPr/>
        </p:nvSpPr>
        <p:spPr>
          <a:xfrm>
            <a:off x="4151127" y="178967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46357">
            <a:off x="7134067" y="2169492"/>
            <a:ext cx="1530536" cy="1714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9004698" y="3629149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006383">
            <a:off x="6999814" y="5684139"/>
            <a:ext cx="1533851" cy="1647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3671016" y="5692946"/>
            <a:ext cx="1778356" cy="17468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0800000">
            <a:off x="4156263" y="2502816"/>
            <a:ext cx="1034039" cy="19589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509511">
            <a:off x="3845387" y="3895258"/>
            <a:ext cx="1756131" cy="1979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конверт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8" y="3658659"/>
            <a:ext cx="608381" cy="6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ÐÐ°ÑÑÐ¸Ð½ÐºÐ¸ Ð¿Ð¾ Ð·Ð°Ð¿ÑÐ¾ÑÑ travis c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68" y="4267040"/>
            <a:ext cx="2009982" cy="20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uccess png">
            <a:extLst>
              <a:ext uri="{FF2B5EF4-FFF2-40B4-BE49-F238E27FC236}">
                <a16:creationId xmlns:a16="http://schemas.microsoft.com/office/drawing/2014/main" xmlns="" id="{0D7C5B21-6FFC-4604-AF8A-C28E9D5B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51" y="4087136"/>
            <a:ext cx="2488230" cy="24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64EAA79-CAFB-4ACA-9790-CEC0D8BA25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000" dirty="0"/>
              <a:t>Ошибки исправляются </a:t>
            </a:r>
            <a:r>
              <a:rPr lang="ru-RU" sz="4000" i="1" dirty="0"/>
              <a:t>в момент их появления</a:t>
            </a:r>
            <a:endParaRPr lang="ru-RU" sz="4000" dirty="0"/>
          </a:p>
          <a:p>
            <a:r>
              <a:rPr lang="ru-RU" sz="4000" dirty="0"/>
              <a:t>Множество ошибок не доходит даже до тестов</a:t>
            </a:r>
          </a:p>
          <a:p>
            <a:r>
              <a:rPr lang="ru-RU" sz="4000" dirty="0"/>
              <a:t>Те, что прошли – отлавливаются </a:t>
            </a:r>
            <a:r>
              <a:rPr lang="ru-RU" sz="4000" dirty="0" smtClean="0"/>
              <a:t>ночью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F534B1-03F7-4B29-9F73-411DEE463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Итого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CB828C-082B-4EF8-9E2C-7BE40A6D2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B47DFFF-4C8A-43EF-906E-73D02466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Witcher 3: Wild Hunt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2D72B3-DFF1-48FB-A273-CD1DBA07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362" name="Picture 2" descr="The Witcher 3 (Ведьмак 3) :: The Witcher (Ведьмак, Witcher) :: баг ...">
            <a:extLst>
              <a:ext uri="{FF2B5EF4-FFF2-40B4-BE49-F238E27FC236}">
                <a16:creationId xmlns:a16="http://schemas.microsoft.com/office/drawing/2014/main" xmlns="" id="{2E4839CF-A101-4419-9FB5-275CAA5D5218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72" y="1091182"/>
            <a:ext cx="9598855" cy="53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ssets.deepsource.io/8824fc7/images/blog/cost-of-fixing-bugs/chart.jpg">
            <a:extLst>
              <a:ext uri="{FF2B5EF4-FFF2-40B4-BE49-F238E27FC236}">
                <a16:creationId xmlns:a16="http://schemas.microsoft.com/office/drawing/2014/main" xmlns="" id="{0E857C5E-F17A-4687-B836-A884FED213B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0" y="1051062"/>
            <a:ext cx="10663180" cy="53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Чем полезен статический анализ?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64EAA79-CAFB-4ACA-9790-CEC0D8BA25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4000" dirty="0"/>
              <a:t>Ошибки исправляются </a:t>
            </a:r>
            <a:r>
              <a:rPr lang="ru-RU" sz="4000" i="1" dirty="0"/>
              <a:t>в момент их появления</a:t>
            </a:r>
            <a:endParaRPr lang="ru-RU" sz="4000" dirty="0"/>
          </a:p>
          <a:p>
            <a:r>
              <a:rPr lang="ru-RU" sz="4000" dirty="0"/>
              <a:t>Множество ошибок не доходит даже до тестов</a:t>
            </a:r>
          </a:p>
          <a:p>
            <a:r>
              <a:rPr lang="ru-RU" sz="4000" dirty="0"/>
              <a:t>Те, что прошли – отлавливаются </a:t>
            </a:r>
            <a:r>
              <a:rPr lang="ru-RU" sz="4000" dirty="0" smtClean="0"/>
              <a:t>ночью</a:t>
            </a:r>
            <a:endParaRPr lang="en-US" sz="4000" dirty="0" smtClean="0"/>
          </a:p>
          <a:p>
            <a:r>
              <a:rPr lang="ru-RU" sz="4000" i="1" dirty="0" smtClean="0"/>
              <a:t>Затраты на исправление почти равны нулю</a:t>
            </a:r>
            <a:endParaRPr lang="ru-RU" sz="40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F534B1-03F7-4B29-9F73-411DEE463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Итого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CB828C-082B-4EF8-9E2C-7BE40A6D2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800" dirty="0"/>
              <a:t>Конечно стоит! Статический анализ – не панацея от всех ошибок</a:t>
            </a:r>
          </a:p>
          <a:p>
            <a:r>
              <a:rPr lang="ru-RU" sz="2800" dirty="0"/>
              <a:t>Статический анализ – это ответ на вопрос «а как ЕЩЕ можно повысить качество кода?»</a:t>
            </a:r>
          </a:p>
          <a:p>
            <a:r>
              <a:rPr lang="ru-RU" sz="2800" dirty="0"/>
              <a:t>Пример классного сочетания: статический + динамический анализ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Стоит ли использовать другие методологии?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2" descr="ÐÐ°ÑÑÐ¸Ð½ÐºÐ¸ Ð¿Ð¾ Ð·Ð°Ð¿ÑÐ¾ÑÑ Ð´Ð¸Ð½Ð°Ð¼Ð¸ÑÐµÑÐºÐ¸Ð¹ Ð¸ ÑÑÐ°ÑÐ¸ÑÐµÑÐºÐ¸Ð¹ Ð°Ð½Ð°Ð»Ð¸Ð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46" y="3358301"/>
            <a:ext cx="4605646" cy="30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AE4D8FC-014F-4E59-93F4-16ABA7E88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054309B-2C56-4EAD-B2AF-6A5DDD2D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798779"/>
            <a:ext cx="10630617" cy="38540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400" dirty="0"/>
              <a:t>Ошибаются все. Даже профессионалы.</a:t>
            </a:r>
          </a:p>
          <a:p>
            <a:pPr>
              <a:lnSpc>
                <a:spcPct val="150000"/>
              </a:lnSpc>
            </a:pPr>
            <a:r>
              <a:rPr lang="ru-RU" sz="4400" dirty="0"/>
              <a:t>Это нормально, и с этим можно бороться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1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5488" y="1276709"/>
            <a:ext cx="10630617" cy="385409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Типовые паттерны ошибок:</a:t>
            </a:r>
          </a:p>
          <a:p>
            <a:r>
              <a:rPr lang="ru-RU" sz="4000" dirty="0"/>
              <a:t>Копи-паст и эффект последней строки</a:t>
            </a:r>
          </a:p>
          <a:p>
            <a:r>
              <a:rPr lang="ru-RU" sz="4000" dirty="0"/>
              <a:t>Обращение по некорректному адресу</a:t>
            </a:r>
          </a:p>
          <a:p>
            <a:r>
              <a:rPr lang="ru-RU" sz="4000" dirty="0"/>
              <a:t>Ошибки в условных операторах</a:t>
            </a:r>
          </a:p>
          <a:p>
            <a:r>
              <a:rPr lang="ru-RU" sz="4000" dirty="0"/>
              <a:t>Путаница с приоритетом операций</a:t>
            </a:r>
          </a:p>
          <a:p>
            <a:r>
              <a:rPr lang="ru-RU" sz="4000" dirty="0"/>
              <a:t>Неуловимые глазом опечатки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079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0EB77F3C-446B-4236-B03F-6F6C736618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691" y="1769078"/>
            <a:ext cx="10630617" cy="3854092"/>
          </a:xfrm>
        </p:spPr>
        <p:txBody>
          <a:bodyPr/>
          <a:lstStyle/>
          <a:p>
            <a:r>
              <a:rPr lang="ru-RU" sz="4400" dirty="0"/>
              <a:t>Можно сэкономить кучу ресурсов, </a:t>
            </a:r>
            <a:br>
              <a:rPr lang="ru-RU" sz="4400" dirty="0"/>
            </a:br>
            <a:r>
              <a:rPr lang="ru-RU" sz="4400" dirty="0"/>
              <a:t>если настроить непрерывный статический анализ кода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49A0215-FC8F-47FC-9B6B-11EF49168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980E18-64C6-413B-AF31-BF7912EDD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54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A511C0-DF96-4738-9479-C62E565BB1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9988" y="6196013"/>
            <a:ext cx="862012" cy="706437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8FFFAD-DE33-4523-A011-A30BBF92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521" y="1391335"/>
            <a:ext cx="3722954" cy="3706260"/>
          </a:xfrm>
          <a:prstGeom prst="rect">
            <a:avLst/>
          </a:prstGeom>
        </p:spPr>
      </p:pic>
      <p:sp>
        <p:nvSpPr>
          <p:cNvPr id="10" name="Объект 1">
            <a:extLst>
              <a:ext uri="{FF2B5EF4-FFF2-40B4-BE49-F238E27FC236}">
                <a16:creationId xmlns:a16="http://schemas.microsoft.com/office/drawing/2014/main" xmlns="" id="{0970FD39-234C-4E9B-A8D7-3952CD58A137}"/>
              </a:ext>
            </a:extLst>
          </p:cNvPr>
          <p:cNvSpPr txBox="1">
            <a:spLocks/>
          </p:cNvSpPr>
          <p:nvPr/>
        </p:nvSpPr>
        <p:spPr>
          <a:xfrm>
            <a:off x="2881532" y="0"/>
            <a:ext cx="6428934" cy="3854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Clr>
                <a:srgbClr val="00B4ED"/>
              </a:buClr>
            </a:pP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коду бесплатный месяц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PVS-Studio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258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A511C0-DF96-4738-9479-C62E565BB1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9988" y="6196013"/>
            <a:ext cx="862012" cy="706437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8FFFAD-DE33-4523-A011-A30BBF92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521" y="1391335"/>
            <a:ext cx="3722954" cy="3706260"/>
          </a:xfrm>
          <a:prstGeom prst="rect">
            <a:avLst/>
          </a:prstGeom>
        </p:spPr>
      </p:pic>
      <p:sp>
        <p:nvSpPr>
          <p:cNvPr id="10" name="Объект 1">
            <a:extLst>
              <a:ext uri="{FF2B5EF4-FFF2-40B4-BE49-F238E27FC236}">
                <a16:creationId xmlns:a16="http://schemas.microsoft.com/office/drawing/2014/main" xmlns="" id="{0970FD39-234C-4E9B-A8D7-3952CD58A137}"/>
              </a:ext>
            </a:extLst>
          </p:cNvPr>
          <p:cNvSpPr txBox="1">
            <a:spLocks/>
          </p:cNvSpPr>
          <p:nvPr/>
        </p:nvSpPr>
        <p:spPr>
          <a:xfrm>
            <a:off x="2881532" y="0"/>
            <a:ext cx="6428934" cy="3854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buClr>
                <a:srgbClr val="00B4ED"/>
              </a:buClr>
            </a:pP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QR-</a:t>
            </a:r>
            <a:r>
              <a:rPr lang="ru-RU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коду бесплатный месяц 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PVS-Studio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xmlns="" id="{6F848411-3016-4848-9B53-048E74034968}"/>
              </a:ext>
            </a:extLst>
          </p:cNvPr>
          <p:cNvSpPr txBox="1">
            <a:spLocks/>
          </p:cNvSpPr>
          <p:nvPr/>
        </p:nvSpPr>
        <p:spPr>
          <a:xfrm>
            <a:off x="780690" y="5097595"/>
            <a:ext cx="10630617" cy="3854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/>
              <a:t>Вопросы и ответы</a:t>
            </a:r>
          </a:p>
        </p:txBody>
      </p:sp>
    </p:spTree>
    <p:extLst>
      <p:ext uri="{BB962C8B-B14F-4D97-AF65-F5344CB8AC3E}">
        <p14:creationId xmlns:p14="http://schemas.microsoft.com/office/powerpoint/2010/main" val="177138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4B47DFFF-4C8A-43EF-906E-73D02466B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Sims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32D72B3-DFF1-48FB-A273-CD1DBA079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412" name="Picture 4" descr="Нелепые баги компьютерных игр (фото+гиф) « Сайт Юмора.нет - Фото ...">
            <a:extLst>
              <a:ext uri="{FF2B5EF4-FFF2-40B4-BE49-F238E27FC236}">
                <a16:creationId xmlns:a16="http://schemas.microsoft.com/office/drawing/2014/main" xmlns="" id="{FAD254F9-BE4D-4E32-ACD8-589350808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98" y="1515699"/>
            <a:ext cx="5254474" cy="467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Забавные баги в играх - ForFun">
            <a:extLst>
              <a:ext uri="{FF2B5EF4-FFF2-40B4-BE49-F238E27FC236}">
                <a16:creationId xmlns:a16="http://schemas.microsoft.com/office/drawing/2014/main" xmlns="" id="{D6FFF871-F1EC-40DD-9835-75BE47BBE9EE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7" y="1515699"/>
            <a:ext cx="6240419" cy="46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860" y="1797593"/>
            <a:ext cx="9884279" cy="4836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800" dirty="0"/>
              <a:t>ОШИБКИ ВЕЗДЕ</a:t>
            </a:r>
            <a:br>
              <a:rPr lang="ru-RU" sz="4800" dirty="0"/>
            </a:br>
            <a:r>
              <a:rPr lang="ru-RU" sz="4800" dirty="0"/>
              <a:t>=))))))))))))))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02A0DB5-7719-41E0-9EDD-5D985080840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2260" y="1503357"/>
            <a:ext cx="10630617" cy="3854092"/>
          </a:xfrm>
        </p:spPr>
        <p:txBody>
          <a:bodyPr/>
          <a:lstStyle/>
          <a:p>
            <a:r>
              <a:rPr lang="ru-RU" sz="4400" dirty="0"/>
              <a:t>Увеличивать знания программистов о типовых проблемах</a:t>
            </a:r>
          </a:p>
          <a:p>
            <a:r>
              <a:rPr lang="ru-RU" sz="4400" dirty="0"/>
              <a:t>Использовать инструменты для их автоматического поиска</a:t>
            </a:r>
          </a:p>
          <a:p>
            <a:endParaRPr lang="ru-R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217AC-F445-4AC2-9655-738F54C67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Как избегать ошибок?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FA681-B51F-446C-BC73-DB21BE580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PVS-Studio">
  <a:themeElements>
    <a:clrScheme name="PVS-Studio">
      <a:dk1>
        <a:srgbClr val="000000"/>
      </a:dk1>
      <a:lt1>
        <a:sysClr val="window" lastClr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D8D8D8"/>
      </a:accent3>
      <a:accent4>
        <a:srgbClr val="FFC000"/>
      </a:accent4>
      <a:accent5>
        <a:srgbClr val="00B0F0"/>
      </a:accent5>
      <a:accent6>
        <a:srgbClr val="92D050"/>
      </a:accent6>
      <a:hlink>
        <a:srgbClr val="00B0F0"/>
      </a:hlink>
      <a:folHlink>
        <a:srgbClr val="954F72"/>
      </a:folHlink>
    </a:clrScheme>
    <a:fontScheme name="PVS-Studio">
      <a:majorFont>
        <a:latin typeface="Manrope"/>
        <a:ea typeface=""/>
        <a:cs typeface=""/>
      </a:majorFont>
      <a:minorFont>
        <a:latin typeface="Manrope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VS-Studio" id="{895838DC-2FBC-4AF2-B70A-B7814D2CDE02}" vid="{68F22EF6-6690-4450-9DF6-BDEA5D748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PVS-Studio</Template>
  <TotalTime>1903</TotalTime>
  <Words>728</Words>
  <Application>Microsoft Office PowerPoint</Application>
  <PresentationFormat>Широкоэкранный</PresentationFormat>
  <Paragraphs>208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4" baseType="lpstr">
      <vt:lpstr>Arial</vt:lpstr>
      <vt:lpstr>Calibri</vt:lpstr>
      <vt:lpstr>Consolas</vt:lpstr>
      <vt:lpstr>Manrope Medium</vt:lpstr>
      <vt:lpstr>Wingdings</vt:lpstr>
      <vt:lpstr>Theme PVS-Studio</vt:lpstr>
      <vt:lpstr>Качество кода игровых движков: неужели всё так плохо?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Matveeva</dc:creator>
  <cp:lastModifiedBy>George</cp:lastModifiedBy>
  <cp:revision>129</cp:revision>
  <dcterms:created xsi:type="dcterms:W3CDTF">2019-08-21T08:04:38Z</dcterms:created>
  <dcterms:modified xsi:type="dcterms:W3CDTF">2020-05-07T16:49:03Z</dcterms:modified>
</cp:coreProperties>
</file>