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</p:sldMasterIdLst>
  <p:notesMasterIdLst>
    <p:notesMasterId r:id="rId38"/>
  </p:notesMasterIdLst>
  <p:handoutMasterIdLst>
    <p:handoutMasterId r:id="rId39"/>
  </p:handoutMasterIdLst>
  <p:sldIdLst>
    <p:sldId id="359" r:id="rId3"/>
    <p:sldId id="349" r:id="rId4"/>
    <p:sldId id="358" r:id="rId5"/>
    <p:sldId id="257" r:id="rId6"/>
    <p:sldId id="321" r:id="rId7"/>
    <p:sldId id="263" r:id="rId8"/>
    <p:sldId id="347" r:id="rId9"/>
    <p:sldId id="319" r:id="rId10"/>
    <p:sldId id="320" r:id="rId11"/>
    <p:sldId id="361" r:id="rId12"/>
    <p:sldId id="362" r:id="rId13"/>
    <p:sldId id="348" r:id="rId14"/>
    <p:sldId id="363" r:id="rId15"/>
    <p:sldId id="352" r:id="rId16"/>
    <p:sldId id="306" r:id="rId17"/>
    <p:sldId id="299" r:id="rId18"/>
    <p:sldId id="303" r:id="rId19"/>
    <p:sldId id="291" r:id="rId20"/>
    <p:sldId id="292" r:id="rId21"/>
    <p:sldId id="345" r:id="rId22"/>
    <p:sldId id="315" r:id="rId23"/>
    <p:sldId id="305" r:id="rId24"/>
    <p:sldId id="309" r:id="rId25"/>
    <p:sldId id="355" r:id="rId26"/>
    <p:sldId id="356" r:id="rId27"/>
    <p:sldId id="357" r:id="rId28"/>
    <p:sldId id="312" r:id="rId29"/>
    <p:sldId id="346" r:id="rId30"/>
    <p:sldId id="354" r:id="rId31"/>
    <p:sldId id="334" r:id="rId32"/>
    <p:sldId id="316" r:id="rId33"/>
    <p:sldId id="332" r:id="rId34"/>
    <p:sldId id="344" r:id="rId35"/>
    <p:sldId id="330" r:id="rId36"/>
    <p:sldId id="293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gey Khrenov" initials="SK" lastIdx="1" clrIdx="0">
    <p:extLst>
      <p:ext uri="{19B8F6BF-5375-455C-9EA6-DF929625EA0E}">
        <p15:presenceInfo xmlns:p15="http://schemas.microsoft.com/office/powerpoint/2012/main" userId="Sergey Khren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6807" autoAdjust="0"/>
  </p:normalViewPr>
  <p:slideViewPr>
    <p:cSldViewPr snapToGrid="0">
      <p:cViewPr varScale="1">
        <p:scale>
          <a:sx n="120" d="100"/>
          <a:sy n="120" d="100"/>
        </p:scale>
        <p:origin x="114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63778095680992E-2"/>
          <c:y val="7.3269920003020628E-2"/>
          <c:w val="0.95672699332675715"/>
          <c:h val="0.8562458701666304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0"/>
                  <c:y val="-5.04762955168504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CC-4CBF-9A4D-C47DA09668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Sheet1!$A$1:$A$11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Sheet1!$B$1:$B$11</c:f>
              <c:numCache>
                <c:formatCode>General</c:formatCode>
                <c:ptCount val="11"/>
                <c:pt idx="0">
                  <c:v>15.41</c:v>
                </c:pt>
                <c:pt idx="1">
                  <c:v>17.68</c:v>
                </c:pt>
                <c:pt idx="2">
                  <c:v>20.350000000000001</c:v>
                </c:pt>
                <c:pt idx="3">
                  <c:v>23.14</c:v>
                </c:pt>
                <c:pt idx="4">
                  <c:v>26.66</c:v>
                </c:pt>
                <c:pt idx="5">
                  <c:v>30.73</c:v>
                </c:pt>
                <c:pt idx="6">
                  <c:v>35.82</c:v>
                </c:pt>
                <c:pt idx="7">
                  <c:v>42.62</c:v>
                </c:pt>
                <c:pt idx="8">
                  <c:v>51.11</c:v>
                </c:pt>
                <c:pt idx="9">
                  <c:v>62.12</c:v>
                </c:pt>
                <c:pt idx="10">
                  <c:v>75.44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A4-4008-B58B-18790F426E0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7"/>
        <c:axId val="140058968"/>
        <c:axId val="140060536"/>
      </c:barChart>
      <c:catAx>
        <c:axId val="140058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060536"/>
        <c:crosses val="autoZero"/>
        <c:auto val="1"/>
        <c:lblAlgn val="ctr"/>
        <c:lblOffset val="100"/>
        <c:noMultiLvlLbl val="0"/>
      </c:catAx>
      <c:valAx>
        <c:axId val="1400605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00589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Количество уязвимостей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7E-4D5F-8605-D6A8CCBA987F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7E-4D5F-8605-D6A8CCBA98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5632</c:v>
                </c:pt>
                <c:pt idx="1">
                  <c:v>5735</c:v>
                </c:pt>
                <c:pt idx="2">
                  <c:v>4652</c:v>
                </c:pt>
                <c:pt idx="3">
                  <c:v>4155</c:v>
                </c:pt>
                <c:pt idx="4">
                  <c:v>5297</c:v>
                </c:pt>
                <c:pt idx="5">
                  <c:v>5191</c:v>
                </c:pt>
                <c:pt idx="6">
                  <c:v>7946</c:v>
                </c:pt>
                <c:pt idx="7">
                  <c:v>6480</c:v>
                </c:pt>
                <c:pt idx="8">
                  <c:v>6447</c:v>
                </c:pt>
                <c:pt idx="9">
                  <c:v>14712</c:v>
                </c:pt>
                <c:pt idx="10">
                  <c:v>16555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7E-4D5F-8605-D6A8CCBA98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52511088"/>
        <c:axId val="152505600"/>
      </c:barChart>
      <c:catAx>
        <c:axId val="152511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505600"/>
        <c:crosses val="autoZero"/>
        <c:auto val="1"/>
        <c:lblAlgn val="ctr"/>
        <c:lblOffset val="100"/>
        <c:noMultiLvlLbl val="0"/>
      </c:catAx>
      <c:valAx>
        <c:axId val="152505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2511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7DE194-35E2-4A3F-ACD8-97F30B896A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62D4B9-3F08-42B0-AA61-60546C04B3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75263-A068-4BED-9A62-458AA9DF1A75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782A8D-1D23-4B57-B5DD-ED695092D2C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2072C-4031-4B52-B85F-4A5F620D67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9E0CA-7499-4E8B-920C-2E0610DDDA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8219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1570C-7211-4144-B218-666D71401A56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58BF5-B84F-4327-B7A2-7647BFC2EE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83539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C1376-BD2C-4AF1-A635-C05BD34629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FE7EF-07DB-4EB1-8D9C-869FFCE8D6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661C2-BB88-4EF5-A04E-7B5793FD5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C31-92F6-42AE-A7C2-B2F10826211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B7D70-F114-42B9-9E94-4D07F4F8D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E77C0-507D-4107-BB44-2C16AA80D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2962-7C8A-4A35-8523-A40B5CB7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03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96F03-D9DF-454A-82BE-D5DD70DA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51401-ED1D-4313-BCDA-4F9822C1E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91E1B-2400-4F10-87F6-E0BD5A559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C31-92F6-42AE-A7C2-B2F10826211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7D9FC-ABCF-42D0-9BB7-8F1643B3D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5CBC53-D809-43EE-B993-2BC524553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2962-7C8A-4A35-8523-A40B5CB7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55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8C168E-EC5E-44BA-91E4-DF0A3D492E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F1DCF3-7E7F-4DE8-B8A1-06E36C4F3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CCF93-0E76-42F4-8031-FED23B29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C31-92F6-42AE-A7C2-B2F10826211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0C110-4A5F-4F85-A178-C903A755E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557D88-75E0-4BDB-907A-F4E83B75E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2962-7C8A-4A35-8523-A40B5CB7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45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D01EC44-C984-402A-8CDE-7F29B761F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8F3E26E-024D-4B35-AF4C-D48043ECB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C31-92F6-42AE-A7C2-B2F10826211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DA7EE69A-C569-4032-91FE-20B3E3950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E2B49C2-395D-4BB6-B913-4C653036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2962-7C8A-4A35-8523-A40B5CB7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6565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3">
          <p15:clr>
            <a:srgbClr val="FBAE40"/>
          </p15:clr>
        </p15:guide>
        <p15:guide id="2" pos="121">
          <p15:clr>
            <a:srgbClr val="FBAE40"/>
          </p15:clr>
        </p15:guide>
        <p15:guide id="3" orient="horz" pos="459">
          <p15:clr>
            <a:srgbClr val="FBAE40"/>
          </p15:clr>
        </p15:guide>
        <p15:guide id="4" pos="5858">
          <p15:clr>
            <a:srgbClr val="FBAE40"/>
          </p15:clr>
        </p15:guide>
        <p15:guide id="5" pos="302">
          <p15:clr>
            <a:srgbClr val="FBAE40"/>
          </p15:clr>
        </p15:guide>
        <p15:guide id="6" pos="7401">
          <p15:clr>
            <a:srgbClr val="FBAE40"/>
          </p15:clr>
        </p15:guide>
        <p15:guide id="7" orient="horz" pos="777">
          <p15:clr>
            <a:srgbClr val="FBAE40"/>
          </p15:clr>
        </p15:guide>
        <p15:guide id="8" orient="horz" pos="404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102" y="401639"/>
            <a:ext cx="10918133" cy="3759545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spcAft>
                <a:spcPts val="600"/>
              </a:spcAft>
              <a:defRPr sz="5400" b="0" baseline="0">
                <a:solidFill>
                  <a:srgbClr val="E94C1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3100" y="4200254"/>
            <a:ext cx="10918133" cy="1841412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rgbClr val="0E0C2B"/>
                </a:solidFill>
              </a:defRPr>
            </a:lvl1pPr>
            <a:lvl2pPr marL="457189" indent="0" algn="ctr">
              <a:buNone/>
              <a:defRPr sz="2200"/>
            </a:lvl2pPr>
            <a:lvl3pPr marL="914377" indent="0" algn="ctr">
              <a:buNone/>
              <a:defRPr sz="22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F9D9F-128E-4521-8589-9216550A1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5755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206376"/>
            <a:ext cx="10900464" cy="962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296522"/>
            <a:ext cx="10918133" cy="4595215"/>
          </a:xfrm>
        </p:spPr>
        <p:txBody>
          <a:bodyPr>
            <a:normAutofit/>
          </a:bodyPr>
          <a:lstStyle>
            <a:lvl1pPr marL="357188" indent="-357188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buFont typeface="+mj-lt"/>
              <a:buAutoNum type="arabicPeriod"/>
              <a:defRPr sz="2200">
                <a:solidFill>
                  <a:srgbClr val="0E0C2B"/>
                </a:solidFill>
              </a:defRPr>
            </a:lvl1pPr>
            <a:lvl2pPr marL="622300" indent="-349250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buFont typeface="+mj-lt"/>
              <a:buAutoNum type="arabicPeriod"/>
              <a:defRPr sz="2200">
                <a:solidFill>
                  <a:srgbClr val="0E0C2B"/>
                </a:solidFill>
              </a:defRPr>
            </a:lvl2pPr>
            <a:lvl3pPr marL="901700" indent="-354013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buFont typeface="+mj-lt"/>
              <a:buAutoNum type="arabicPeriod"/>
              <a:defRPr sz="2200">
                <a:solidFill>
                  <a:srgbClr val="0E0C2B"/>
                </a:solidFill>
              </a:defRPr>
            </a:lvl3pPr>
            <a:lvl4pPr marL="1166813" indent="-344488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buFont typeface="+mj-lt"/>
              <a:buAutoNum type="arabicPeriod"/>
              <a:defRPr sz="2200">
                <a:solidFill>
                  <a:srgbClr val="0E0C2B"/>
                </a:solidFill>
              </a:defRPr>
            </a:lvl4pPr>
            <a:lvl5pPr marL="1431925" indent="-334963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buFont typeface="+mj-lt"/>
              <a:buAutoNum type="arabicPeriod"/>
              <a:defRPr sz="2200">
                <a:solidFill>
                  <a:srgbClr val="0E0C2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z="2000">
                <a:solidFill>
                  <a:srgbClr val="E94C16"/>
                </a:solidFill>
              </a:defRPr>
            </a:lvl1pPr>
          </a:lstStyle>
          <a:p>
            <a:fld id="{C05F9D9F-128E-4521-8589-9216550A1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31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1" y="417515"/>
            <a:ext cx="10882795" cy="3915947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spcAft>
                <a:spcPts val="600"/>
              </a:spcAft>
              <a:defRPr sz="5400" b="0">
                <a:solidFill>
                  <a:srgbClr val="E94C1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4426226"/>
            <a:ext cx="10918133" cy="1694953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rgbClr val="0E0C2B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F9D9F-128E-4521-8589-9216550A1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677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2" y="412222"/>
            <a:ext cx="10847455" cy="98187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781504"/>
            <a:ext cx="5281544" cy="4382870"/>
          </a:xfrm>
        </p:spPr>
        <p:txBody>
          <a:bodyPr/>
          <a:lstStyle>
            <a:lvl1pPr marL="357188" indent="-357188">
              <a:spcAft>
                <a:spcPts val="200"/>
              </a:spcAft>
              <a:buClr>
                <a:srgbClr val="0E0C2B"/>
              </a:buClr>
              <a:defRPr sz="2400">
                <a:solidFill>
                  <a:srgbClr val="0E0C2B"/>
                </a:solidFill>
              </a:defRPr>
            </a:lvl1pPr>
            <a:lvl2pPr marL="622300" indent="-349250">
              <a:spcAft>
                <a:spcPts val="200"/>
              </a:spcAft>
              <a:buClr>
                <a:srgbClr val="0E0C2B"/>
              </a:buClr>
              <a:defRPr sz="2300">
                <a:solidFill>
                  <a:srgbClr val="0E0C2B"/>
                </a:solidFill>
              </a:defRPr>
            </a:lvl2pPr>
            <a:lvl3pPr marL="901700" indent="-354013">
              <a:spcAft>
                <a:spcPts val="200"/>
              </a:spcAft>
              <a:buClr>
                <a:srgbClr val="0E0C2B"/>
              </a:buClr>
              <a:defRPr sz="2200">
                <a:solidFill>
                  <a:srgbClr val="0E0C2B"/>
                </a:solidFill>
              </a:defRPr>
            </a:lvl3pPr>
            <a:lvl4pPr marL="1166813" indent="-344488">
              <a:spcAft>
                <a:spcPts val="200"/>
              </a:spcAft>
              <a:buClr>
                <a:srgbClr val="0E0C2B"/>
              </a:buClr>
              <a:defRPr sz="2200">
                <a:solidFill>
                  <a:srgbClr val="0E0C2B"/>
                </a:solidFill>
              </a:defRPr>
            </a:lvl4pPr>
            <a:lvl5pPr marL="1431925" indent="-334963">
              <a:spcAft>
                <a:spcPts val="200"/>
              </a:spcAft>
              <a:buClr>
                <a:srgbClr val="0E0C2B"/>
              </a:buClr>
              <a:defRPr sz="2200">
                <a:solidFill>
                  <a:srgbClr val="0E0C2B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217" y="1749288"/>
            <a:ext cx="5323337" cy="4399322"/>
          </a:xfrm>
        </p:spPr>
        <p:txBody>
          <a:bodyPr/>
          <a:lstStyle>
            <a:lvl1pPr marL="357188" indent="-357188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defRPr sz="2400">
                <a:solidFill>
                  <a:srgbClr val="0E0C2B"/>
                </a:solidFill>
              </a:defRPr>
            </a:lvl1pPr>
            <a:lvl2pPr marL="622300" indent="-349250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defRPr sz="2300">
                <a:solidFill>
                  <a:srgbClr val="0E0C2B"/>
                </a:solidFill>
              </a:defRPr>
            </a:lvl2pPr>
            <a:lvl3pPr marL="901700" indent="-354013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defRPr sz="2200">
                <a:solidFill>
                  <a:srgbClr val="0E0C2B"/>
                </a:solidFill>
              </a:defRPr>
            </a:lvl3pPr>
            <a:lvl4pPr marL="1166813" indent="-344488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defRPr sz="2200">
                <a:solidFill>
                  <a:srgbClr val="0E0C2B"/>
                </a:solidFill>
              </a:defRPr>
            </a:lvl4pPr>
            <a:lvl5pPr marL="1431925" indent="-334963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defRPr sz="2200">
                <a:solidFill>
                  <a:srgbClr val="0E0C2B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F9D9F-128E-4521-8589-9216550A1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517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1713655"/>
            <a:ext cx="5191672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3100" y="2507550"/>
            <a:ext cx="5191672" cy="3664650"/>
          </a:xfrm>
        </p:spPr>
        <p:txBody>
          <a:bodyPr/>
          <a:lstStyle>
            <a:lvl1pPr marL="357188" indent="-357188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defRPr sz="2300">
                <a:solidFill>
                  <a:srgbClr val="0E0C2B"/>
                </a:solidFill>
              </a:defRPr>
            </a:lvl1pPr>
            <a:lvl2pPr marL="622300" indent="-349250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defRPr sz="2200">
                <a:solidFill>
                  <a:srgbClr val="0E0C2B"/>
                </a:solidFill>
              </a:defRPr>
            </a:lvl2pPr>
            <a:lvl3pPr marL="901700" indent="-354013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defRPr sz="2200">
                <a:solidFill>
                  <a:srgbClr val="0E0C2B"/>
                </a:solidFill>
              </a:defRPr>
            </a:lvl3pPr>
            <a:lvl4pPr marL="1258888" indent="-436563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defRPr sz="2200">
                <a:solidFill>
                  <a:srgbClr val="0E0C2B"/>
                </a:solidFill>
              </a:defRPr>
            </a:lvl4pPr>
            <a:lvl5pPr marL="1431925" indent="-334963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defRPr sz="2200">
                <a:solidFill>
                  <a:srgbClr val="0E0C2B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3959" y="1713655"/>
            <a:ext cx="5087116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4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3959" y="2491785"/>
            <a:ext cx="5087116" cy="3664650"/>
          </a:xfrm>
        </p:spPr>
        <p:txBody>
          <a:bodyPr/>
          <a:lstStyle>
            <a:lvl1pPr marL="357188" indent="-357188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defRPr sz="2300">
                <a:solidFill>
                  <a:srgbClr val="0E0C2B"/>
                </a:solidFill>
              </a:defRPr>
            </a:lvl1pPr>
            <a:lvl2pPr marL="622300" indent="-349250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defRPr sz="2200">
                <a:solidFill>
                  <a:srgbClr val="0E0C2B"/>
                </a:solidFill>
              </a:defRPr>
            </a:lvl2pPr>
            <a:lvl3pPr marL="901700" indent="-354013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defRPr sz="2200">
                <a:solidFill>
                  <a:srgbClr val="0E0C2B"/>
                </a:solidFill>
              </a:defRPr>
            </a:lvl3pPr>
            <a:lvl4pPr marL="1166813" indent="-344488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defRPr sz="2200">
                <a:solidFill>
                  <a:srgbClr val="0E0C2B"/>
                </a:solidFill>
              </a:defRPr>
            </a:lvl4pPr>
            <a:lvl5pPr marL="1431925" indent="-334963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defRPr sz="2200">
                <a:solidFill>
                  <a:srgbClr val="0E0C2B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F9D9F-128E-4521-8589-9216550A1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164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F9D9F-128E-4521-8589-9216550A1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27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F9D9F-128E-4521-8589-9216550A1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2565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C0C9C-AEC4-41AA-BFED-726C06F59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27EEF-19B7-494D-BA1E-5E27DD68F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FBB82-A3A5-43CA-BB9E-784E3BC38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C31-92F6-42AE-A7C2-B2F10826211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AAA5F-DC01-4A1A-A7D4-1603E90FA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D7F41-206B-4D16-8406-4B71033D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2962-7C8A-4A35-8523-A40B5CB7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470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416863"/>
            <a:ext cx="3885648" cy="1600197"/>
          </a:xfrm>
        </p:spPr>
        <p:txBody>
          <a:bodyPr anchor="b">
            <a:noAutofit/>
          </a:bodyPr>
          <a:lstStyle>
            <a:lvl1pPr>
              <a:defRPr sz="4000" b="1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0022" y="417514"/>
            <a:ext cx="6831140" cy="5754687"/>
          </a:xfrm>
        </p:spPr>
        <p:txBody>
          <a:bodyPr/>
          <a:lstStyle>
            <a:lvl1pPr marL="357188" indent="-357188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defRPr sz="2200">
                <a:solidFill>
                  <a:srgbClr val="0E0C2B"/>
                </a:solidFill>
              </a:defRPr>
            </a:lvl1pPr>
            <a:lvl2pPr marL="622300" indent="-349250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defRPr sz="2200">
                <a:solidFill>
                  <a:srgbClr val="0E0C2B"/>
                </a:solidFill>
              </a:defRPr>
            </a:lvl2pPr>
            <a:lvl3pPr marL="901700" indent="-354013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defRPr sz="2200">
                <a:solidFill>
                  <a:srgbClr val="0E0C2B"/>
                </a:solidFill>
              </a:defRPr>
            </a:lvl3pPr>
            <a:lvl4pPr marL="1166813" indent="-344488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defRPr sz="2200">
                <a:solidFill>
                  <a:srgbClr val="0E0C2B"/>
                </a:solidFill>
              </a:defRPr>
            </a:lvl4pPr>
            <a:lvl5pPr marL="1431925" indent="-334963">
              <a:lnSpc>
                <a:spcPct val="100000"/>
              </a:lnSpc>
              <a:spcAft>
                <a:spcPts val="200"/>
              </a:spcAft>
              <a:buClr>
                <a:srgbClr val="0E0C2B"/>
              </a:buClr>
              <a:defRPr sz="2200">
                <a:solidFill>
                  <a:srgbClr val="0E0C2B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100" y="2099738"/>
            <a:ext cx="3903317" cy="4127643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22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F9D9F-128E-4521-8589-9216550A1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335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3101" y="4754217"/>
            <a:ext cx="111125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rgbClr val="E94C1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4"/>
            <a:ext cx="12192000" cy="4744274"/>
          </a:xfrm>
          <a:solidFill>
            <a:schemeClr val="tx1">
              <a:lumMod val="95000"/>
              <a:lumOff val="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3101" y="5684523"/>
            <a:ext cx="11147839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200">
                <a:solidFill>
                  <a:srgbClr val="0E0C2B"/>
                </a:solidFill>
              </a:defRPr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F9D9F-128E-4521-8589-9216550A1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90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3099" y="1828803"/>
            <a:ext cx="10935804" cy="4351337"/>
          </a:xfrm>
        </p:spPr>
        <p:txBody>
          <a:bodyPr vert="eaVert">
            <a:normAutofit/>
          </a:bodyPr>
          <a:lstStyle>
            <a:lvl1pPr>
              <a:buClr>
                <a:srgbClr val="0E0C2B"/>
              </a:buClr>
              <a:defRPr sz="2300">
                <a:solidFill>
                  <a:srgbClr val="0E0C2B"/>
                </a:solidFill>
              </a:defRPr>
            </a:lvl1pPr>
            <a:lvl2pPr>
              <a:buClr>
                <a:srgbClr val="0E0C2B"/>
              </a:buClr>
              <a:defRPr sz="2300">
                <a:solidFill>
                  <a:srgbClr val="0E0C2B"/>
                </a:solidFill>
              </a:defRPr>
            </a:lvl2pPr>
            <a:lvl3pPr>
              <a:buClr>
                <a:srgbClr val="0E0C2B"/>
              </a:buClr>
              <a:defRPr sz="2300">
                <a:solidFill>
                  <a:srgbClr val="0E0C2B"/>
                </a:solidFill>
              </a:defRPr>
            </a:lvl3pPr>
            <a:lvl4pPr>
              <a:buClr>
                <a:srgbClr val="0E0C2B"/>
              </a:buClr>
              <a:defRPr sz="2300">
                <a:solidFill>
                  <a:srgbClr val="0E0C2B"/>
                </a:solidFill>
              </a:defRPr>
            </a:lvl4pPr>
            <a:lvl5pPr>
              <a:buClr>
                <a:srgbClr val="0E0C2B"/>
              </a:buClr>
              <a:defRPr sz="2300">
                <a:solidFill>
                  <a:srgbClr val="0E0C2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F9D9F-128E-4521-8589-9216550A1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91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05902" y="349469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1" y="381000"/>
            <a:ext cx="8066689" cy="5897562"/>
          </a:xfrm>
        </p:spPr>
        <p:txBody>
          <a:bodyPr vert="eaVert">
            <a:normAutofit/>
          </a:bodyPr>
          <a:lstStyle>
            <a:lvl1pPr>
              <a:buClr>
                <a:srgbClr val="0E0C2B"/>
              </a:buClr>
              <a:buSzPct val="100000"/>
              <a:defRPr sz="2300">
                <a:solidFill>
                  <a:srgbClr val="0E0C2B"/>
                </a:solidFill>
              </a:defRPr>
            </a:lvl1pPr>
            <a:lvl2pPr>
              <a:buClr>
                <a:srgbClr val="0E0C2B"/>
              </a:buClr>
              <a:buSzPct val="100000"/>
              <a:defRPr sz="2300">
                <a:solidFill>
                  <a:srgbClr val="0E0C2B"/>
                </a:solidFill>
              </a:defRPr>
            </a:lvl2pPr>
            <a:lvl3pPr>
              <a:buClr>
                <a:srgbClr val="0E0C2B"/>
              </a:buClr>
              <a:buSzPct val="100000"/>
              <a:defRPr sz="2300">
                <a:solidFill>
                  <a:srgbClr val="0E0C2B"/>
                </a:solidFill>
              </a:defRPr>
            </a:lvl3pPr>
            <a:lvl4pPr>
              <a:buClr>
                <a:srgbClr val="0E0C2B"/>
              </a:buClr>
              <a:buSzPct val="100000"/>
              <a:defRPr sz="2300">
                <a:solidFill>
                  <a:srgbClr val="0E0C2B"/>
                </a:solidFill>
              </a:defRPr>
            </a:lvl4pPr>
            <a:lvl5pPr>
              <a:buClr>
                <a:srgbClr val="0E0C2B"/>
              </a:buClr>
              <a:buSzPct val="100000"/>
              <a:defRPr sz="2300">
                <a:solidFill>
                  <a:srgbClr val="0E0C2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F9D9F-128E-4521-8589-9216550A17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17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5F9D9F-128E-4521-8589-9216550A174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1" hasCustomPrompt="1"/>
          </p:nvPr>
        </p:nvSpPr>
        <p:spPr>
          <a:xfrm>
            <a:off x="673102" y="1574801"/>
            <a:ext cx="10988812" cy="4530725"/>
          </a:xfrm>
        </p:spPr>
        <p:txBody>
          <a:bodyPr>
            <a:normAutofit/>
          </a:bodyPr>
          <a:lstStyle>
            <a:lvl1pPr marL="357188" indent="-357188">
              <a:buClr>
                <a:srgbClr val="0E0C2B"/>
              </a:buClr>
              <a:buFont typeface="+mj-lt"/>
              <a:buAutoNum type="arabicPeriod"/>
              <a:defRPr sz="3200" baseline="0"/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Organization</a:t>
            </a:r>
          </a:p>
          <a:p>
            <a:pPr lvl="0"/>
            <a:r>
              <a:rPr lang="en-US" dirty="0"/>
              <a:t>Your blog or site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2" hasCustomPrompt="1"/>
          </p:nvPr>
        </p:nvSpPr>
        <p:spPr>
          <a:xfrm>
            <a:off x="673100" y="417514"/>
            <a:ext cx="10988813" cy="981075"/>
          </a:xfrm>
        </p:spPr>
        <p:txBody>
          <a:bodyPr anchor="b">
            <a:normAutofit/>
          </a:bodyPr>
          <a:lstStyle>
            <a:lvl1pPr marL="0" indent="0">
              <a:buNone/>
              <a:defRPr lang="ru-RU" sz="4400" b="1" kern="0" spc="100" baseline="0" dirty="0">
                <a:solidFill>
                  <a:srgbClr val="E94C16"/>
                </a:solidFill>
                <a:latin typeface="+mj-lt"/>
                <a:ea typeface="+mj-ea"/>
                <a:cs typeface="+mj-cs"/>
              </a:defRPr>
            </a:lvl1pPr>
            <a:lvl5pPr marL="1097253" indent="0">
              <a:buNone/>
              <a:defRPr sz="4400">
                <a:solidFill>
                  <a:srgbClr val="FE8826"/>
                </a:solidFill>
                <a:latin typeface="+mj-lt"/>
              </a:defRPr>
            </a:lvl5pPr>
          </a:lstStyle>
          <a:p>
            <a:pPr lvl="0"/>
            <a:r>
              <a:rPr lang="en-US" dirty="0">
                <a:latin typeface="+mj-lt"/>
              </a:rPr>
              <a:t>Contact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50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8BC00-00B7-40AF-B0E3-54315C26A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D47EC6-1511-4222-826E-AADD60782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D9FB9-5A63-4925-AD21-190C7C864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C31-92F6-42AE-A7C2-B2F10826211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4D78F-474D-4800-B8F5-4F7B18C91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3B47A3-EF2B-4105-91E2-F125A9957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2962-7C8A-4A35-8523-A40B5CB7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819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BB924-565C-444E-BD6B-A526A7DF4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75782-1A46-42E8-9B8E-A600D7073D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D3E871-F8B7-4DA9-9C9F-F3BA825E65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398FA-6B4D-4BF2-BF25-1DF9EAB2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C31-92F6-42AE-A7C2-B2F10826211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248191-AD64-4A77-A5D3-0D11FD24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DEDA7D-B6BF-44C4-8596-B58321883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2962-7C8A-4A35-8523-A40B5CB7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04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F09BB-9FC5-4F61-AFB8-756824612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E00C5-C002-45AB-89EB-2B634A38E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5EE142-3816-445D-B7DD-0DB06B62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2ED44-BE2B-4A37-A433-C1AC974AFC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7951D3D-611B-415B-A752-53DF004BE6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EA5F78-3F2A-4D0D-86CB-40E66E4AD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C31-92F6-42AE-A7C2-B2F10826211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0CCA85-FF90-4119-B7CF-B783EAE9F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EA78F5-93F4-4DE7-9DCA-A95B2F77F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2962-7C8A-4A35-8523-A40B5CB7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747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65C2C-11D9-468D-86AF-B1A47146C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10F71-FDED-4140-BCE7-64947DA1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C31-92F6-42AE-A7C2-B2F10826211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49ABE-D16E-4B56-A88E-F8C083EB8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C47800-C62D-438F-ADF0-9D70CE1EF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2962-7C8A-4A35-8523-A40B5CB7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12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E30BF3-E4DE-40F0-8F8E-2E4E076D2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C31-92F6-42AE-A7C2-B2F10826211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C446E4-0A87-4550-BC8A-2DCBD159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9CBDF-BB67-4AA6-9195-BE0F4DBBE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2962-7C8A-4A35-8523-A40B5CB7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35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6ECEE-BFF3-44B0-ADB2-44C3F3687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67A19-D361-4C89-891C-B39FB893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6E5667-19A8-43A7-9463-42C3DA164F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CA2A39-82E4-4882-9501-808F53C43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C31-92F6-42AE-A7C2-B2F10826211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985067-51DF-4647-81C9-285805CDE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52E330-E678-4A15-A122-830D0EA6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2962-7C8A-4A35-8523-A40B5CB7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639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CDA25-7608-4CAF-B864-97EA84BA2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A1DFB7-77B0-4F31-A548-0663E7EA7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E013C-D095-46B3-AB9B-8F0A9A234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CE777-D93D-4EC3-B710-1E46DA257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0BC31-92F6-42AE-A7C2-B2F10826211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E70E3-9B05-48F7-A277-E253BAD00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1402B-D849-4B10-9EFD-F76FA33C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62962-7C8A-4A35-8523-A40B5CB7A6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564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921EA0-AC84-4198-BC65-A1A564F0F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C8BDC-EC87-4033-A8FC-9603D4702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8B085B-EE44-4E2E-BB63-D222B87A7D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0BC31-92F6-42AE-A7C2-B2F108262110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033C-2388-4D9B-A1A2-D19B0E8BED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63EB3-469A-4430-B3C4-5D6AD5E13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62962-7C8A-4A35-8523-A40B5CB7A6A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DC4DF6-EDB6-46D4-B840-5767B334A90D}"/>
              </a:ext>
            </a:extLst>
          </p:cNvPr>
          <p:cNvSpPr txBox="1"/>
          <p:nvPr userDrawn="1"/>
        </p:nvSpPr>
        <p:spPr>
          <a:xfrm>
            <a:off x="11595643" y="6548996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760026F9-56A9-4491-B149-766F323E2B96}" type="slidenum">
              <a:rPr lang="ru-RU" sz="1400" smtClean="0"/>
              <a:t>‹#›</a:t>
            </a:fld>
            <a:r>
              <a:rPr lang="en-US" sz="1400" dirty="0"/>
              <a:t>/</a:t>
            </a:r>
            <a:r>
              <a:rPr lang="ru-RU" sz="1400" dirty="0"/>
              <a:t>3</a:t>
            </a:r>
            <a:r>
              <a:rPr lang="en-US" sz="1400" dirty="0"/>
              <a:t>5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3767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3100" y="206677"/>
            <a:ext cx="10953472" cy="9818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3100" y="1286834"/>
            <a:ext cx="10918133" cy="4729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rgbClr val="E94C16"/>
                </a:solidFill>
              </a:defRPr>
            </a:lvl1pPr>
          </a:lstStyle>
          <a:p>
            <a:fld id="{C05F9D9F-128E-4521-8589-9216550A174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61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0" spc="50" baseline="0">
          <a:solidFill>
            <a:srgbClr val="E94C16"/>
          </a:solidFill>
          <a:latin typeface="+mj-lt"/>
          <a:ea typeface="+mj-ea"/>
          <a:cs typeface="+mj-cs"/>
        </a:defRPr>
      </a:lvl1pPr>
    </p:titleStyle>
    <p:bodyStyle>
      <a:lvl1pPr marL="182875" indent="-182875" algn="l" defTabSz="914377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rgbClr val="E19601"/>
        </a:buClr>
        <a:buSzPct val="80000"/>
        <a:buFont typeface="Arial" pitchFamily="34" charset="0"/>
        <a:buChar char="•"/>
        <a:defRPr sz="2400" kern="1200" spc="11" baseline="0">
          <a:solidFill>
            <a:srgbClr val="0E0C2B"/>
          </a:solidFill>
          <a:latin typeface="+mn-lt"/>
          <a:ea typeface="+mn-ea"/>
          <a:cs typeface="+mn-cs"/>
        </a:defRPr>
      </a:lvl1pPr>
      <a:lvl2pPr marL="457189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200"/>
        </a:spcAft>
        <a:buClr>
          <a:srgbClr val="E19601"/>
        </a:buClr>
        <a:buFont typeface="Arial" panose="020B0604020202020204" pitchFamily="34" charset="0"/>
        <a:buChar char="•"/>
        <a:defRPr sz="2400" kern="1200">
          <a:solidFill>
            <a:srgbClr val="0E0C2B"/>
          </a:solidFill>
          <a:latin typeface="+mn-lt"/>
          <a:ea typeface="+mn-ea"/>
          <a:cs typeface="+mn-cs"/>
        </a:defRPr>
      </a:lvl2pPr>
      <a:lvl3pPr marL="731502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200"/>
        </a:spcAft>
        <a:buClr>
          <a:srgbClr val="E19601"/>
        </a:buClr>
        <a:buFont typeface="Arial" panose="020B0604020202020204" pitchFamily="34" charset="0"/>
        <a:buChar char="•"/>
        <a:defRPr sz="2400" kern="1200">
          <a:solidFill>
            <a:srgbClr val="0E0C2B"/>
          </a:solidFill>
          <a:latin typeface="+mn-lt"/>
          <a:ea typeface="+mn-ea"/>
          <a:cs typeface="+mn-cs"/>
        </a:defRPr>
      </a:lvl3pPr>
      <a:lvl4pPr marL="1005815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200"/>
        </a:spcAft>
        <a:buClr>
          <a:srgbClr val="E19601"/>
        </a:buClr>
        <a:buFont typeface="Arial" panose="020B0604020202020204" pitchFamily="34" charset="0"/>
        <a:buChar char="•"/>
        <a:defRPr sz="2400" kern="1200">
          <a:solidFill>
            <a:srgbClr val="0E0C2B"/>
          </a:solidFill>
          <a:latin typeface="+mn-lt"/>
          <a:ea typeface="+mn-ea"/>
          <a:cs typeface="+mn-cs"/>
        </a:defRPr>
      </a:lvl4pPr>
      <a:lvl5pPr marL="1280128" indent="-182875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rgbClr val="E19601"/>
        </a:buClr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5pPr>
      <a:lvl6pPr marL="1599960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899953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199945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499938" indent="-228594" algn="l" defTabSz="914377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va64.com/ru/b/0520/" TargetMode="External"/><Relationship Id="rId2" Type="http://schemas.openxmlformats.org/officeDocument/2006/relationships/hyperlink" Target="https://www.viva64.com/ru/b/0519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viva64.com/ru/b/0521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web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cwe.mitre.org/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hyperlink" Target="https://cve.mitre.org/" TargetMode="Externa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ebp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" TargetMode="External"/><Relationship Id="rId2" Type="http://schemas.openxmlformats.org/officeDocument/2006/relationships/hyperlink" Target="mailto:khrenov@viva64.com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471264/iot-number-of-connected-devices-worldwide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vedetails.com/" TargetMode="Externa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44" y="0"/>
            <a:ext cx="8768824" cy="493246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91358" y="3170298"/>
            <a:ext cx="8884642" cy="1672045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4400" dirty="0"/>
              <a:t>DevSecOps </a:t>
            </a:r>
            <a:r>
              <a:rPr lang="ru-RU" sz="4400" dirty="0"/>
              <a:t>против восстания машин</a:t>
            </a:r>
            <a:endParaRPr lang="en-US" sz="4400" dirty="0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271188" y="4932465"/>
            <a:ext cx="7761067" cy="560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377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002060"/>
              </a:buClr>
              <a:buSzPct val="80000"/>
              <a:defRPr/>
            </a:pPr>
            <a:r>
              <a:rPr lang="ru-RU" sz="3200" b="1" spc="11" dirty="0">
                <a:solidFill>
                  <a:srgbClr val="E94C16"/>
                </a:solidFill>
                <a:latin typeface="Calibri"/>
              </a:rPr>
              <a:t>Сергей Хренов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91358" y="5498523"/>
            <a:ext cx="7538999" cy="661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defTabSz="914377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002060"/>
              </a:buClr>
              <a:buSzPct val="80000"/>
              <a:defRPr/>
            </a:pPr>
            <a:r>
              <a:rPr lang="en-US" sz="2800" spc="11" dirty="0">
                <a:solidFill>
                  <a:srgbClr val="0E0C2B"/>
                </a:solidFill>
                <a:latin typeface="Calibri"/>
              </a:rPr>
              <a:t>PVS-Studio</a:t>
            </a:r>
            <a:endParaRPr lang="ru-RU" sz="2800" spc="11" dirty="0">
              <a:solidFill>
                <a:srgbClr val="0E0C2B"/>
              </a:solidFill>
              <a:latin typeface="Calibri"/>
            </a:endParaRPr>
          </a:p>
          <a:p>
            <a:pPr defTabSz="914377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rgbClr val="002060"/>
              </a:buClr>
              <a:buSzPct val="80000"/>
              <a:defRPr/>
            </a:pPr>
            <a:endParaRPr lang="ru-RU" sz="2400" spc="11" dirty="0">
              <a:solidFill>
                <a:srgbClr val="0E0C2B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84122" y="1564617"/>
            <a:ext cx="8087532" cy="785875"/>
          </a:xfrm>
        </p:spPr>
        <p:txBody>
          <a:bodyPr>
            <a:noAutofit/>
          </a:bodyPr>
          <a:lstStyle/>
          <a:p>
            <a:pPr>
              <a:lnSpc>
                <a:spcPts val="4800"/>
              </a:lnSpc>
              <a:spcBef>
                <a:spcPts val="0"/>
              </a:spcBef>
            </a:pPr>
            <a:r>
              <a:rPr lang="en-US" sz="3200" b="1" spc="130" dirty="0"/>
              <a:t>Software Engineering Conference Russia</a:t>
            </a:r>
            <a:endParaRPr lang="ru-RU" sz="3200" b="1" spc="130" dirty="0"/>
          </a:p>
        </p:txBody>
      </p:sp>
      <p:sp>
        <p:nvSpPr>
          <p:cNvPr id="11" name="TextBox 10"/>
          <p:cNvSpPr txBox="1"/>
          <p:nvPr/>
        </p:nvSpPr>
        <p:spPr>
          <a:xfrm>
            <a:off x="5683776" y="2233173"/>
            <a:ext cx="42658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>
                <a:solidFill>
                  <a:srgbClr val="E94C16"/>
                </a:solidFill>
                <a:latin typeface="Calibri"/>
              </a:rPr>
              <a:t>14-15</a:t>
            </a:r>
            <a:r>
              <a:rPr lang="ru-RU" sz="2000" b="1" dirty="0">
                <a:solidFill>
                  <a:srgbClr val="E94C16"/>
                </a:solidFill>
                <a:latin typeface="Calibri"/>
              </a:rPr>
              <a:t> ноября</a:t>
            </a:r>
            <a:r>
              <a:rPr lang="en-US" sz="2000" b="1" dirty="0">
                <a:solidFill>
                  <a:srgbClr val="E94C16"/>
                </a:solidFill>
                <a:latin typeface="Calibri"/>
              </a:rPr>
              <a:t>, 2019. </a:t>
            </a:r>
            <a:r>
              <a:rPr lang="ru-RU" sz="2000" b="1" dirty="0">
                <a:solidFill>
                  <a:srgbClr val="E94C16"/>
                </a:solidFill>
                <a:latin typeface="Calibri"/>
              </a:rPr>
              <a:t>Санкт-Петербург</a:t>
            </a:r>
            <a:endParaRPr lang="en-US" sz="2000" b="1" dirty="0">
              <a:solidFill>
                <a:srgbClr val="E94C16"/>
              </a:solidFill>
              <a:latin typeface="Calibri"/>
            </a:endParaRPr>
          </a:p>
        </p:txBody>
      </p:sp>
      <p:pic>
        <p:nvPicPr>
          <p:cNvPr id="9" name="Picture 2" descr="D:\My Dropbox\SECR-Design-Materials\Logo (Redesign)\logo-2017-transp.png"/>
          <p:cNvPicPr>
            <a:picLocks noChangeAspect="1" noChangeArrowheads="1"/>
          </p:cNvPicPr>
          <p:nvPr/>
        </p:nvPicPr>
        <p:blipFill>
          <a:blip r:embed="rId3" cstate="print"/>
          <a:srcRect t="9591" b="8148"/>
          <a:stretch>
            <a:fillRect/>
          </a:stretch>
        </p:blipFill>
        <p:spPr bwMode="auto">
          <a:xfrm>
            <a:off x="2291357" y="866828"/>
            <a:ext cx="2333652" cy="722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885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8338" y="994508"/>
            <a:ext cx="90356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void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isf_wsc_context_del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WSCContextISF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wsc_ctx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WSCContextISF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old_focused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_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focused_ic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_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focused_ic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context_scim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_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focused_ic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old_focused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439" y="205156"/>
            <a:ext cx="1154722" cy="115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34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003219"/>
            <a:ext cx="1118014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V519 [CWE-563] The '_</a:t>
            </a:r>
            <a:r>
              <a:rPr lang="en-US" sz="2400" dirty="0" err="1"/>
              <a:t>focused_ic</a:t>
            </a:r>
            <a:r>
              <a:rPr lang="en-US" sz="2400" dirty="0"/>
              <a:t>' variable is assigned values twice successively. Perhaps this is a mistake. Check lines: 1260, 1261. wayland_panel_agent_module.cpp 1261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1D76DA-6EC7-4966-B581-19ADE40BC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439" y="205156"/>
            <a:ext cx="1154722" cy="11547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D6816B1-58CB-4DE1-A1F7-58452DA16E18}"/>
              </a:ext>
            </a:extLst>
          </p:cNvPr>
          <p:cNvSpPr/>
          <p:nvPr/>
        </p:nvSpPr>
        <p:spPr>
          <a:xfrm>
            <a:off x="578338" y="994508"/>
            <a:ext cx="90356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void</a:t>
            </a:r>
          </a:p>
          <a:p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isf_wsc_context_del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WSCContextISF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*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wsc_ctx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WSCContextISF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*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old_focused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_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focused_ic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_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focused_ic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context_scim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_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focused_ic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</a:rPr>
              <a:t>old_focused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  ....</a:t>
            </a:r>
          </a:p>
          <a:p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208506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678CCE-9975-4120-B9AA-7F6A17B6903B}"/>
              </a:ext>
            </a:extLst>
          </p:cNvPr>
          <p:cNvSpPr txBox="1"/>
          <p:nvPr/>
        </p:nvSpPr>
        <p:spPr>
          <a:xfrm>
            <a:off x="516834" y="278296"/>
            <a:ext cx="856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Хочется больше примеров из </a:t>
            </a:r>
            <a:r>
              <a:rPr lang="en-US" sz="4000" dirty="0"/>
              <a:t>Tizen?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945173-274F-4832-A4E9-AFB7A09CA2ED}"/>
              </a:ext>
            </a:extLst>
          </p:cNvPr>
          <p:cNvSpPr txBox="1"/>
          <p:nvPr/>
        </p:nvSpPr>
        <p:spPr>
          <a:xfrm>
            <a:off x="824626" y="1362844"/>
            <a:ext cx="970695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Проверка </a:t>
            </a:r>
            <a:r>
              <a:rPr lang="ru-RU" sz="2400" dirty="0" err="1"/>
              <a:t>Tizen</a:t>
            </a:r>
            <a:r>
              <a:rPr lang="ru-RU" sz="2400" dirty="0"/>
              <a:t> OS: </a:t>
            </a:r>
            <a:r>
              <a:rPr lang="ru-RU" sz="2400" dirty="0">
                <a:hlinkClick r:id="rId2"/>
              </a:rPr>
              <a:t>часть </a:t>
            </a:r>
            <a:r>
              <a:rPr lang="en-US" sz="2400" dirty="0">
                <a:hlinkClick r:id="rId2"/>
              </a:rPr>
              <a:t>1</a:t>
            </a:r>
            <a:r>
              <a:rPr lang="en-US" sz="2400" dirty="0"/>
              <a:t>. </a:t>
            </a:r>
            <a:endParaRPr lang="ru-RU" sz="2400" dirty="0"/>
          </a:p>
          <a:p>
            <a:r>
              <a:rPr lang="ru-RU" sz="2400" dirty="0"/>
              <a:t>27000 ошибок в операционной системе </a:t>
            </a:r>
            <a:r>
              <a:rPr lang="ru-RU" sz="2400" dirty="0" err="1"/>
              <a:t>Tizen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Проверка </a:t>
            </a:r>
            <a:r>
              <a:rPr lang="ru-RU" sz="2400" dirty="0" err="1"/>
              <a:t>Tizen</a:t>
            </a:r>
            <a:r>
              <a:rPr lang="ru-RU" sz="2400" dirty="0"/>
              <a:t> OS: </a:t>
            </a:r>
            <a:r>
              <a:rPr lang="ru-RU" sz="2400" dirty="0">
                <a:hlinkClick r:id="rId3"/>
              </a:rPr>
              <a:t>часть </a:t>
            </a:r>
            <a:r>
              <a:rPr lang="en-US" sz="2400" dirty="0">
                <a:hlinkClick r:id="rId3"/>
              </a:rPr>
              <a:t>2</a:t>
            </a:r>
            <a:r>
              <a:rPr lang="en-US" sz="2400" dirty="0"/>
              <a:t>. </a:t>
            </a:r>
            <a:endParaRPr lang="ru-RU" sz="2400" dirty="0"/>
          </a:p>
          <a:p>
            <a:r>
              <a:rPr lang="ru-RU" sz="2400" dirty="0"/>
              <a:t>Поговорим о </a:t>
            </a:r>
            <a:r>
              <a:rPr lang="ru-RU" sz="2400" dirty="0" err="1"/>
              <a:t>микрооптимизациях</a:t>
            </a:r>
            <a:r>
              <a:rPr lang="ru-RU" sz="2400" dirty="0"/>
              <a:t> на примере кода </a:t>
            </a:r>
            <a:r>
              <a:rPr lang="ru-RU" sz="2400" dirty="0" err="1"/>
              <a:t>Tizen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/>
              <a:t>Проверка </a:t>
            </a:r>
            <a:r>
              <a:rPr lang="ru-RU" sz="2400" dirty="0" err="1"/>
              <a:t>Tizen</a:t>
            </a:r>
            <a:r>
              <a:rPr lang="ru-RU" sz="2400" dirty="0"/>
              <a:t> OS: </a:t>
            </a:r>
            <a:r>
              <a:rPr lang="ru-RU" sz="2400" dirty="0">
                <a:hlinkClick r:id="rId4"/>
              </a:rPr>
              <a:t>часть </a:t>
            </a:r>
            <a:r>
              <a:rPr lang="en-US" sz="2400" dirty="0">
                <a:hlinkClick r:id="rId4"/>
              </a:rPr>
              <a:t>3</a:t>
            </a:r>
            <a:r>
              <a:rPr lang="en-US" sz="2400" dirty="0"/>
              <a:t>.</a:t>
            </a:r>
            <a:endParaRPr lang="ru-RU" sz="2400" dirty="0"/>
          </a:p>
          <a:p>
            <a:r>
              <a:rPr lang="ru-RU" sz="2400" dirty="0"/>
              <a:t>Продолжаем изучать </a:t>
            </a:r>
            <a:r>
              <a:rPr lang="ru-RU" sz="2400" dirty="0" err="1"/>
              <a:t>Tizen</a:t>
            </a:r>
            <a:r>
              <a:rPr lang="ru-RU" sz="2400" dirty="0"/>
              <a:t>: C# компоненты оказались высокого качества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38373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C2FAE7-E2AB-4DCC-970A-4A2ECD18BC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2" r="8360" b="1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1644531-8737-4D21-BF86-21AF8070E3F8}"/>
              </a:ext>
            </a:extLst>
          </p:cNvPr>
          <p:cNvSpPr txBox="1"/>
          <p:nvPr/>
        </p:nvSpPr>
        <p:spPr>
          <a:xfrm>
            <a:off x="6748272" y="3992591"/>
            <a:ext cx="4800261" cy="16445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a typeface="+mj-ea"/>
                <a:cs typeface="+mj-cs"/>
              </a:rPr>
              <a:t>“</a:t>
            </a:r>
            <a:r>
              <a:rPr lang="en-US" sz="3600" dirty="0" err="1">
                <a:solidFill>
                  <a:srgbClr val="000000"/>
                </a:solidFill>
                <a:ea typeface="+mj-ea"/>
                <a:cs typeface="+mj-cs"/>
              </a:rPr>
              <a:t>Ошибки</a:t>
            </a:r>
            <a:r>
              <a:rPr lang="en-US" sz="3600" dirty="0">
                <a:solidFill>
                  <a:srgbClr val="000000"/>
                </a:solidFill>
                <a:ea typeface="+mj-ea"/>
                <a:cs typeface="+mj-cs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a typeface="+mj-ea"/>
                <a:cs typeface="+mj-cs"/>
              </a:rPr>
              <a:t>уя</a:t>
            </a:r>
            <a:r>
              <a:rPr lang="ru-RU" sz="3600" dirty="0">
                <a:solidFill>
                  <a:srgbClr val="000000"/>
                </a:solidFill>
                <a:ea typeface="+mj-ea"/>
                <a:cs typeface="+mj-cs"/>
              </a:rPr>
              <a:t>з</a:t>
            </a:r>
            <a:r>
              <a:rPr lang="en-US" sz="3600" dirty="0" err="1">
                <a:solidFill>
                  <a:srgbClr val="000000"/>
                </a:solidFill>
                <a:ea typeface="+mj-ea"/>
                <a:cs typeface="+mj-cs"/>
              </a:rPr>
              <a:t>вимости</a:t>
            </a:r>
            <a:r>
              <a:rPr lang="en-US" sz="3600" dirty="0">
                <a:solidFill>
                  <a:srgbClr val="000000"/>
                </a:solidFill>
                <a:ea typeface="+mj-ea"/>
                <a:cs typeface="+mj-cs"/>
              </a:rPr>
              <a:t>…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000000"/>
                </a:solidFill>
                <a:ea typeface="+mj-ea"/>
                <a:cs typeface="+mj-cs"/>
              </a:rPr>
              <a:t>С </a:t>
            </a:r>
            <a:r>
              <a:rPr lang="en-US" sz="3600" dirty="0" err="1">
                <a:solidFill>
                  <a:srgbClr val="000000"/>
                </a:solidFill>
                <a:ea typeface="+mj-ea"/>
                <a:cs typeface="+mj-cs"/>
              </a:rPr>
              <a:t>этим</a:t>
            </a:r>
            <a:r>
              <a:rPr lang="en-US" sz="3600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ea typeface="+mj-ea"/>
                <a:cs typeface="+mj-cs"/>
              </a:rPr>
              <a:t>можно</a:t>
            </a:r>
            <a:r>
              <a:rPr lang="en-US" sz="3600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en-US" sz="3600" dirty="0" err="1">
                <a:solidFill>
                  <a:srgbClr val="000000"/>
                </a:solidFill>
                <a:ea typeface="+mj-ea"/>
                <a:cs typeface="+mj-cs"/>
              </a:rPr>
              <a:t>как-то</a:t>
            </a:r>
            <a:r>
              <a:rPr lang="en-US" sz="3600" dirty="0">
                <a:solidFill>
                  <a:srgbClr val="000000"/>
                </a:solidFill>
                <a:ea typeface="+mj-ea"/>
                <a:cs typeface="+mj-cs"/>
              </a:rPr>
              <a:t> </a:t>
            </a:r>
            <a:r>
              <a:rPr lang="ru-RU" sz="3600" dirty="0">
                <a:solidFill>
                  <a:srgbClr val="000000"/>
                </a:solidFill>
                <a:ea typeface="+mj-ea"/>
                <a:cs typeface="+mj-cs"/>
              </a:rPr>
              <a:t>  </a:t>
            </a:r>
            <a:r>
              <a:rPr lang="en-US" sz="3600" dirty="0" err="1">
                <a:solidFill>
                  <a:srgbClr val="000000"/>
                </a:solidFill>
                <a:ea typeface="+mj-ea"/>
                <a:cs typeface="+mj-cs"/>
              </a:rPr>
              <a:t>бороться</a:t>
            </a:r>
            <a:r>
              <a:rPr lang="en-US" sz="3600" dirty="0">
                <a:solidFill>
                  <a:srgbClr val="000000"/>
                </a:solidFill>
                <a:ea typeface="+mj-ea"/>
                <a:cs typeface="+mj-cs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2458486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8CDCE72-E546-4214-8535-B36729928F50}"/>
              </a:ext>
            </a:extLst>
          </p:cNvPr>
          <p:cNvSpPr txBox="1"/>
          <p:nvPr/>
        </p:nvSpPr>
        <p:spPr>
          <a:xfrm>
            <a:off x="645264" y="4426896"/>
            <a:ext cx="10901471" cy="51085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ru-RU" sz="2800" dirty="0">
                <a:ea typeface="+mj-ea"/>
                <a:cs typeface="+mj-cs"/>
              </a:rPr>
              <a:t>Один из вариантов б</a:t>
            </a:r>
            <a:r>
              <a:rPr lang="en-US" sz="2800" dirty="0">
                <a:ea typeface="+mj-ea"/>
                <a:cs typeface="+mj-cs"/>
              </a:rPr>
              <a:t>орьб</a:t>
            </a:r>
            <a:r>
              <a:rPr lang="ru-RU" sz="2800" dirty="0">
                <a:ea typeface="+mj-ea"/>
                <a:cs typeface="+mj-cs"/>
              </a:rPr>
              <a:t>ы</a:t>
            </a:r>
            <a:r>
              <a:rPr lang="en-US" sz="2800" dirty="0">
                <a:ea typeface="+mj-ea"/>
                <a:cs typeface="+mj-cs"/>
              </a:rPr>
              <a:t> с уязвимостями </a:t>
            </a:r>
            <a:r>
              <a:rPr lang="ru-RU" sz="2800" dirty="0">
                <a:ea typeface="+mj-ea"/>
                <a:cs typeface="+mj-cs"/>
              </a:rPr>
              <a:t>в </a:t>
            </a:r>
            <a:r>
              <a:rPr lang="en-US" sz="2800" dirty="0">
                <a:ea typeface="+mj-ea"/>
                <a:cs typeface="+mj-cs"/>
              </a:rPr>
              <a:t>IoT</a:t>
            </a:r>
          </a:p>
        </p:txBody>
      </p:sp>
      <p:sp>
        <p:nvSpPr>
          <p:cNvPr id="18" name="Rounded Rectangle 18">
            <a:extLst>
              <a:ext uri="{FF2B5EF4-FFF2-40B4-BE49-F238E27FC236}">
                <a16:creationId xmlns:a16="http://schemas.microsoft.com/office/drawing/2014/main" id="{283A93BD-A469-4D4C-8A1F-5668AE975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28565" y="503573"/>
            <a:ext cx="7134870" cy="359940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B561562-F76F-4509-B126-21A127DA3A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3766"/>
          <a:stretch/>
        </p:blipFill>
        <p:spPr>
          <a:xfrm>
            <a:off x="2694432" y="666497"/>
            <a:ext cx="6803136" cy="327355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95676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FA35C5-EFAF-4075-A19B-DB36E1C1363F}"/>
              </a:ext>
            </a:extLst>
          </p:cNvPr>
          <p:cNvSpPr txBox="1">
            <a:spLocks/>
          </p:cNvSpPr>
          <p:nvPr/>
        </p:nvSpPr>
        <p:spPr>
          <a:xfrm>
            <a:off x="588396" y="349856"/>
            <a:ext cx="7911549" cy="8149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>
                <a:latin typeface="+mn-lt"/>
              </a:rPr>
              <a:t>Два подхода к поиску уязвимостей</a:t>
            </a:r>
            <a:endParaRPr lang="en-US" sz="4000" dirty="0">
              <a:latin typeface="+mn-lt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FBB0FEA-DF61-443C-8074-92BDADA4EA3E}"/>
              </a:ext>
            </a:extLst>
          </p:cNvPr>
          <p:cNvSpPr txBox="1">
            <a:spLocks/>
          </p:cNvSpPr>
          <p:nvPr/>
        </p:nvSpPr>
        <p:spPr>
          <a:xfrm>
            <a:off x="941644" y="1559535"/>
            <a:ext cx="8717084" cy="37389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Можно (и нужно) искать потенциальные уязвимости, которые могут привести к реальным проблемам при написании нового кода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/>
              <a:t>Можно искать по базе существующих известных уязвимостей в своем имеющемся коде (с помощью автоматизированных средств)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047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stomShape 2">
            <a:extLst>
              <a:ext uri="{FF2B5EF4-FFF2-40B4-BE49-F238E27FC236}">
                <a16:creationId xmlns:a16="http://schemas.microsoft.com/office/drawing/2014/main" id="{03AB4BDA-D6B9-4833-A8F7-B9504CD5233A}"/>
              </a:ext>
            </a:extLst>
          </p:cNvPr>
          <p:cNvSpPr/>
          <p:nvPr/>
        </p:nvSpPr>
        <p:spPr>
          <a:xfrm>
            <a:off x="659958" y="71562"/>
            <a:ext cx="6432606" cy="8596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>
              <a:lnSpc>
                <a:spcPct val="100000"/>
              </a:lnSpc>
            </a:pPr>
            <a:r>
              <a:rPr lang="en-US" sz="4000" b="0" strike="noStrike" spc="-1" dirty="0" err="1">
                <a:solidFill>
                  <a:srgbClr val="000000"/>
                </a:solidFill>
                <a:ea typeface="DejaVu Sans"/>
              </a:rPr>
              <a:t>Как</a:t>
            </a:r>
            <a:r>
              <a:rPr lang="en-US" sz="40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4000" b="0" strike="noStrike" spc="-1" dirty="0" err="1">
                <a:solidFill>
                  <a:srgbClr val="000000"/>
                </a:solidFill>
                <a:ea typeface="DejaVu Sans"/>
              </a:rPr>
              <a:t>обнаружить</a:t>
            </a:r>
            <a:r>
              <a:rPr lang="en-US" sz="40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4000" b="0" strike="noStrike" spc="-1" dirty="0" err="1">
                <a:solidFill>
                  <a:srgbClr val="000000"/>
                </a:solidFill>
                <a:ea typeface="DejaVu Sans"/>
              </a:rPr>
              <a:t>уязвимости</a:t>
            </a:r>
            <a:endParaRPr lang="en-US" sz="4000" b="0" strike="noStrike" spc="-1" dirty="0"/>
          </a:p>
        </p:txBody>
      </p:sp>
      <p:sp>
        <p:nvSpPr>
          <p:cNvPr id="6" name="CustomShape 3">
            <a:extLst>
              <a:ext uri="{FF2B5EF4-FFF2-40B4-BE49-F238E27FC236}">
                <a16:creationId xmlns:a16="http://schemas.microsoft.com/office/drawing/2014/main" id="{E0CF3142-B006-4BF7-AF5A-125DF26F48D1}"/>
              </a:ext>
            </a:extLst>
          </p:cNvPr>
          <p:cNvSpPr/>
          <p:nvPr/>
        </p:nvSpPr>
        <p:spPr>
          <a:xfrm>
            <a:off x="1090075" y="1508947"/>
            <a:ext cx="5572371" cy="33035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>
                <a:solidFill>
                  <a:srgbClr val="000000"/>
                </a:solidFill>
                <a:ea typeface="DejaVu Sans"/>
              </a:rPr>
              <a:t>Code review</a:t>
            </a:r>
            <a:endParaRPr lang="en-US" sz="2800" b="0" strike="noStrike" spc="-1" dirty="0"/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000000"/>
                </a:solidFill>
                <a:ea typeface="DejaVu Sans"/>
              </a:rPr>
              <a:t>Юнит-тесты</a:t>
            </a:r>
            <a:endParaRPr lang="ru-RU" sz="2800" spc="-1" dirty="0">
              <a:solidFill>
                <a:srgbClr val="000000"/>
              </a:solidFill>
              <a:ea typeface="DejaVu Sans"/>
            </a:endParaRPr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spc="-1" dirty="0">
                <a:solidFill>
                  <a:srgbClr val="000000"/>
                </a:solidFill>
                <a:ea typeface="DejaVu Sans"/>
              </a:rPr>
              <a:t>Д</a:t>
            </a:r>
            <a:r>
              <a:rPr lang="en-US" sz="2800" b="0" strike="noStrike" spc="-1" dirty="0" err="1">
                <a:solidFill>
                  <a:srgbClr val="000000"/>
                </a:solidFill>
                <a:ea typeface="DejaVu Sans"/>
              </a:rPr>
              <a:t>инамический</a:t>
            </a:r>
            <a:r>
              <a:rPr lang="en-US" sz="28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ea typeface="DejaVu Sans"/>
              </a:rPr>
              <a:t>анализ</a:t>
            </a:r>
            <a:r>
              <a:rPr lang="ru-RU" sz="2800" b="0" strike="noStrike" spc="-1" dirty="0">
                <a:solidFill>
                  <a:srgbClr val="000000"/>
                </a:solidFill>
                <a:ea typeface="DejaVu Sans"/>
              </a:rPr>
              <a:t> (</a:t>
            </a:r>
            <a:r>
              <a:rPr lang="en-US" sz="2800" b="0" strike="noStrike" spc="-1" dirty="0">
                <a:solidFill>
                  <a:srgbClr val="000000"/>
                </a:solidFill>
                <a:ea typeface="DejaVu Sans"/>
              </a:rPr>
              <a:t>DAST</a:t>
            </a:r>
            <a:r>
              <a:rPr lang="ru-RU" sz="2800" b="0" strike="noStrike" spc="-1" dirty="0">
                <a:solidFill>
                  <a:srgbClr val="000000"/>
                </a:solidFill>
                <a:ea typeface="DejaVu Sans"/>
              </a:rPr>
              <a:t>)</a:t>
            </a:r>
            <a:endParaRPr lang="en-US" sz="2800" b="0" strike="noStrike" spc="-1" dirty="0"/>
          </a:p>
          <a:p>
            <a:pPr marL="432000" indent="-32328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strike="noStrike" spc="-1" dirty="0" err="1">
                <a:solidFill>
                  <a:srgbClr val="000000"/>
                </a:solidFill>
                <a:ea typeface="DejaVu Sans"/>
              </a:rPr>
              <a:t>Статический</a:t>
            </a:r>
            <a:r>
              <a:rPr lang="en-US" sz="28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ea typeface="DejaVu Sans"/>
              </a:rPr>
              <a:t>анализ</a:t>
            </a:r>
            <a:r>
              <a:rPr lang="en-US" sz="2800" b="0" strike="noStrike" spc="-1" dirty="0">
                <a:solidFill>
                  <a:srgbClr val="000000"/>
                </a:solidFill>
                <a:ea typeface="DejaVu Sans"/>
              </a:rPr>
              <a:t> (SAST)</a:t>
            </a:r>
            <a:endParaRPr lang="ru-RU" sz="2800" b="0" strike="noStrike" spc="-1" dirty="0">
              <a:solidFill>
                <a:srgbClr val="000000"/>
              </a:solidFill>
              <a:ea typeface="DejaVu Sans"/>
            </a:endParaRPr>
          </a:p>
          <a:p>
            <a:pPr marL="432000" indent="-32328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spc="-1" dirty="0">
                <a:solidFill>
                  <a:srgbClr val="000000"/>
                </a:solidFill>
                <a:ea typeface="DejaVu Sans"/>
              </a:rPr>
              <a:t>Стандарты кодирования</a:t>
            </a:r>
            <a:endParaRPr lang="en-US" sz="2800" spc="-1" dirty="0">
              <a:solidFill>
                <a:srgbClr val="000000"/>
              </a:solidFill>
              <a:ea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7333545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506236-1EBC-471D-B7E3-85C8A18C3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014" y="643466"/>
            <a:ext cx="4108661" cy="5571067"/>
          </a:xfrm>
          <a:prstGeom prst="rect">
            <a:avLst/>
          </a:prstGeom>
        </p:spPr>
      </p:pic>
      <p:sp>
        <p:nvSpPr>
          <p:cNvPr id="16" name="CustomShape 2">
            <a:extLst>
              <a:ext uri="{FF2B5EF4-FFF2-40B4-BE49-F238E27FC236}">
                <a16:creationId xmlns:a16="http://schemas.microsoft.com/office/drawing/2014/main" id="{891A7EAD-8797-4204-9C9B-D91122257E69}"/>
              </a:ext>
            </a:extLst>
          </p:cNvPr>
          <p:cNvSpPr/>
          <p:nvPr/>
        </p:nvSpPr>
        <p:spPr>
          <a:xfrm>
            <a:off x="304680" y="264406"/>
            <a:ext cx="4332510" cy="1141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/>
          <a:lstStyle/>
          <a:p>
            <a:pPr>
              <a:lnSpc>
                <a:spcPct val="100000"/>
              </a:lnSpc>
            </a:pPr>
            <a:r>
              <a:rPr lang="en-US" sz="4000" b="0" strike="noStrike" spc="-1" dirty="0">
                <a:solidFill>
                  <a:srgbClr val="000000"/>
                </a:solidFill>
                <a:ea typeface="DejaVu Sans"/>
              </a:rPr>
              <a:t>Code Review</a:t>
            </a:r>
            <a:endParaRPr lang="en-US" sz="4000" b="0" strike="noStrike" spc="-1" dirty="0"/>
          </a:p>
        </p:txBody>
      </p:sp>
      <p:sp>
        <p:nvSpPr>
          <p:cNvPr id="17" name="CustomShape 3">
            <a:extLst>
              <a:ext uri="{FF2B5EF4-FFF2-40B4-BE49-F238E27FC236}">
                <a16:creationId xmlns:a16="http://schemas.microsoft.com/office/drawing/2014/main" id="{B6F2CC0D-ABCD-446F-B00D-18A071FE1E04}"/>
              </a:ext>
            </a:extLst>
          </p:cNvPr>
          <p:cNvSpPr/>
          <p:nvPr/>
        </p:nvSpPr>
        <p:spPr>
          <a:xfrm>
            <a:off x="304680" y="1588320"/>
            <a:ext cx="7505280" cy="15126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0" strike="noStrike" spc="-1" dirty="0" err="1">
                <a:solidFill>
                  <a:srgbClr val="000000"/>
                </a:solidFill>
                <a:ea typeface="DejaVu Sans"/>
              </a:rPr>
              <a:t>Плюсы</a:t>
            </a:r>
            <a:r>
              <a:rPr lang="en-US" sz="2800" b="0" strike="noStrike" spc="-1" dirty="0">
                <a:solidFill>
                  <a:srgbClr val="000000"/>
                </a:solidFill>
                <a:ea typeface="DejaVu Sans"/>
              </a:rPr>
              <a:t>:</a:t>
            </a:r>
            <a:endParaRPr lang="en-US" sz="2800" b="0" strike="noStrike" spc="-1" dirty="0"/>
          </a:p>
          <a:p>
            <a:pPr marL="743040" lvl="1" indent="-2840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 dirty="0" err="1">
                <a:solidFill>
                  <a:srgbClr val="000000"/>
                </a:solidFill>
                <a:ea typeface="DejaVu Sans"/>
              </a:rPr>
              <a:t>Обмен</a:t>
            </a:r>
            <a:r>
              <a:rPr lang="en-US" sz="28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ea typeface="DejaVu Sans"/>
              </a:rPr>
              <a:t>опытом</a:t>
            </a:r>
            <a:endParaRPr lang="en-US" sz="2800" b="0" strike="noStrike" spc="-1" dirty="0"/>
          </a:p>
          <a:p>
            <a:pPr marL="743040" lvl="1" indent="-2840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b="0" strike="noStrike" spc="-1" dirty="0" err="1">
                <a:solidFill>
                  <a:srgbClr val="000000"/>
                </a:solidFill>
                <a:ea typeface="DejaVu Sans"/>
              </a:rPr>
              <a:t>Правки</a:t>
            </a:r>
            <a:r>
              <a:rPr lang="en-US" sz="2800" b="0" strike="noStrike" spc="-1" dirty="0">
                <a:solidFill>
                  <a:srgbClr val="000000"/>
                </a:solidFill>
                <a:ea typeface="DejaVu Sans"/>
              </a:rPr>
              <a:t> “</a:t>
            </a:r>
            <a:r>
              <a:rPr lang="en-US" sz="2800" b="0" strike="noStrike" spc="-1" dirty="0" err="1">
                <a:solidFill>
                  <a:srgbClr val="000000"/>
                </a:solidFill>
                <a:ea typeface="DejaVu Sans"/>
              </a:rPr>
              <a:t>по</a:t>
            </a:r>
            <a:r>
              <a:rPr lang="en-US" sz="28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ea typeface="DejaVu Sans"/>
              </a:rPr>
              <a:t>горячим</a:t>
            </a:r>
            <a:r>
              <a:rPr lang="en-US" sz="2800" b="0" strike="noStrike" spc="-1" dirty="0">
                <a:solidFill>
                  <a:srgbClr val="000000"/>
                </a:solidFill>
                <a:ea typeface="DejaVu Sans"/>
              </a:rPr>
              <a:t> </a:t>
            </a:r>
            <a:r>
              <a:rPr lang="en-US" sz="2800" b="0" strike="noStrike" spc="-1" dirty="0" err="1">
                <a:solidFill>
                  <a:srgbClr val="000000"/>
                </a:solidFill>
                <a:ea typeface="DejaVu Sans"/>
              </a:rPr>
              <a:t>следам</a:t>
            </a:r>
            <a:r>
              <a:rPr lang="en-US" sz="2800" b="0" strike="noStrike" spc="-1" dirty="0">
                <a:solidFill>
                  <a:srgbClr val="000000"/>
                </a:solidFill>
                <a:ea typeface="DejaVu Sans"/>
              </a:rPr>
              <a:t>”</a:t>
            </a:r>
            <a:endParaRPr lang="en-US" sz="2800" b="0" strike="noStrike" spc="-1" dirty="0"/>
          </a:p>
        </p:txBody>
      </p:sp>
      <p:sp>
        <p:nvSpPr>
          <p:cNvPr id="18" name="CustomShape 3">
            <a:extLst>
              <a:ext uri="{FF2B5EF4-FFF2-40B4-BE49-F238E27FC236}">
                <a16:creationId xmlns:a16="http://schemas.microsoft.com/office/drawing/2014/main" id="{A34F5F14-1910-471E-A7DB-8CA87C635E02}"/>
              </a:ext>
            </a:extLst>
          </p:cNvPr>
          <p:cNvSpPr/>
          <p:nvPr/>
        </p:nvSpPr>
        <p:spPr>
          <a:xfrm>
            <a:off x="304680" y="3299554"/>
            <a:ext cx="7505280" cy="15126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2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spc="-1" dirty="0" err="1">
                <a:solidFill>
                  <a:srgbClr val="000000"/>
                </a:solidFill>
              </a:rPr>
              <a:t>Минусы</a:t>
            </a:r>
            <a:r>
              <a:rPr lang="en-US" sz="2800" spc="-1" dirty="0">
                <a:solidFill>
                  <a:srgbClr val="000000"/>
                </a:solidFill>
              </a:rPr>
              <a:t>:</a:t>
            </a:r>
            <a:endParaRPr lang="en-US" sz="2800" spc="-1" dirty="0"/>
          </a:p>
          <a:p>
            <a:pPr marL="743040" lvl="1" indent="-2840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spc="-1" dirty="0" err="1">
                <a:solidFill>
                  <a:srgbClr val="000000"/>
                </a:solidFill>
              </a:rPr>
              <a:t>Дорого</a:t>
            </a:r>
            <a:r>
              <a:rPr lang="en-US" sz="2800" spc="-1" dirty="0">
                <a:solidFill>
                  <a:srgbClr val="000000"/>
                </a:solidFill>
              </a:rPr>
              <a:t> и </a:t>
            </a:r>
            <a:r>
              <a:rPr lang="en-US" sz="2800" spc="-1" dirty="0" err="1">
                <a:solidFill>
                  <a:srgbClr val="000000"/>
                </a:solidFill>
              </a:rPr>
              <a:t>долго</a:t>
            </a:r>
            <a:endParaRPr lang="en-US" sz="2800" spc="-1" dirty="0"/>
          </a:p>
          <a:p>
            <a:pPr marL="743040" lvl="1" indent="-2840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lang="en-US" sz="2800" spc="-1" dirty="0" err="1">
                <a:solidFill>
                  <a:srgbClr val="000000"/>
                </a:solidFill>
              </a:rPr>
              <a:t>Быстро</a:t>
            </a:r>
            <a:r>
              <a:rPr lang="en-US" sz="2800" spc="-1" dirty="0">
                <a:solidFill>
                  <a:srgbClr val="000000"/>
                </a:solid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</a:rPr>
              <a:t>устаешь</a:t>
            </a:r>
            <a:r>
              <a:rPr lang="en-US" sz="2800" spc="-1" dirty="0">
                <a:solidFill>
                  <a:srgbClr val="000000"/>
                </a:solid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</a:rPr>
              <a:t>от</a:t>
            </a:r>
            <a:r>
              <a:rPr lang="en-US" sz="2800" spc="-1" dirty="0">
                <a:solidFill>
                  <a:srgbClr val="000000"/>
                </a:solid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</a:rPr>
              <a:t>просмотра</a:t>
            </a:r>
            <a:r>
              <a:rPr lang="en-US" sz="2800" spc="-1" dirty="0">
                <a:solidFill>
                  <a:srgbClr val="000000"/>
                </a:solidFill>
              </a:rPr>
              <a:t> </a:t>
            </a:r>
            <a:r>
              <a:rPr lang="en-US" sz="2800" spc="-1" dirty="0" err="1">
                <a:solidFill>
                  <a:srgbClr val="000000"/>
                </a:solidFill>
              </a:rPr>
              <a:t>кода</a:t>
            </a:r>
            <a:endParaRPr lang="en-US" sz="2800" spc="-1" dirty="0"/>
          </a:p>
        </p:txBody>
      </p:sp>
    </p:spTree>
    <p:extLst>
      <p:ext uri="{BB962C8B-B14F-4D97-AF65-F5344CB8AC3E}">
        <p14:creationId xmlns:p14="http://schemas.microsoft.com/office/powerpoint/2010/main" val="39902167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81" y="254443"/>
            <a:ext cx="10122011" cy="933085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+mn-lt"/>
              </a:rPr>
              <a:t>Динамический анализ кода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586" y="1559766"/>
            <a:ext cx="9448800" cy="3355975"/>
          </a:xfrm>
        </p:spPr>
        <p:txBody>
          <a:bodyPr>
            <a:noAutofit/>
          </a:bodyPr>
          <a:lstStyle/>
          <a:p>
            <a:r>
              <a:rPr lang="ru-RU" dirty="0"/>
              <a:t>Отладчики</a:t>
            </a:r>
          </a:p>
          <a:p>
            <a:r>
              <a:rPr lang="ru-RU" dirty="0"/>
              <a:t>Профилировщики</a:t>
            </a:r>
          </a:p>
          <a:p>
            <a:r>
              <a:rPr lang="ru-RU" dirty="0"/>
              <a:t>Санитайзеры</a:t>
            </a:r>
            <a:r>
              <a:rPr lang="en-US" dirty="0"/>
              <a:t> (</a:t>
            </a:r>
            <a:r>
              <a:rPr lang="en-US" dirty="0" err="1"/>
              <a:t>AddressSanitizer</a:t>
            </a:r>
            <a:r>
              <a:rPr lang="en-US" dirty="0"/>
              <a:t>, </a:t>
            </a:r>
            <a:r>
              <a:rPr lang="en-US" dirty="0" err="1"/>
              <a:t>ThreadSanitizer</a:t>
            </a:r>
            <a:r>
              <a:rPr lang="en-US" dirty="0"/>
              <a:t>, ...)</a:t>
            </a:r>
          </a:p>
          <a:p>
            <a:endParaRPr lang="ru-RU" dirty="0"/>
          </a:p>
          <a:p>
            <a:r>
              <a:rPr lang="ru-RU" dirty="0"/>
              <a:t>Нашли ошибку? Можно её сразу исправлять! </a:t>
            </a:r>
            <a:endParaRPr lang="en-US" dirty="0"/>
          </a:p>
          <a:p>
            <a:pPr marL="0" indent="0">
              <a:buNone/>
            </a:pPr>
            <a:r>
              <a:rPr lang="ru-RU" dirty="0"/>
              <a:t>(нет ложных срабатываний)</a:t>
            </a:r>
          </a:p>
        </p:txBody>
      </p:sp>
    </p:spTree>
    <p:extLst>
      <p:ext uri="{BB962C8B-B14F-4D97-AF65-F5344CB8AC3E}">
        <p14:creationId xmlns:p14="http://schemas.microsoft.com/office/powerpoint/2010/main" val="13640418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712" y="436008"/>
            <a:ext cx="10750061" cy="932229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+mn-lt"/>
              </a:rPr>
              <a:t>Но...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509" y="1794364"/>
            <a:ext cx="4595055" cy="4351338"/>
          </a:xfrm>
        </p:spPr>
        <p:txBody>
          <a:bodyPr>
            <a:noAutofit/>
          </a:bodyPr>
          <a:lstStyle/>
          <a:p>
            <a:r>
              <a:rPr lang="ru-RU" dirty="0"/>
              <a:t>Отладить и протестировать под </a:t>
            </a:r>
            <a:r>
              <a:rPr lang="en-US" dirty="0"/>
              <a:t>embedded </a:t>
            </a:r>
            <a:r>
              <a:rPr lang="ru-RU" dirty="0"/>
              <a:t>не всегда просто</a:t>
            </a:r>
            <a:endParaRPr lang="en-US" dirty="0"/>
          </a:p>
          <a:p>
            <a:endParaRPr lang="ru-RU" dirty="0"/>
          </a:p>
          <a:p>
            <a:r>
              <a:rPr lang="ru-RU" dirty="0"/>
              <a:t>Санитайзеры</a:t>
            </a:r>
            <a:r>
              <a:rPr lang="en-US" dirty="0"/>
              <a:t> </a:t>
            </a:r>
            <a:r>
              <a:rPr lang="ru-RU" dirty="0"/>
              <a:t>и профилировщики медленные</a:t>
            </a:r>
          </a:p>
          <a:p>
            <a:endParaRPr lang="ru-RU" dirty="0"/>
          </a:p>
          <a:p>
            <a:r>
              <a:rPr lang="ru-RU" dirty="0"/>
              <a:t>Часто нужны специальные входные данные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CACF06-A3DC-40B4-BE96-AFB29A6ADA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2" b="2"/>
          <a:stretch/>
        </p:blipFill>
        <p:spPr>
          <a:xfrm>
            <a:off x="5510254" y="187302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2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95F78ED-BB54-47B8-8BBA-1807DBBEEE3A}"/>
              </a:ext>
            </a:extLst>
          </p:cNvPr>
          <p:cNvSpPr/>
          <p:nvPr/>
        </p:nvSpPr>
        <p:spPr>
          <a:xfrm>
            <a:off x="690274" y="5399260"/>
            <a:ext cx="108114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DevOps</a:t>
            </a:r>
            <a:r>
              <a:rPr lang="en-US" sz="2400" dirty="0"/>
              <a:t> = </a:t>
            </a:r>
            <a:r>
              <a:rPr lang="ru-RU" sz="2400" dirty="0"/>
              <a:t>системный администратор + программист</a:t>
            </a:r>
          </a:p>
          <a:p>
            <a:pPr algn="ctr"/>
            <a:r>
              <a:rPr lang="en-US" sz="2400" b="1" dirty="0"/>
              <a:t>QA</a:t>
            </a:r>
            <a:r>
              <a:rPr lang="ru-RU" sz="2400" dirty="0"/>
              <a:t> = тестировщик +  программист</a:t>
            </a:r>
          </a:p>
          <a:p>
            <a:pPr algn="ctr"/>
            <a:r>
              <a:rPr lang="en-US" sz="2400" b="1" dirty="0"/>
              <a:t>SecOps</a:t>
            </a:r>
            <a:r>
              <a:rPr lang="ru-RU" sz="2400" b="1" dirty="0"/>
              <a:t> </a:t>
            </a:r>
            <a:r>
              <a:rPr lang="en-US" sz="2400" dirty="0"/>
              <a:t>= security anything + </a:t>
            </a:r>
            <a:r>
              <a:rPr lang="ru-RU" sz="2400" dirty="0"/>
              <a:t>программист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47AD52-2DEC-4769-B81A-EBAD64EC6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8141" y="1546922"/>
            <a:ext cx="8655710" cy="366604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E6373C4-11A3-473A-A95A-6931F2D479F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496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atin typeface="+mn-lt"/>
              </a:rPr>
              <a:t>Зачем слушать этот доклад</a:t>
            </a:r>
            <a:r>
              <a:rPr lang="en-US" sz="4000" dirty="0">
                <a:latin typeface="+mn-lt"/>
              </a:rPr>
              <a:t>?</a:t>
            </a:r>
            <a:endParaRPr lang="ru-RU" sz="400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697D21-CCD7-45C1-8025-7C2CE634DC98}"/>
              </a:ext>
            </a:extLst>
          </p:cNvPr>
          <p:cNvSpPr/>
          <p:nvPr/>
        </p:nvSpPr>
        <p:spPr>
          <a:xfrm>
            <a:off x="3616601" y="836449"/>
            <a:ext cx="49587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/>
              <a:t>Чтобы больше зарабатывать денег!</a:t>
            </a:r>
          </a:p>
        </p:txBody>
      </p:sp>
    </p:spTree>
    <p:extLst>
      <p:ext uri="{BB962C8B-B14F-4D97-AF65-F5344CB8AC3E}">
        <p14:creationId xmlns:p14="http://schemas.microsoft.com/office/powerpoint/2010/main" val="23176700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6780" y="1443841"/>
            <a:ext cx="10908196" cy="397031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cs typeface="Arial" panose="020B0604020202020204" pitchFamily="34" charset="0"/>
              </a:rPr>
              <a:t>Статический анализ</a:t>
            </a:r>
            <a:r>
              <a:rPr lang="en-US" sz="2800" dirty="0">
                <a:cs typeface="Arial" panose="020B0604020202020204" pitchFamily="34" charset="0"/>
              </a:rPr>
              <a:t>, </a:t>
            </a:r>
            <a:r>
              <a:rPr lang="ru-RU" sz="2800" dirty="0">
                <a:cs typeface="Arial" panose="020B0604020202020204" pitchFamily="34" charset="0"/>
              </a:rPr>
              <a:t>нацеленный на поиск и предотвращение уязвимостей</a:t>
            </a:r>
          </a:p>
          <a:p>
            <a:endParaRPr lang="ru-RU" sz="28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cs typeface="Arial" panose="020B0604020202020204" pitchFamily="34" charset="0"/>
              </a:rPr>
              <a:t>Уязвимости</a:t>
            </a:r>
            <a:r>
              <a:rPr lang="en-US" sz="2800" dirty="0">
                <a:cs typeface="Arial" panose="020B0604020202020204" pitchFamily="34" charset="0"/>
              </a:rPr>
              <a:t> - </a:t>
            </a:r>
            <a:r>
              <a:rPr lang="ru-RU" sz="2800" dirty="0">
                <a:cs typeface="Arial" panose="020B0604020202020204" pitchFamily="34" charset="0"/>
              </a:rPr>
              <a:t>те же самые обыкновенные ошибки</a:t>
            </a:r>
            <a:r>
              <a:rPr lang="en-US" sz="2800" dirty="0">
                <a:cs typeface="Arial" panose="020B0604020202020204" pitchFamily="34" charset="0"/>
              </a:rPr>
              <a:t> (</a:t>
            </a:r>
            <a:r>
              <a:rPr lang="ru-RU" sz="2800" dirty="0">
                <a:cs typeface="Arial" panose="020B0604020202020204" pitchFamily="34" charset="0"/>
              </a:rPr>
              <a:t>п</a:t>
            </a:r>
            <a:r>
              <a:rPr lang="ru-RU" sz="2800" spc="-1" dirty="0">
                <a:cs typeface="Arial" panose="020B0604020202020204" pitchFamily="34" charset="0"/>
              </a:rPr>
              <a:t>о данным </a:t>
            </a:r>
            <a:r>
              <a:rPr lang="en-US" sz="2800" spc="-1" dirty="0">
                <a:cs typeface="Arial" panose="020B0604020202020204" pitchFamily="34" charset="0"/>
              </a:rPr>
              <a:t>NIST, </a:t>
            </a:r>
            <a:r>
              <a:rPr lang="ru-RU" sz="2800" spc="-1" dirty="0">
                <a:cs typeface="Arial" panose="020B0604020202020204" pitchFamily="34" charset="0"/>
              </a:rPr>
              <a:t>более 60%)</a:t>
            </a:r>
            <a:endParaRPr lang="en-US" sz="28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cs typeface="Arial" panose="020B0604020202020204" pitchFamily="34" charset="0"/>
              </a:rPr>
              <a:t>Инструменты </a:t>
            </a:r>
            <a:r>
              <a:rPr lang="en-US" sz="2800" dirty="0">
                <a:cs typeface="Arial" panose="020B0604020202020204" pitchFamily="34" charset="0"/>
              </a:rPr>
              <a:t>SAST</a:t>
            </a:r>
            <a:r>
              <a:rPr lang="ru-RU" sz="2800" dirty="0">
                <a:cs typeface="Arial" panose="020B0604020202020204" pitchFamily="34" charset="0"/>
              </a:rPr>
              <a:t> помогают предотвращать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ru-RU" sz="2800" dirty="0">
                <a:cs typeface="Arial" panose="020B0604020202020204" pitchFamily="34" charset="0"/>
              </a:rPr>
              <a:t>уязвимости и обеспечивают поддержку стандартов безопасной разработки</a:t>
            </a:r>
            <a:r>
              <a:rPr lang="en-US" sz="2800" dirty="0">
                <a:cs typeface="Arial" panose="020B0604020202020204" pitchFamily="34" charset="0"/>
              </a:rPr>
              <a:t>: CWE,</a:t>
            </a:r>
            <a:r>
              <a:rPr lang="ru-RU" sz="2800" dirty="0">
                <a:cs typeface="Arial" panose="020B0604020202020204" pitchFamily="34" charset="0"/>
              </a:rPr>
              <a:t> </a:t>
            </a:r>
            <a:r>
              <a:rPr lang="en-US" sz="2800" dirty="0">
                <a:cs typeface="Arial" panose="020B0604020202020204" pitchFamily="34" charset="0"/>
              </a:rPr>
              <a:t>MISRA, SEI CERT </a:t>
            </a:r>
            <a:r>
              <a:rPr lang="ru-RU" sz="2800" dirty="0">
                <a:cs typeface="Arial" panose="020B0604020202020204" pitchFamily="34" charset="0"/>
              </a:rPr>
              <a:t>и т.п.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2C5529D-3874-4A08-A03B-509C4315D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80" y="212039"/>
            <a:ext cx="8865705" cy="93784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Static Application Security Testing</a:t>
            </a:r>
            <a:r>
              <a:rPr lang="ru-RU" sz="4000" dirty="0">
                <a:latin typeface="+mn-lt"/>
              </a:rPr>
              <a:t> (</a:t>
            </a:r>
            <a:r>
              <a:rPr lang="en-US" sz="4000" dirty="0">
                <a:latin typeface="+mn-lt"/>
              </a:rPr>
              <a:t>SAST)</a:t>
            </a:r>
            <a:endParaRPr lang="ru-RU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95350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16780" y="1451673"/>
            <a:ext cx="10810462" cy="508317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cs typeface="Arial" panose="020B0604020202020204" pitchFamily="34" charset="0"/>
              </a:rPr>
              <a:t>Преимущества:</a:t>
            </a:r>
          </a:p>
          <a:p>
            <a:pPr marL="444500" indent="-261938">
              <a:buFontTx/>
              <a:buChar char="-"/>
            </a:pPr>
            <a:r>
              <a:rPr lang="ru-RU" dirty="0">
                <a:cs typeface="Arial" panose="020B0604020202020204" pitchFamily="34" charset="0"/>
              </a:rPr>
              <a:t>Раннее обнаружение проблем</a:t>
            </a:r>
          </a:p>
          <a:p>
            <a:pPr marL="444500" indent="-261938">
              <a:buFontTx/>
              <a:buChar char="-"/>
            </a:pPr>
            <a:r>
              <a:rPr lang="ru-RU" dirty="0">
                <a:cs typeface="Arial" panose="020B0604020202020204" pitchFamily="34" charset="0"/>
              </a:rPr>
              <a:t>Покрытие всего кода</a:t>
            </a:r>
          </a:p>
          <a:p>
            <a:pPr marL="444500" indent="-261938">
              <a:buFontTx/>
              <a:buChar char="-"/>
            </a:pPr>
            <a:r>
              <a:rPr lang="ru-RU" dirty="0">
                <a:cs typeface="Arial" panose="020B0604020202020204" pitchFamily="34" charset="0"/>
              </a:rPr>
              <a:t>Хорош в поиске опечаток и ошибок типа </a:t>
            </a:r>
            <a:r>
              <a:rPr lang="en-US" dirty="0" err="1">
                <a:cs typeface="Arial" panose="020B0604020202020204" pitchFamily="34" charset="0"/>
              </a:rPr>
              <a:t>copy-paste</a:t>
            </a:r>
            <a:endParaRPr lang="ru-RU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cs typeface="Arial" panose="020B0604020202020204" pitchFamily="34" charset="0"/>
            </a:endParaRPr>
          </a:p>
          <a:p>
            <a:r>
              <a:rPr lang="ru-RU" dirty="0">
                <a:cs typeface="Arial" panose="020B0604020202020204" pitchFamily="34" charset="0"/>
              </a:rPr>
              <a:t>Недостатки:</a:t>
            </a:r>
          </a:p>
          <a:p>
            <a:pPr marL="444500" indent="-261938">
              <a:buFontTx/>
              <a:buChar char="-"/>
            </a:pPr>
            <a:r>
              <a:rPr lang="ru-RU" dirty="0">
                <a:cs typeface="Arial" panose="020B0604020202020204" pitchFamily="34" charset="0"/>
              </a:rPr>
              <a:t>Ложные срабатывания</a:t>
            </a:r>
          </a:p>
          <a:p>
            <a:pPr marL="444500" indent="-261938">
              <a:buFontTx/>
              <a:buChar char="-"/>
            </a:pPr>
            <a:r>
              <a:rPr lang="ru-RU" dirty="0">
                <a:cs typeface="Arial" panose="020B0604020202020204" pitchFamily="34" charset="0"/>
              </a:rPr>
              <a:t>Неизвестна точная критичность ошибки</a:t>
            </a:r>
          </a:p>
          <a:p>
            <a:pPr marL="444500" indent="-261938">
              <a:buFontTx/>
              <a:buChar char="-"/>
            </a:pPr>
            <a:r>
              <a:rPr lang="ru-RU" dirty="0">
                <a:cs typeface="Arial" panose="020B0604020202020204" pitchFamily="34" charset="0"/>
              </a:rPr>
              <a:t>Слабое диагностирование утечек памяти и параллельных ошибок</a:t>
            </a:r>
          </a:p>
          <a:p>
            <a:endParaRPr lang="ru-RU" dirty="0"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cs typeface="Arial" panose="020B0604020202020204" pitchFamily="34" charset="0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40064D0-6E9B-42F6-B566-30D87F62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780" y="212039"/>
            <a:ext cx="8865705" cy="93784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+mn-lt"/>
              </a:rPr>
              <a:t>Static Application Security Testing</a:t>
            </a:r>
            <a:r>
              <a:rPr lang="ru-RU" sz="4000" dirty="0">
                <a:latin typeface="+mn-lt"/>
              </a:rPr>
              <a:t> (</a:t>
            </a:r>
            <a:r>
              <a:rPr lang="en-US" sz="4000" dirty="0">
                <a:latin typeface="+mn-lt"/>
              </a:rPr>
              <a:t>SAST)</a:t>
            </a:r>
            <a:endParaRPr lang="ru-RU" sz="4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9511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9D04E4A-62BB-4E9A-98AF-99BBA69E8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92" y="1"/>
            <a:ext cx="11941908" cy="961292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+mn-lt"/>
              </a:rPr>
              <a:t>Стандарты кодирования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F9F24C81-D52E-4DB8-B790-257740C8D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3076" y="1458638"/>
            <a:ext cx="7156939" cy="1753821"/>
          </a:xfrm>
        </p:spPr>
        <p:txBody>
          <a:bodyPr>
            <a:normAutofit/>
          </a:bodyPr>
          <a:lstStyle/>
          <a:p>
            <a:r>
              <a:rPr lang="en-US" sz="3200" dirty="0"/>
              <a:t>Common Weakness Enumeration</a:t>
            </a:r>
          </a:p>
          <a:p>
            <a:r>
              <a:rPr lang="en-US" sz="3200" dirty="0"/>
              <a:t>SEI CERT Coding Standards</a:t>
            </a:r>
          </a:p>
          <a:p>
            <a:r>
              <a:rPr lang="en-US" sz="3200" dirty="0"/>
              <a:t>MISRA C, MISRA C++</a:t>
            </a:r>
          </a:p>
          <a:p>
            <a:endParaRPr lang="en-US" sz="3200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5A72B90-B5C6-49F1-BC03-14DFF88CB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>
          <a:xfrm>
            <a:off x="8608475" y="576024"/>
            <a:ext cx="1710088" cy="614230"/>
          </a:xfrm>
          <a:prstGeom prst="rect">
            <a:avLst/>
          </a:prstGeom>
          <a:ln>
            <a:noFill/>
          </a:ln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D9091B9-D6C3-41BD-A555-2F048A612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8643060" y="1813220"/>
            <a:ext cx="1640917" cy="776273"/>
          </a:xfrm>
          <a:prstGeom prst="rect">
            <a:avLst/>
          </a:prstGeom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266674-3299-4877-929A-A6A166CAD6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172" y="3212459"/>
            <a:ext cx="1493396" cy="14873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82FC9C-4C02-4532-B3CE-D083C60723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852" y="5322726"/>
            <a:ext cx="1215331" cy="1215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334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606955" y="1495237"/>
            <a:ext cx="8341660" cy="26939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CWE™</a:t>
            </a:r>
            <a:r>
              <a:rPr lang="en-US" sz="2800" dirty="0">
                <a:cs typeface="Arial" panose="020B0604020202020204" pitchFamily="34" charset="0"/>
              </a:rPr>
              <a:t> is a community-developed list of common software security weaknesses</a:t>
            </a: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dirty="0">
                <a:cs typeface="Arial" panose="020B0604020202020204" pitchFamily="34" charset="0"/>
                <a:hlinkClick r:id="rId2"/>
              </a:rPr>
              <a:t>https://cwe.mitre.org</a:t>
            </a:r>
            <a:endParaRPr lang="en-US" sz="2800" dirty="0">
              <a:cs typeface="Arial" panose="020B0604020202020204" pitchFamily="34" charset="0"/>
            </a:endParaRPr>
          </a:p>
          <a:p>
            <a:pPr marL="228600" indent="-2268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dirty="0">
                <a:cs typeface="Arial" panose="020B0604020202020204" pitchFamily="34" charset="0"/>
              </a:rPr>
              <a:t>Cписок </a:t>
            </a:r>
            <a:r>
              <a:rPr lang="ru-RU" sz="2800" dirty="0">
                <a:cs typeface="Arial" panose="020B0604020202020204" pitchFamily="34" charset="0"/>
              </a:rPr>
              <a:t>из более чем </a:t>
            </a:r>
            <a:r>
              <a:rPr lang="ru-RU" sz="2800" b="1" dirty="0">
                <a:cs typeface="Arial" panose="020B0604020202020204" pitchFamily="34" charset="0"/>
              </a:rPr>
              <a:t>800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потенциальных</a:t>
            </a:r>
            <a:r>
              <a:rPr lang="en-US" sz="2800" dirty="0">
                <a:cs typeface="Arial" panose="020B0604020202020204" pitchFamily="34" charset="0"/>
              </a:rPr>
              <a:t> уязвимостей, </a:t>
            </a:r>
            <a:r>
              <a:rPr lang="en-US" sz="2800" dirty="0" err="1">
                <a:cs typeface="Arial" panose="020B0604020202020204" pitchFamily="34" charset="0"/>
              </a:rPr>
              <a:t>которые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могут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стать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реальными</a:t>
            </a:r>
            <a:r>
              <a:rPr lang="ru-RU" sz="2800" dirty="0">
                <a:cs typeface="Arial" panose="020B0604020202020204" pitchFamily="34" charset="0"/>
              </a:rPr>
              <a:t>.</a:t>
            </a:r>
            <a:r>
              <a:rPr lang="ru-RU" sz="2800" dirty="0"/>
              <a:t> А могут и не стать</a:t>
            </a:r>
            <a:endParaRPr lang="en-US" sz="2800" dirty="0"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0133955" y="472123"/>
            <a:ext cx="1710088" cy="614230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62FE775-CC19-4FFE-9D24-94F81A1B4DFE}"/>
              </a:ext>
            </a:extLst>
          </p:cNvPr>
          <p:cNvSpPr/>
          <p:nvPr/>
        </p:nvSpPr>
        <p:spPr>
          <a:xfrm>
            <a:off x="163993" y="118180"/>
            <a:ext cx="11608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CWE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411678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id="{32DC9027-2EA1-416D-B526-7424B78EDB74}"/>
              </a:ext>
            </a:extLst>
          </p:cNvPr>
          <p:cNvSpPr txBox="1">
            <a:spLocks/>
          </p:cNvSpPr>
          <p:nvPr/>
        </p:nvSpPr>
        <p:spPr>
          <a:xfrm>
            <a:off x="134620" y="338524"/>
            <a:ext cx="11557000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+mn-lt"/>
              </a:rPr>
              <a:t>CWE: </a:t>
            </a:r>
            <a:r>
              <a:rPr lang="ru-RU" sz="4000" dirty="0">
                <a:solidFill>
                  <a:schemeClr val="tx1"/>
                </a:solidFill>
                <a:latin typeface="+mn-lt"/>
              </a:rPr>
              <a:t>примеры потенциальных уязвимостей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C0873C2-9D77-420E-A386-469F4FBB7F9E}"/>
              </a:ext>
            </a:extLst>
          </p:cNvPr>
          <p:cNvSpPr txBox="1">
            <a:spLocks/>
          </p:cNvSpPr>
          <p:nvPr/>
        </p:nvSpPr>
        <p:spPr>
          <a:xfrm>
            <a:off x="827515" y="1458479"/>
            <a:ext cx="9004239" cy="29415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CWE-570\571: Expression is Always False\True</a:t>
            </a:r>
          </a:p>
          <a:p>
            <a:r>
              <a:rPr lang="en-US" dirty="0"/>
              <a:t>CWE-467: Use of </a:t>
            </a:r>
            <a:r>
              <a:rPr lang="en-US" dirty="0" err="1"/>
              <a:t>sizeof</a:t>
            </a:r>
            <a:r>
              <a:rPr lang="en-US" dirty="0"/>
              <a:t>() on a Pointer Type</a:t>
            </a:r>
          </a:p>
          <a:p>
            <a:r>
              <a:rPr lang="en-US" dirty="0"/>
              <a:t>CWE-476: NULL Pointer Dereference</a:t>
            </a:r>
          </a:p>
          <a:p>
            <a:r>
              <a:rPr lang="en-US" dirty="0"/>
              <a:t>CWE-14: Compiler Removal of Code to Clear Buffers</a:t>
            </a:r>
          </a:p>
          <a:p>
            <a:r>
              <a:rPr lang="en-US" dirty="0"/>
              <a:t>CWE-369: Divide By Zero</a:t>
            </a:r>
          </a:p>
          <a:p>
            <a:r>
              <a:rPr lang="en-US" dirty="0"/>
              <a:t>CWE-20: Improper Input Validation</a:t>
            </a:r>
          </a:p>
        </p:txBody>
      </p:sp>
    </p:spTree>
    <p:extLst>
      <p:ext uri="{BB962C8B-B14F-4D97-AF65-F5344CB8AC3E}">
        <p14:creationId xmlns:p14="http://schemas.microsoft.com/office/powerpoint/2010/main" val="329697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E68695-0F81-4E15-BF2D-2C89F46767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439" y="205156"/>
            <a:ext cx="1154722" cy="11547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FC8D3D2-126A-43D4-ACA4-ADE33286BC6B}"/>
              </a:ext>
            </a:extLst>
          </p:cNvPr>
          <p:cNvSpPr/>
          <p:nvPr/>
        </p:nvSpPr>
        <p:spPr>
          <a:xfrm>
            <a:off x="260839" y="1302682"/>
            <a:ext cx="804203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Consolas" panose="020B0609020204030204" pitchFamily="49" charset="0"/>
              </a:rPr>
              <a:t>bool</a:t>
            </a:r>
            <a:r>
              <a:rPr lang="ru-RU" sz="2400" dirty="0">
                <a:latin typeface="Consolas" panose="020B0609020204030204" pitchFamily="49" charset="0"/>
              </a:rPr>
              <a:t> </a:t>
            </a:r>
            <a:r>
              <a:rPr lang="ru-RU" sz="2400" dirty="0" err="1">
                <a:latin typeface="Consolas" panose="020B0609020204030204" pitchFamily="49" charset="0"/>
              </a:rPr>
              <a:t>operator</a:t>
            </a:r>
            <a:r>
              <a:rPr lang="ru-RU" sz="2400" dirty="0">
                <a:latin typeface="Consolas" panose="020B0609020204030204" pitchFamily="49" charset="0"/>
              </a:rPr>
              <a:t> &lt;(</a:t>
            </a:r>
            <a:r>
              <a:rPr lang="ru-RU" sz="2400" dirty="0" err="1">
                <a:latin typeface="Consolas" panose="020B0609020204030204" pitchFamily="49" charset="0"/>
              </a:rPr>
              <a:t>const</a:t>
            </a:r>
            <a:r>
              <a:rPr lang="ru-RU" sz="2400" dirty="0">
                <a:latin typeface="Consolas" panose="020B0609020204030204" pitchFamily="49" charset="0"/>
              </a:rPr>
              <a:t> </a:t>
            </a:r>
            <a:r>
              <a:rPr lang="ru-RU" sz="2400" dirty="0" err="1">
                <a:latin typeface="Consolas" panose="020B0609020204030204" pitchFamily="49" charset="0"/>
              </a:rPr>
              <a:t>TSegment</a:t>
            </a:r>
            <a:r>
              <a:rPr lang="ru-RU" sz="2400" dirty="0">
                <a:latin typeface="Consolas" panose="020B0609020204030204" pitchFamily="49" charset="0"/>
              </a:rPr>
              <a:t>&amp; </a:t>
            </a:r>
            <a:r>
              <a:rPr lang="ru-RU" sz="2400" dirty="0" err="1">
                <a:latin typeface="Consolas" panose="020B0609020204030204" pitchFamily="49" charset="0"/>
              </a:rPr>
              <a:t>other</a:t>
            </a:r>
            <a:r>
              <a:rPr lang="ru-RU" sz="2400" dirty="0">
                <a:latin typeface="Consolas" panose="020B0609020204030204" pitchFamily="49" charset="0"/>
              </a:rPr>
              <a:t>) </a:t>
            </a:r>
            <a:r>
              <a:rPr lang="ru-RU" sz="2400" dirty="0" err="1">
                <a:latin typeface="Consolas" panose="020B0609020204030204" pitchFamily="49" charset="0"/>
              </a:rPr>
              <a:t>const</a:t>
            </a:r>
            <a:r>
              <a:rPr lang="ru-RU" sz="2400" dirty="0">
                <a:latin typeface="Consolas" panose="020B0609020204030204" pitchFamily="49" charset="0"/>
              </a:rPr>
              <a:t> {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</a:t>
            </a:r>
            <a:r>
              <a:rPr lang="ru-RU" sz="2400" dirty="0" err="1">
                <a:latin typeface="Consolas" panose="020B0609020204030204" pitchFamily="49" charset="0"/>
              </a:rPr>
              <a:t>if</a:t>
            </a:r>
            <a:r>
              <a:rPr lang="ru-RU" sz="2400" dirty="0">
                <a:latin typeface="Consolas" panose="020B0609020204030204" pitchFamily="49" charset="0"/>
              </a:rPr>
              <a:t> (</a:t>
            </a:r>
            <a:r>
              <a:rPr lang="ru-RU" sz="2400" dirty="0" err="1">
                <a:latin typeface="Consolas" panose="020B0609020204030204" pitchFamily="49" charset="0"/>
              </a:rPr>
              <a:t>m_start</a:t>
            </a:r>
            <a:r>
              <a:rPr lang="ru-RU" sz="2400" dirty="0">
                <a:latin typeface="Consolas" panose="020B0609020204030204" pitchFamily="49" charset="0"/>
              </a:rPr>
              <a:t> &lt; </a:t>
            </a:r>
            <a:r>
              <a:rPr lang="ru-RU" sz="2400" dirty="0" err="1">
                <a:latin typeface="Consolas" panose="020B0609020204030204" pitchFamily="49" charset="0"/>
              </a:rPr>
              <a:t>other.m_start</a:t>
            </a:r>
            <a:r>
              <a:rPr lang="ru-RU" sz="2400" dirty="0">
                <a:latin typeface="Consolas" panose="020B0609020204030204" pitchFamily="49" charset="0"/>
              </a:rPr>
              <a:t>)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  </a:t>
            </a:r>
            <a:r>
              <a:rPr lang="en-US" sz="2400" dirty="0">
                <a:latin typeface="Consolas" panose="020B0609020204030204" pitchFamily="49" charset="0"/>
              </a:rPr>
              <a:t>  </a:t>
            </a:r>
            <a:r>
              <a:rPr lang="ru-RU" sz="2400" dirty="0">
                <a:latin typeface="Consolas" panose="020B0609020204030204" pitchFamily="49" charset="0"/>
              </a:rPr>
              <a:t>return </a:t>
            </a:r>
            <a:r>
              <a:rPr lang="ru-RU" sz="2400" dirty="0" err="1">
                <a:latin typeface="Consolas" panose="020B0609020204030204" pitchFamily="49" charset="0"/>
              </a:rPr>
              <a:t>true</a:t>
            </a:r>
            <a:r>
              <a:rPr lang="ru-RU" sz="2400" dirty="0"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  </a:t>
            </a:r>
            <a:r>
              <a:rPr lang="ru-RU" sz="2400" dirty="0" err="1">
                <a:latin typeface="Consolas" panose="020B0609020204030204" pitchFamily="49" charset="0"/>
              </a:rPr>
              <a:t>if</a:t>
            </a:r>
            <a:r>
              <a:rPr lang="ru-RU" sz="2400" dirty="0">
                <a:latin typeface="Consolas" panose="020B0609020204030204" pitchFamily="49" charset="0"/>
              </a:rPr>
              <a:t> (</a:t>
            </a:r>
            <a:r>
              <a:rPr lang="ru-RU" sz="2400" dirty="0" err="1">
                <a:latin typeface="Consolas" panose="020B0609020204030204" pitchFamily="49" charset="0"/>
              </a:rPr>
              <a:t>m_start</a:t>
            </a:r>
            <a:r>
              <a:rPr lang="ru-RU" sz="2400" dirty="0">
                <a:latin typeface="Consolas" panose="020B0609020204030204" pitchFamily="49" charset="0"/>
              </a:rPr>
              <a:t> == </a:t>
            </a:r>
            <a:r>
              <a:rPr lang="ru-RU" sz="2400" dirty="0" err="1">
                <a:latin typeface="Consolas" panose="020B0609020204030204" pitchFamily="49" charset="0"/>
              </a:rPr>
              <a:t>other.m_start</a:t>
            </a:r>
            <a:r>
              <a:rPr lang="ru-RU" sz="2400" dirty="0">
                <a:latin typeface="Consolas" panose="020B0609020204030204" pitchFamily="49" charset="0"/>
              </a:rPr>
              <a:t>)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  </a:t>
            </a:r>
            <a:r>
              <a:rPr lang="en-US" sz="2400" dirty="0">
                <a:latin typeface="Consolas" panose="020B0609020204030204" pitchFamily="49" charset="0"/>
              </a:rPr>
              <a:t>  </a:t>
            </a:r>
            <a:r>
              <a:rPr lang="ru-RU" sz="2400" dirty="0">
                <a:latin typeface="Consolas" panose="020B0609020204030204" pitchFamily="49" charset="0"/>
              </a:rPr>
              <a:t>return </a:t>
            </a:r>
            <a:r>
              <a:rPr lang="ru-RU" sz="2400" dirty="0" err="1">
                <a:latin typeface="Consolas" panose="020B0609020204030204" pitchFamily="49" charset="0"/>
              </a:rPr>
              <a:t>m_len</a:t>
            </a:r>
            <a:r>
              <a:rPr lang="ru-RU" sz="2400" dirty="0">
                <a:latin typeface="Consolas" panose="020B0609020204030204" pitchFamily="49" charset="0"/>
              </a:rPr>
              <a:t> &lt; </a:t>
            </a:r>
            <a:r>
              <a:rPr lang="ru-RU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m_len</a:t>
            </a:r>
            <a:r>
              <a:rPr lang="ru-RU" sz="2400" dirty="0">
                <a:latin typeface="Consolas" panose="020B0609020204030204" pitchFamily="49" charset="0"/>
              </a:rPr>
              <a:t>;</a:t>
            </a:r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  </a:t>
            </a:r>
            <a:r>
              <a:rPr lang="ru-RU" sz="2400" dirty="0">
                <a:latin typeface="Consolas" panose="020B0609020204030204" pitchFamily="49" charset="0"/>
              </a:rPr>
              <a:t>return </a:t>
            </a:r>
            <a:r>
              <a:rPr lang="ru-RU" sz="2400" dirty="0" err="1">
                <a:latin typeface="Consolas" panose="020B0609020204030204" pitchFamily="49" charset="0"/>
              </a:rPr>
              <a:t>false</a:t>
            </a:r>
            <a:r>
              <a:rPr lang="ru-RU" sz="2400" dirty="0"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1CCA6-0679-4F8D-ADDA-ECDEEB8C20DA}"/>
              </a:ext>
            </a:extLst>
          </p:cNvPr>
          <p:cNvSpPr/>
          <p:nvPr/>
        </p:nvSpPr>
        <p:spPr>
          <a:xfrm>
            <a:off x="171236" y="205156"/>
            <a:ext cx="77247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cs typeface="Arial" panose="020B0604020202020204" pitchFamily="34" charset="0"/>
              </a:rPr>
              <a:t>CWE-570: </a:t>
            </a:r>
            <a:r>
              <a:rPr lang="ru-RU" sz="4000" dirty="0" err="1">
                <a:cs typeface="Arial" panose="020B0604020202020204" pitchFamily="34" charset="0"/>
              </a:rPr>
              <a:t>Expression</a:t>
            </a:r>
            <a:r>
              <a:rPr lang="ru-RU" sz="4000" dirty="0">
                <a:cs typeface="Arial" panose="020B0604020202020204" pitchFamily="34" charset="0"/>
              </a:rPr>
              <a:t> </a:t>
            </a:r>
            <a:r>
              <a:rPr lang="ru-RU" sz="4000" dirty="0" err="1">
                <a:cs typeface="Arial" panose="020B0604020202020204" pitchFamily="34" charset="0"/>
              </a:rPr>
              <a:t>is</a:t>
            </a:r>
            <a:r>
              <a:rPr lang="ru-RU" sz="4000" dirty="0">
                <a:cs typeface="Arial" panose="020B0604020202020204" pitchFamily="34" charset="0"/>
              </a:rPr>
              <a:t> </a:t>
            </a:r>
            <a:r>
              <a:rPr lang="ru-RU" sz="4000" dirty="0" err="1">
                <a:cs typeface="Arial" panose="020B0604020202020204" pitchFamily="34" charset="0"/>
              </a:rPr>
              <a:t>Always</a:t>
            </a:r>
            <a:r>
              <a:rPr lang="ru-RU" sz="4000" dirty="0">
                <a:cs typeface="Arial" panose="020B0604020202020204" pitchFamily="34" charset="0"/>
              </a:rPr>
              <a:t> </a:t>
            </a:r>
            <a:r>
              <a:rPr lang="ru-RU" sz="4000" dirty="0" err="1">
                <a:cs typeface="Arial" panose="020B0604020202020204" pitchFamily="34" charset="0"/>
              </a:rPr>
              <a:t>False</a:t>
            </a:r>
            <a:endParaRPr lang="ru-RU" sz="4000" dirty="0"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CC1302-CA08-47FF-AC6F-C162288D32A3}"/>
              </a:ext>
            </a:extLst>
          </p:cNvPr>
          <p:cNvSpPr/>
          <p:nvPr/>
        </p:nvSpPr>
        <p:spPr>
          <a:xfrm>
            <a:off x="260839" y="4369978"/>
            <a:ext cx="9839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V501 </a:t>
            </a:r>
            <a:r>
              <a:rPr lang="ru-RU" sz="2400" dirty="0" err="1"/>
              <a:t>There</a:t>
            </a:r>
            <a:r>
              <a:rPr lang="ru-RU" sz="2400" dirty="0"/>
              <a:t> </a:t>
            </a:r>
            <a:r>
              <a:rPr lang="ru-RU" sz="2400" dirty="0" err="1"/>
              <a:t>are</a:t>
            </a:r>
            <a:r>
              <a:rPr lang="ru-RU" sz="2400" dirty="0"/>
              <a:t> </a:t>
            </a:r>
            <a:r>
              <a:rPr lang="ru-RU" sz="2400" dirty="0" err="1"/>
              <a:t>identical</a:t>
            </a:r>
            <a:r>
              <a:rPr lang="ru-RU" sz="2400" dirty="0"/>
              <a:t> </a:t>
            </a:r>
            <a:r>
              <a:rPr lang="ru-RU" sz="2400" dirty="0" err="1"/>
              <a:t>sub-expressions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left</a:t>
            </a:r>
            <a:r>
              <a:rPr lang="ru-RU" sz="2400" dirty="0"/>
              <a:t> </a:t>
            </a:r>
            <a:r>
              <a:rPr lang="ru-RU" sz="2400" dirty="0" err="1"/>
              <a:t>and</a:t>
            </a:r>
            <a:r>
              <a:rPr lang="ru-RU" sz="2400" dirty="0"/>
              <a:t> </a:t>
            </a:r>
            <a:r>
              <a:rPr lang="ru-RU" sz="2400" dirty="0" err="1"/>
              <a:t>to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</a:t>
            </a:r>
            <a:r>
              <a:rPr lang="ru-RU" sz="2400" dirty="0" err="1"/>
              <a:t>right</a:t>
            </a:r>
            <a:r>
              <a:rPr lang="ru-RU" sz="2400" dirty="0"/>
              <a:t> </a:t>
            </a:r>
            <a:r>
              <a:rPr lang="ru-RU" sz="2400" dirty="0" err="1"/>
              <a:t>of</a:t>
            </a:r>
            <a:r>
              <a:rPr lang="ru-RU" sz="2400" dirty="0"/>
              <a:t> </a:t>
            </a:r>
            <a:r>
              <a:rPr lang="ru-RU" sz="2400" dirty="0" err="1"/>
              <a:t>the</a:t>
            </a:r>
            <a:r>
              <a:rPr lang="ru-RU" sz="2400" dirty="0"/>
              <a:t> '&lt;' </a:t>
            </a:r>
            <a:r>
              <a:rPr lang="ru-RU" sz="2400" dirty="0" err="1"/>
              <a:t>operator</a:t>
            </a:r>
            <a:r>
              <a:rPr lang="ru-RU" sz="2400" dirty="0"/>
              <a:t>: </a:t>
            </a:r>
            <a:r>
              <a:rPr lang="ru-RU" sz="2400" dirty="0" err="1"/>
              <a:t>m_len</a:t>
            </a:r>
            <a:r>
              <a:rPr lang="ru-RU" sz="2400" dirty="0"/>
              <a:t> &lt; </a:t>
            </a:r>
            <a:r>
              <a:rPr lang="ru-RU" sz="2400" dirty="0" err="1"/>
              <a:t>m_len</a:t>
            </a:r>
            <a:r>
              <a:rPr lang="ru-RU" sz="2400" dirty="0"/>
              <a:t> </a:t>
            </a:r>
            <a:r>
              <a:rPr lang="ru-RU" sz="2400" dirty="0" err="1"/>
              <a:t>segmentor.h</a:t>
            </a:r>
            <a:r>
              <a:rPr lang="ru-RU" sz="2400" dirty="0"/>
              <a:t> 65</a:t>
            </a:r>
          </a:p>
        </p:txBody>
      </p:sp>
    </p:spTree>
    <p:extLst>
      <p:ext uri="{BB962C8B-B14F-4D97-AF65-F5344CB8AC3E}">
        <p14:creationId xmlns:p14="http://schemas.microsoft.com/office/powerpoint/2010/main" val="33484868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8B7B9B-5C3A-43D0-A3DC-E5C46C7B9D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439" y="205156"/>
            <a:ext cx="1154722" cy="115472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73DAC9B-D86A-4A68-9C56-1B110F9AC74F}"/>
              </a:ext>
            </a:extLst>
          </p:cNvPr>
          <p:cNvSpPr/>
          <p:nvPr/>
        </p:nvSpPr>
        <p:spPr>
          <a:xfrm>
            <a:off x="329426" y="205156"/>
            <a:ext cx="72970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>
                <a:cs typeface="Arial" panose="020B0604020202020204" pitchFamily="34" charset="0"/>
              </a:rPr>
              <a:t>CWE-697: </a:t>
            </a:r>
            <a:r>
              <a:rPr lang="ru-RU" sz="4000" dirty="0" err="1">
                <a:cs typeface="Arial" panose="020B0604020202020204" pitchFamily="34" charset="0"/>
              </a:rPr>
              <a:t>Insufficient</a:t>
            </a:r>
            <a:r>
              <a:rPr lang="ru-RU" sz="4000" dirty="0">
                <a:cs typeface="Arial" panose="020B0604020202020204" pitchFamily="34" charset="0"/>
              </a:rPr>
              <a:t> </a:t>
            </a:r>
            <a:r>
              <a:rPr lang="ru-RU" sz="4000" dirty="0" err="1">
                <a:cs typeface="Arial" panose="020B0604020202020204" pitchFamily="34" charset="0"/>
              </a:rPr>
              <a:t>Comparison</a:t>
            </a:r>
            <a:endParaRPr lang="ru-RU" sz="4000" dirty="0"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5366B3-D689-416E-8B17-4EC5499CA1AD}"/>
              </a:ext>
            </a:extLst>
          </p:cNvPr>
          <p:cNvSpPr/>
          <p:nvPr/>
        </p:nvSpPr>
        <p:spPr>
          <a:xfrm>
            <a:off x="329426" y="1271008"/>
            <a:ext cx="964300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Consolas" panose="020B0609020204030204" pitchFamily="49" charset="0"/>
              </a:rPr>
              <a:t>static</a:t>
            </a:r>
            <a:r>
              <a:rPr lang="ru-RU" sz="2400" dirty="0">
                <a:latin typeface="Consolas" panose="020B0609020204030204" pitchFamily="49" charset="0"/>
              </a:rPr>
              <a:t> </a:t>
            </a:r>
            <a:r>
              <a:rPr lang="ru-RU" sz="2400" dirty="0" err="1">
                <a:latin typeface="Consolas" panose="020B0609020204030204" pitchFamily="49" charset="0"/>
              </a:rPr>
              <a:t>void</a:t>
            </a:r>
            <a:r>
              <a:rPr lang="ru-RU" sz="2400" dirty="0">
                <a:latin typeface="Consolas" panose="020B0609020204030204" pitchFamily="49" charset="0"/>
              </a:rPr>
              <a:t> __</a:t>
            </a:r>
            <a:r>
              <a:rPr lang="ru-RU" sz="2400" dirty="0" err="1">
                <a:latin typeface="Consolas" panose="020B0609020204030204" pitchFamily="49" charset="0"/>
              </a:rPr>
              <a:t>page_focus_changed_cb</a:t>
            </a:r>
            <a:r>
              <a:rPr lang="ru-RU" sz="2400" dirty="0">
                <a:latin typeface="Consolas" panose="020B0609020204030204" pitchFamily="49" charset="0"/>
              </a:rPr>
              <a:t>(</a:t>
            </a:r>
            <a:r>
              <a:rPr lang="ru-RU" sz="2400" dirty="0" err="1">
                <a:latin typeface="Consolas" panose="020B0609020204030204" pitchFamily="49" charset="0"/>
              </a:rPr>
              <a:t>void</a:t>
            </a:r>
            <a:r>
              <a:rPr lang="ru-RU" sz="2400" dirty="0">
                <a:latin typeface="Consolas" panose="020B0609020204030204" pitchFamily="49" charset="0"/>
              </a:rPr>
              <a:t> *</a:t>
            </a:r>
            <a:r>
              <a:rPr lang="ru-RU" sz="2400" dirty="0" err="1">
                <a:latin typeface="Consolas" panose="020B0609020204030204" pitchFamily="49" charset="0"/>
              </a:rPr>
              <a:t>data</a:t>
            </a:r>
            <a:r>
              <a:rPr lang="ru-RU" sz="2400" dirty="0">
                <a:latin typeface="Consolas" panose="020B0609020204030204" pitchFamily="49" charset="0"/>
              </a:rPr>
              <a:t>)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{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  </a:t>
            </a:r>
            <a:r>
              <a:rPr lang="ru-RU" sz="2400" dirty="0" err="1">
                <a:latin typeface="Consolas" panose="020B0609020204030204" pitchFamily="49" charset="0"/>
              </a:rPr>
              <a:t>int</a:t>
            </a:r>
            <a:r>
              <a:rPr lang="ru-RU" sz="2400" dirty="0">
                <a:latin typeface="Consolas" panose="020B0609020204030204" pitchFamily="49" charset="0"/>
              </a:rPr>
              <a:t> i = 0;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  </a:t>
            </a:r>
            <a:r>
              <a:rPr lang="ru-RU" sz="2400" dirty="0" err="1">
                <a:latin typeface="Consolas" panose="020B0609020204030204" pitchFamily="49" charset="0"/>
              </a:rPr>
              <a:t>int</a:t>
            </a:r>
            <a:r>
              <a:rPr lang="ru-RU" sz="2400" dirty="0">
                <a:latin typeface="Consolas" panose="020B0609020204030204" pitchFamily="49" charset="0"/>
              </a:rPr>
              <a:t> *</a:t>
            </a:r>
            <a:r>
              <a:rPr lang="ru-RU" sz="2400" dirty="0" err="1">
                <a:latin typeface="Consolas" panose="020B0609020204030204" pitchFamily="49" charset="0"/>
              </a:rPr>
              <a:t>focus_unit</a:t>
            </a:r>
            <a:r>
              <a:rPr lang="ru-RU" sz="2400" dirty="0">
                <a:latin typeface="Consolas" panose="020B0609020204030204" pitchFamily="49" charset="0"/>
              </a:rPr>
              <a:t> = (</a:t>
            </a:r>
            <a:r>
              <a:rPr lang="ru-RU" sz="2400" dirty="0" err="1">
                <a:latin typeface="Consolas" panose="020B0609020204030204" pitchFamily="49" charset="0"/>
              </a:rPr>
              <a:t>int</a:t>
            </a:r>
            <a:r>
              <a:rPr lang="ru-RU" sz="2400" dirty="0">
                <a:latin typeface="Consolas" panose="020B0609020204030204" pitchFamily="49" charset="0"/>
              </a:rPr>
              <a:t> *)</a:t>
            </a:r>
            <a:r>
              <a:rPr lang="ru-RU" sz="2400" dirty="0" err="1">
                <a:latin typeface="Consolas" panose="020B0609020204030204" pitchFamily="49" charset="0"/>
              </a:rPr>
              <a:t>data</a:t>
            </a:r>
            <a:r>
              <a:rPr lang="ru-RU" sz="2400" dirty="0">
                <a:latin typeface="Consolas" panose="020B0609020204030204" pitchFamily="49" charset="0"/>
              </a:rPr>
              <a:t>;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  </a:t>
            </a:r>
            <a:r>
              <a:rPr lang="ru-RU" sz="2400" dirty="0" err="1">
                <a:latin typeface="Consolas" panose="020B0609020204030204" pitchFamily="49" charset="0"/>
              </a:rPr>
              <a:t>if</a:t>
            </a:r>
            <a:r>
              <a:rPr lang="ru-RU" sz="2400" dirty="0">
                <a:latin typeface="Consolas" panose="020B0609020204030204" pitchFamily="49" charset="0"/>
              </a:rPr>
              <a:t> (</a:t>
            </a:r>
            <a:r>
              <a:rPr lang="ru-RU" sz="2400" dirty="0" err="1">
                <a:latin typeface="Consolas" panose="020B0609020204030204" pitchFamily="49" charset="0"/>
              </a:rPr>
              <a:t>focus_unit</a:t>
            </a:r>
            <a:r>
              <a:rPr lang="ru-RU" sz="2400" dirty="0">
                <a:latin typeface="Consolas" panose="020B0609020204030204" pitchFamily="49" charset="0"/>
              </a:rPr>
              <a:t> == NULL || </a:t>
            </a:r>
            <a:r>
              <a:rPr lang="ru-RU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focus_unit</a:t>
            </a:r>
            <a:r>
              <a:rPr lang="ru-RU" sz="2400" dirty="0">
                <a:latin typeface="Consolas" panose="020B0609020204030204" pitchFamily="49" charset="0"/>
              </a:rPr>
              <a:t> &lt; 0) {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    _E("</a:t>
            </a:r>
            <a:r>
              <a:rPr lang="ru-RU" sz="2400" dirty="0" err="1">
                <a:latin typeface="Consolas" panose="020B0609020204030204" pitchFamily="49" charset="0"/>
              </a:rPr>
              <a:t>focus</a:t>
            </a:r>
            <a:r>
              <a:rPr lang="ru-RU" sz="2400" dirty="0">
                <a:latin typeface="Consolas" panose="020B0609020204030204" pitchFamily="49" charset="0"/>
              </a:rPr>
              <a:t> </a:t>
            </a:r>
            <a:r>
              <a:rPr lang="ru-RU" sz="2400" dirty="0" err="1">
                <a:latin typeface="Consolas" panose="020B0609020204030204" pitchFamily="49" charset="0"/>
              </a:rPr>
              <a:t>page</a:t>
            </a:r>
            <a:r>
              <a:rPr lang="ru-RU" sz="2400" dirty="0">
                <a:latin typeface="Consolas" panose="020B0609020204030204" pitchFamily="49" charset="0"/>
              </a:rPr>
              <a:t> </a:t>
            </a:r>
            <a:r>
              <a:rPr lang="ru-RU" sz="2400" dirty="0" err="1">
                <a:latin typeface="Consolas" panose="020B0609020204030204" pitchFamily="49" charset="0"/>
              </a:rPr>
              <a:t>is</a:t>
            </a:r>
            <a:r>
              <a:rPr lang="ru-RU" sz="2400" dirty="0">
                <a:latin typeface="Consolas" panose="020B0609020204030204" pitchFamily="49" charset="0"/>
              </a:rPr>
              <a:t> </a:t>
            </a:r>
            <a:r>
              <a:rPr lang="ru-RU" sz="2400" dirty="0" err="1">
                <a:latin typeface="Consolas" panose="020B0609020204030204" pitchFamily="49" charset="0"/>
              </a:rPr>
              <a:t>wrong</a:t>
            </a:r>
            <a:r>
              <a:rPr lang="ru-RU" sz="2400" dirty="0">
                <a:latin typeface="Consolas" panose="020B0609020204030204" pitchFamily="49" charset="0"/>
              </a:rPr>
              <a:t>");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    return;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  }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  ....</a:t>
            </a:r>
          </a:p>
          <a:p>
            <a:r>
              <a:rPr lang="ru-RU" sz="2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23AF7A3-225D-4E2D-9C6A-2629E657ADC8}"/>
              </a:ext>
            </a:extLst>
          </p:cNvPr>
          <p:cNvSpPr/>
          <p:nvPr/>
        </p:nvSpPr>
        <p:spPr>
          <a:xfrm>
            <a:off x="329426" y="5599292"/>
            <a:ext cx="10721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V503 </a:t>
            </a:r>
            <a:r>
              <a:rPr lang="ru-RU" sz="2400" dirty="0" err="1"/>
              <a:t>This</a:t>
            </a:r>
            <a:r>
              <a:rPr lang="ru-RU" sz="2400" dirty="0"/>
              <a:t> </a:t>
            </a:r>
            <a:r>
              <a:rPr lang="ru-RU" sz="2400" dirty="0" err="1"/>
              <a:t>is</a:t>
            </a:r>
            <a:r>
              <a:rPr lang="ru-RU" sz="2400" dirty="0"/>
              <a:t> a </a:t>
            </a:r>
            <a:r>
              <a:rPr lang="ru-RU" sz="2400" dirty="0" err="1"/>
              <a:t>nonsensical</a:t>
            </a:r>
            <a:r>
              <a:rPr lang="ru-RU" sz="2400" dirty="0"/>
              <a:t> </a:t>
            </a:r>
            <a:r>
              <a:rPr lang="ru-RU" sz="2400" dirty="0" err="1"/>
              <a:t>comparison</a:t>
            </a:r>
            <a:r>
              <a:rPr lang="ru-RU" sz="2400" dirty="0"/>
              <a:t>: </a:t>
            </a:r>
            <a:r>
              <a:rPr lang="ru-RU" sz="2400" dirty="0" err="1"/>
              <a:t>pointer</a:t>
            </a:r>
            <a:r>
              <a:rPr lang="ru-RU" sz="2400" dirty="0"/>
              <a:t> &lt; 0. </a:t>
            </a:r>
            <a:r>
              <a:rPr lang="ru-RU" sz="2400" dirty="0" err="1"/>
              <a:t>apps_view_circle_indicator.c</a:t>
            </a:r>
            <a:r>
              <a:rPr lang="ru-RU" sz="2400" dirty="0"/>
              <a:t> 193</a:t>
            </a:r>
          </a:p>
        </p:txBody>
      </p:sp>
    </p:spTree>
    <p:extLst>
      <p:ext uri="{BB962C8B-B14F-4D97-AF65-F5344CB8AC3E}">
        <p14:creationId xmlns:p14="http://schemas.microsoft.com/office/powerpoint/2010/main" val="13240415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2"/>
          <p:cNvSpPr/>
          <p:nvPr/>
        </p:nvSpPr>
        <p:spPr>
          <a:xfrm>
            <a:off x="458907" y="1582713"/>
            <a:ext cx="9576047" cy="26795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b="1" dirty="0">
                <a:cs typeface="Arial" panose="020B0604020202020204" pitchFamily="34" charset="0"/>
              </a:rPr>
              <a:t>CVE®</a:t>
            </a:r>
            <a:r>
              <a:rPr lang="en-US" sz="2800" dirty="0">
                <a:cs typeface="Arial" panose="020B0604020202020204" pitchFamily="34" charset="0"/>
              </a:rPr>
              <a:t> is a list of publicly known cybersecurity vulnerabilities</a:t>
            </a:r>
            <a:endParaRPr lang="ru-RU" sz="2800" dirty="0">
              <a:cs typeface="Arial" panose="020B0604020202020204" pitchFamily="34" charset="0"/>
            </a:endParaRPr>
          </a:p>
          <a:p>
            <a:pPr marL="343080" indent="-341280"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en-US" sz="2800" dirty="0">
                <a:cs typeface="Arial" panose="020B0604020202020204" pitchFamily="34" charset="0"/>
                <a:hlinkClick r:id="rId2"/>
              </a:rPr>
              <a:t>https://cve.mitre.org/</a:t>
            </a:r>
            <a:endParaRPr lang="en-US" sz="2800" dirty="0">
              <a:cs typeface="Arial" panose="020B0604020202020204" pitchFamily="34" charset="0"/>
            </a:endParaRPr>
          </a:p>
          <a:p>
            <a:pPr marL="343080" indent="-3412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dirty="0">
                <a:cs typeface="Arial" panose="020B0604020202020204" pitchFamily="34" charset="0"/>
              </a:rPr>
              <a:t>Список из более чем </a:t>
            </a:r>
            <a:r>
              <a:rPr lang="ru-RU" sz="2800" b="1" dirty="0">
                <a:cs typeface="Arial" panose="020B0604020202020204" pitchFamily="34" charset="0"/>
              </a:rPr>
              <a:t>114 000 </a:t>
            </a:r>
            <a:r>
              <a:rPr lang="en-US" sz="2800" dirty="0">
                <a:cs typeface="Arial" panose="020B0604020202020204" pitchFamily="34" charset="0"/>
              </a:rPr>
              <a:t>реальны</a:t>
            </a:r>
            <a:r>
              <a:rPr lang="ru-RU" sz="2800" dirty="0">
                <a:cs typeface="Arial" panose="020B0604020202020204" pitchFamily="34" charset="0"/>
              </a:rPr>
              <a:t>х</a:t>
            </a:r>
            <a:r>
              <a:rPr lang="en-US" sz="2800" dirty="0">
                <a:cs typeface="Arial" panose="020B0604020202020204" pitchFamily="34" charset="0"/>
              </a:rPr>
              <a:t> уязвимост</a:t>
            </a:r>
            <a:r>
              <a:rPr lang="ru-RU" sz="2800" dirty="0">
                <a:cs typeface="Arial" panose="020B0604020202020204" pitchFamily="34" charset="0"/>
              </a:rPr>
              <a:t>ей</a:t>
            </a:r>
            <a:r>
              <a:rPr lang="en-US" sz="2800" dirty="0">
                <a:cs typeface="Arial" panose="020B0604020202020204" pitchFamily="34" charset="0"/>
              </a:rPr>
              <a:t>, найденны</a:t>
            </a:r>
            <a:r>
              <a:rPr lang="ru-RU" sz="2800" dirty="0">
                <a:cs typeface="Arial" panose="020B0604020202020204" pitchFamily="34" charset="0"/>
              </a:rPr>
              <a:t>х</a:t>
            </a:r>
            <a:r>
              <a:rPr lang="en-US" sz="2800" dirty="0">
                <a:cs typeface="Arial" panose="020B0604020202020204" pitchFamily="34" charset="0"/>
              </a:rPr>
              <a:t> в приложениях</a:t>
            </a: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10290347" y="264547"/>
            <a:ext cx="1640917" cy="776273"/>
          </a:xfrm>
          <a:prstGeom prst="rect">
            <a:avLst/>
          </a:prstGeom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0137C7-E75D-42EB-8834-DD221A703B16}"/>
              </a:ext>
            </a:extLst>
          </p:cNvPr>
          <p:cNvSpPr/>
          <p:nvPr/>
        </p:nvSpPr>
        <p:spPr>
          <a:xfrm>
            <a:off x="200861" y="118180"/>
            <a:ext cx="9925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CVE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8156015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>
            <a:extLst>
              <a:ext uri="{FF2B5EF4-FFF2-40B4-BE49-F238E27FC236}">
                <a16:creationId xmlns:a16="http://schemas.microsoft.com/office/drawing/2014/main" id="{B01AF7DA-3F63-478F-B018-EC43F8CDD1EB}"/>
              </a:ext>
            </a:extLst>
          </p:cNvPr>
          <p:cNvSpPr txBox="1">
            <a:spLocks/>
          </p:cNvSpPr>
          <p:nvPr/>
        </p:nvSpPr>
        <p:spPr>
          <a:xfrm>
            <a:off x="192088" y="115888"/>
            <a:ext cx="11557000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  <a:latin typeface="+mn-lt"/>
              </a:rPr>
              <a:t>MISRA C/C++</a:t>
            </a:r>
            <a:endParaRPr lang="ru-RU" sz="40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069FA6-3535-4DFD-B4F7-355179757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0806" y="115888"/>
            <a:ext cx="1493396" cy="1487301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AE6DE28-818C-4D5E-95DD-53866A1E1026}"/>
              </a:ext>
            </a:extLst>
          </p:cNvPr>
          <p:cNvSpPr txBox="1">
            <a:spLocks/>
          </p:cNvSpPr>
          <p:nvPr/>
        </p:nvSpPr>
        <p:spPr>
          <a:xfrm>
            <a:off x="257798" y="1039605"/>
            <a:ext cx="9886931" cy="5444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cs typeface="Arial" panose="020B0604020202020204" pitchFamily="34" charset="0"/>
              </a:rPr>
              <a:t>Motor Industry Software Reliability Association</a:t>
            </a:r>
          </a:p>
          <a:p>
            <a:r>
              <a:rPr lang="ru-RU" dirty="0"/>
              <a:t>Закрытый стандарт кодирования. Доступен только за деньги</a:t>
            </a:r>
          </a:p>
          <a:p>
            <a:r>
              <a:rPr lang="ru-RU" dirty="0">
                <a:cs typeface="Arial" panose="020B0604020202020204" pitchFamily="34" charset="0"/>
              </a:rPr>
              <a:t>Уменьшает вероятность допущения ошибки для ответственных встраиваемых систем</a:t>
            </a:r>
          </a:p>
          <a:p>
            <a:r>
              <a:rPr lang="ru-RU" dirty="0"/>
              <a:t>Анализаторы</a:t>
            </a:r>
            <a:r>
              <a:rPr lang="en-US" dirty="0"/>
              <a:t>, проверяющие соответствие MISRA, не ищут ошибки</a:t>
            </a:r>
            <a:endParaRPr lang="ru-RU" dirty="0"/>
          </a:p>
          <a:p>
            <a:r>
              <a:rPr lang="en-US" dirty="0">
                <a:cs typeface="Arial" panose="020B0604020202020204" pitchFamily="34" charset="0"/>
              </a:rPr>
              <a:t>MISRA C 2012 c</a:t>
            </a:r>
            <a:r>
              <a:rPr lang="ru-RU" dirty="0">
                <a:cs typeface="Arial" panose="020B0604020202020204" pitchFamily="34" charset="0"/>
              </a:rPr>
              <a:t>одержит </a:t>
            </a:r>
            <a:r>
              <a:rPr lang="ru-RU" b="1" dirty="0">
                <a:cs typeface="Arial" panose="020B0604020202020204" pitchFamily="34" charset="0"/>
              </a:rPr>
              <a:t>143</a:t>
            </a:r>
            <a:r>
              <a:rPr lang="ru-RU" dirty="0">
                <a:cs typeface="Arial" panose="020B0604020202020204" pitchFamily="34" charset="0"/>
              </a:rPr>
              <a:t> правила</a:t>
            </a:r>
          </a:p>
          <a:p>
            <a:r>
              <a:rPr lang="en-US" dirty="0">
                <a:cs typeface="Arial" panose="020B0604020202020204" pitchFamily="34" charset="0"/>
              </a:rPr>
              <a:t>MISRA C++ 2008 c</a:t>
            </a:r>
            <a:r>
              <a:rPr lang="ru-RU" dirty="0">
                <a:cs typeface="Arial" panose="020B0604020202020204" pitchFamily="34" charset="0"/>
              </a:rPr>
              <a:t>одержит </a:t>
            </a:r>
            <a:r>
              <a:rPr lang="ru-RU" b="1" dirty="0">
                <a:cs typeface="Arial" panose="020B0604020202020204" pitchFamily="34" charset="0"/>
              </a:rPr>
              <a:t>228</a:t>
            </a:r>
            <a:r>
              <a:rPr lang="ru-RU" dirty="0">
                <a:cs typeface="Arial" panose="020B0604020202020204" pitchFamily="34" charset="0"/>
              </a:rPr>
              <a:t> правил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09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4;p15">
            <a:extLst>
              <a:ext uri="{FF2B5EF4-FFF2-40B4-BE49-F238E27FC236}">
                <a16:creationId xmlns:a16="http://schemas.microsoft.com/office/drawing/2014/main" id="{8326B54B-1C1C-4CA6-8257-0484BF83CA0D}"/>
              </a:ext>
            </a:extLst>
          </p:cNvPr>
          <p:cNvSpPr txBox="1"/>
          <p:nvPr/>
        </p:nvSpPr>
        <p:spPr>
          <a:xfrm>
            <a:off x="351997" y="136656"/>
            <a:ext cx="8366159" cy="7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4000" dirty="0"/>
              <a:t>Примеры рекомендаций из </a:t>
            </a:r>
            <a:r>
              <a:rPr lang="en-US" sz="4000" dirty="0"/>
              <a:t>MISRA</a:t>
            </a:r>
            <a:endParaRPr sz="4000" dirty="0">
              <a:ea typeface="Roboto Black"/>
              <a:cs typeface="Roboto Black"/>
              <a:sym typeface="Roboto Black"/>
            </a:endParaRPr>
          </a:p>
        </p:txBody>
      </p:sp>
      <p:sp>
        <p:nvSpPr>
          <p:cNvPr id="8" name="Google Shape;89;p15">
            <a:extLst>
              <a:ext uri="{FF2B5EF4-FFF2-40B4-BE49-F238E27FC236}">
                <a16:creationId xmlns:a16="http://schemas.microsoft.com/office/drawing/2014/main" id="{1D6D886F-AB27-47DD-9375-C892E07E2A20}"/>
              </a:ext>
            </a:extLst>
          </p:cNvPr>
          <p:cNvSpPr txBox="1"/>
          <p:nvPr/>
        </p:nvSpPr>
        <p:spPr>
          <a:xfrm>
            <a:off x="351997" y="6483591"/>
            <a:ext cx="50091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" sz="1200" b="1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CoreHard.</a:t>
            </a:r>
            <a:r>
              <a:rPr lang="ru" sz="12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200" dirty="0">
                <a:solidFill>
                  <a:srgbClr val="FFFFFF"/>
                </a:solidFill>
                <a:latin typeface="Roboto Light"/>
                <a:ea typeface="Roboto Light"/>
                <a:cs typeface="Roboto Light"/>
                <a:sym typeface="Roboto Light"/>
              </a:rPr>
              <a:t>Информационная безопасность и разработка ПО</a:t>
            </a:r>
            <a:endParaRPr sz="1200" dirty="0">
              <a:solidFill>
                <a:srgbClr val="FFFFFF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6C7D252-74DA-44C8-AB7A-7F398D91DFBB}"/>
              </a:ext>
            </a:extLst>
          </p:cNvPr>
          <p:cNvSpPr txBox="1">
            <a:spLocks/>
          </p:cNvSpPr>
          <p:nvPr/>
        </p:nvSpPr>
        <p:spPr>
          <a:xfrm>
            <a:off x="764993" y="1410541"/>
            <a:ext cx="10801776" cy="437179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Каждый </a:t>
            </a:r>
            <a:r>
              <a:rPr lang="en-US" dirty="0"/>
              <a:t>'switch'</a:t>
            </a:r>
            <a:r>
              <a:rPr lang="ru-RU" dirty="0"/>
              <a:t> должен содержать </a:t>
            </a:r>
            <a:r>
              <a:rPr lang="en-US" dirty="0"/>
              <a:t>'default'</a:t>
            </a:r>
          </a:p>
          <a:p>
            <a:r>
              <a:rPr lang="ru-RU" dirty="0"/>
              <a:t>Возвращаемое значение </a:t>
            </a:r>
            <a:r>
              <a:rPr lang="en-US" dirty="0"/>
              <a:t>non-void </a:t>
            </a:r>
            <a:r>
              <a:rPr lang="ru-RU" dirty="0"/>
              <a:t>функций должно быть использовано</a:t>
            </a:r>
          </a:p>
          <a:p>
            <a:r>
              <a:rPr lang="ru-RU" dirty="0"/>
              <a:t>Функция должна иметь одну точку выхода</a:t>
            </a:r>
            <a:endParaRPr lang="en-US" dirty="0"/>
          </a:p>
          <a:p>
            <a:r>
              <a:rPr lang="ru-RU" dirty="0"/>
              <a:t>Указатели должны иметь не более двух уровней вложенности</a:t>
            </a:r>
          </a:p>
          <a:p>
            <a:r>
              <a:rPr lang="ru-RU" dirty="0"/>
              <a:t>Тела циклов и условных выражений должны быть заключены в </a:t>
            </a:r>
            <a:r>
              <a:rPr lang="en-US" dirty="0"/>
              <a:t>{}</a:t>
            </a:r>
            <a:endParaRPr lang="ru-RU" dirty="0"/>
          </a:p>
          <a:p>
            <a:r>
              <a:rPr lang="ru-RU" dirty="0"/>
              <a:t>Каждый </a:t>
            </a:r>
            <a:r>
              <a:rPr lang="en-US" dirty="0"/>
              <a:t>'if ... else if'</a:t>
            </a:r>
            <a:r>
              <a:rPr lang="ru-RU" dirty="0"/>
              <a:t> должен иметь завершающий </a:t>
            </a:r>
            <a:r>
              <a:rPr lang="en-US" dirty="0"/>
              <a:t>'else'</a:t>
            </a:r>
            <a:endParaRPr lang="ru-RU" dirty="0"/>
          </a:p>
          <a:p>
            <a:r>
              <a:rPr lang="ru-RU" dirty="0"/>
              <a:t>Не использовать </a:t>
            </a:r>
            <a:r>
              <a:rPr lang="en-US" dirty="0"/>
              <a:t>unions</a:t>
            </a:r>
          </a:p>
        </p:txBody>
      </p:sp>
    </p:spTree>
    <p:extLst>
      <p:ext uri="{BB962C8B-B14F-4D97-AF65-F5344CB8AC3E}">
        <p14:creationId xmlns:p14="http://schemas.microsoft.com/office/powerpoint/2010/main" val="835707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2EC85F-FA1F-4E97-80C8-90A3DCCBE0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98" b="5767"/>
          <a:stretch/>
        </p:blipFill>
        <p:spPr>
          <a:xfrm>
            <a:off x="0" y="0"/>
            <a:ext cx="12192000" cy="61322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309214B-9B60-4A94-88B5-44CB8D263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4"/>
          <a:stretch>
            <a:fillRect/>
          </a:stretch>
        </p:blipFill>
        <p:spPr>
          <a:xfrm>
            <a:off x="0" y="1783365"/>
            <a:ext cx="12192000" cy="5074635"/>
          </a:xfrm>
          <a:custGeom>
            <a:avLst/>
            <a:gdLst>
              <a:gd name="connsiteX0" fmla="*/ 0 w 12192000"/>
              <a:gd name="connsiteY0" fmla="*/ 0 h 5074635"/>
              <a:gd name="connsiteX1" fmla="*/ 12192000 w 12192000"/>
              <a:gd name="connsiteY1" fmla="*/ 0 h 5074635"/>
              <a:gd name="connsiteX2" fmla="*/ 12192000 w 12192000"/>
              <a:gd name="connsiteY2" fmla="*/ 5074635 h 5074635"/>
              <a:gd name="connsiteX3" fmla="*/ 0 w 12192000"/>
              <a:gd name="connsiteY3" fmla="*/ 5074635 h 50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74635">
                <a:moveTo>
                  <a:pt x="0" y="0"/>
                </a:moveTo>
                <a:lnTo>
                  <a:pt x="12192000" y="0"/>
                </a:lnTo>
                <a:lnTo>
                  <a:pt x="12192000" y="5074635"/>
                </a:lnTo>
                <a:lnTo>
                  <a:pt x="0" y="5074635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FA6A3C-051A-4F3F-ABB6-39FAC6F5BCA5}"/>
              </a:ext>
            </a:extLst>
          </p:cNvPr>
          <p:cNvSpPr/>
          <p:nvPr/>
        </p:nvSpPr>
        <p:spPr>
          <a:xfrm>
            <a:off x="2174631" y="5902160"/>
            <a:ext cx="7842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dirty="0"/>
              <a:t>Ядро </a:t>
            </a:r>
            <a:r>
              <a:rPr lang="en-US" altLang="ru-RU" sz="2400" dirty="0"/>
              <a:t>Linux 1.0.0 : </a:t>
            </a:r>
            <a:r>
              <a:rPr lang="ru-RU" altLang="ru-RU" sz="2400" b="1" dirty="0"/>
              <a:t>17</a:t>
            </a:r>
            <a:r>
              <a:rPr lang="en-US" altLang="ru-RU" sz="2400" b="1" dirty="0"/>
              <a:t>7</a:t>
            </a:r>
            <a:r>
              <a:rPr lang="ru-RU" altLang="ru-RU" sz="2400" b="1" dirty="0"/>
              <a:t> </a:t>
            </a:r>
            <a:r>
              <a:rPr lang="en-US" altLang="ru-RU" sz="2400" b="1" dirty="0"/>
              <a:t>00</a:t>
            </a:r>
            <a:r>
              <a:rPr lang="ru-RU" altLang="ru-RU" sz="2400" b="1" dirty="0"/>
              <a:t>0</a:t>
            </a:r>
            <a:r>
              <a:rPr lang="ru-RU" altLang="ru-RU" sz="2400" dirty="0"/>
              <a:t> строк кода</a:t>
            </a:r>
          </a:p>
          <a:p>
            <a:r>
              <a:rPr lang="ru-RU" altLang="ru-RU" sz="2400" dirty="0"/>
              <a:t>Ядро </a:t>
            </a:r>
            <a:r>
              <a:rPr lang="en-US" altLang="ru-RU" sz="2400" dirty="0"/>
              <a:t>Linux 5.1-rc2</a:t>
            </a:r>
            <a:r>
              <a:rPr lang="ru-RU" altLang="ru-RU" sz="2400" dirty="0"/>
              <a:t> в </a:t>
            </a:r>
            <a:r>
              <a:rPr lang="ru-RU" altLang="ru-RU" sz="2400" b="1" dirty="0">
                <a:solidFill>
                  <a:srgbClr val="FF0000"/>
                </a:solidFill>
              </a:rPr>
              <a:t>118</a:t>
            </a:r>
            <a:r>
              <a:rPr lang="ru-RU" altLang="ru-RU" sz="2400" dirty="0"/>
              <a:t> раз больше</a:t>
            </a:r>
            <a:r>
              <a:rPr lang="en-US" altLang="ru-RU" sz="2400" dirty="0"/>
              <a:t>: </a:t>
            </a:r>
            <a:r>
              <a:rPr lang="ru-RU" altLang="ru-RU" sz="2400" b="1" dirty="0"/>
              <a:t>20 89</a:t>
            </a:r>
            <a:r>
              <a:rPr lang="en-US" altLang="ru-RU" sz="2400" b="1" dirty="0"/>
              <a:t>6</a:t>
            </a:r>
            <a:r>
              <a:rPr lang="ru-RU" altLang="ru-RU" sz="2400" b="1" dirty="0"/>
              <a:t> </a:t>
            </a:r>
            <a:r>
              <a:rPr lang="en-US" altLang="ru-RU" sz="2400" b="1" dirty="0"/>
              <a:t>000</a:t>
            </a:r>
            <a:r>
              <a:rPr lang="en-US" altLang="ru-RU" sz="2400" dirty="0"/>
              <a:t> </a:t>
            </a:r>
            <a:r>
              <a:rPr lang="ru-RU" altLang="ru-RU" sz="2400" dirty="0"/>
              <a:t>строк кода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A1F5ED-BC61-4ED9-87EE-CCA93BAF546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496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atin typeface="+mn-lt"/>
              </a:rPr>
              <a:t>Размер ИМЕЕТ значение</a:t>
            </a:r>
          </a:p>
        </p:txBody>
      </p:sp>
    </p:spTree>
    <p:extLst>
      <p:ext uri="{BB962C8B-B14F-4D97-AF65-F5344CB8AC3E}">
        <p14:creationId xmlns:p14="http://schemas.microsoft.com/office/powerpoint/2010/main" val="2059777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48246" y="1219577"/>
            <a:ext cx="9885285" cy="412645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cs typeface="Arial" panose="020B0604020202020204" pitchFamily="34" charset="0"/>
              </a:rPr>
              <a:t>Стандарт кодирования</a:t>
            </a:r>
          </a:p>
          <a:p>
            <a:endParaRPr lang="ru-RU" dirty="0">
              <a:cs typeface="Arial" panose="020B0604020202020204" pitchFamily="34" charset="0"/>
            </a:endParaRPr>
          </a:p>
          <a:p>
            <a:r>
              <a:rPr lang="ru-RU" dirty="0">
                <a:cs typeface="Arial" panose="020B0604020202020204" pitchFamily="34" charset="0"/>
              </a:rPr>
              <a:t>Разрабатывается координационным центром </a:t>
            </a:r>
            <a:r>
              <a:rPr lang="en-US" dirty="0">
                <a:cs typeface="Arial" panose="020B0604020202020204" pitchFamily="34" charset="0"/>
              </a:rPr>
              <a:t>CERT (CERT Coordination Center, CERT/CC)</a:t>
            </a:r>
            <a:endParaRPr lang="ru-RU" dirty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ru-RU" dirty="0">
                <a:cs typeface="Arial" panose="020B0604020202020204" pitchFamily="34" charset="0"/>
              </a:rPr>
              <a:t>Предназначен для языков </a:t>
            </a:r>
            <a:r>
              <a:rPr lang="en-US" dirty="0">
                <a:cs typeface="Arial" panose="020B0604020202020204" pitchFamily="34" charset="0"/>
              </a:rPr>
              <a:t>C, C++, Java, Perl</a:t>
            </a:r>
          </a:p>
          <a:p>
            <a:endParaRPr lang="ru-RU" dirty="0">
              <a:cs typeface="Arial" panose="020B0604020202020204" pitchFamily="34" charset="0"/>
            </a:endParaRPr>
          </a:p>
          <a:p>
            <a:r>
              <a:rPr lang="ru-RU" dirty="0">
                <a:cs typeface="Arial" panose="020B0604020202020204" pitchFamily="34" charset="0"/>
              </a:rPr>
              <a:t>Очень похож на </a:t>
            </a:r>
            <a:r>
              <a:rPr lang="en-US" dirty="0">
                <a:cs typeface="Arial" panose="020B0604020202020204" pitchFamily="34" charset="0"/>
              </a:rPr>
              <a:t>CWE</a:t>
            </a:r>
            <a:endParaRPr lang="ru-RU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331" y="218401"/>
            <a:ext cx="1215331" cy="12153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6BB0AF-E035-487E-8704-C1A28A6B024C}"/>
              </a:ext>
            </a:extLst>
          </p:cNvPr>
          <p:cNvSpPr/>
          <p:nvPr/>
        </p:nvSpPr>
        <p:spPr>
          <a:xfrm>
            <a:off x="190338" y="118181"/>
            <a:ext cx="19477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SEI CERT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2059844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5D1F71-1491-417B-B613-2E354147F637}"/>
              </a:ext>
            </a:extLst>
          </p:cNvPr>
          <p:cNvSpPr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>
                <a:ea typeface="+mj-ea"/>
                <a:cs typeface="+mj-cs"/>
              </a:rPr>
              <a:t>Заблуждения о SAST</a:t>
            </a:r>
          </a:p>
        </p:txBody>
      </p:sp>
      <p:sp>
        <p:nvSpPr>
          <p:cNvPr id="4" name="Rectangle 3"/>
          <p:cNvSpPr/>
          <p:nvPr/>
        </p:nvSpPr>
        <p:spPr>
          <a:xfrm>
            <a:off x="750739" y="1921037"/>
            <a:ext cx="41631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Дорого</a:t>
            </a:r>
            <a:endParaRPr lang="en-US" sz="28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Не</a:t>
            </a:r>
            <a:r>
              <a:rPr lang="en-US" sz="2800" dirty="0"/>
              <a:t> </a:t>
            </a:r>
            <a:r>
              <a:rPr lang="en-US" sz="2800" dirty="0" err="1"/>
              <a:t>для</a:t>
            </a:r>
            <a:r>
              <a:rPr lang="en-US" sz="2800" dirty="0"/>
              <a:t> </a:t>
            </a:r>
            <a:r>
              <a:rPr lang="en-US" sz="2800" dirty="0" err="1"/>
              <a:t>новичков</a:t>
            </a:r>
            <a:endParaRPr lang="en-US" sz="28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Сложно</a:t>
            </a:r>
            <a:r>
              <a:rPr lang="en-US" sz="2800" dirty="0"/>
              <a:t> </a:t>
            </a:r>
            <a:r>
              <a:rPr lang="en-US" sz="2800" dirty="0" err="1"/>
              <a:t>внедрять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</a:t>
            </a:r>
            <a:r>
              <a:rPr lang="en-US" sz="2800" dirty="0" err="1"/>
              <a:t>большом</a:t>
            </a:r>
            <a:r>
              <a:rPr lang="en-US" sz="2800" dirty="0"/>
              <a:t> </a:t>
            </a:r>
            <a:r>
              <a:rPr lang="en-US" sz="2800" dirty="0" err="1"/>
              <a:t>проекте</a:t>
            </a:r>
            <a:endParaRPr lang="en-US" sz="28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Панацея</a:t>
            </a:r>
            <a:r>
              <a:rPr lang="en-US" sz="2800" dirty="0"/>
              <a:t> </a:t>
            </a:r>
            <a:r>
              <a:rPr lang="en-US" sz="2800" dirty="0" err="1"/>
              <a:t>от</a:t>
            </a:r>
            <a:r>
              <a:rPr lang="en-US" sz="2800" dirty="0"/>
              <a:t> </a:t>
            </a:r>
            <a:r>
              <a:rPr lang="en-US" sz="2800" dirty="0" err="1"/>
              <a:t>всех</a:t>
            </a:r>
            <a:r>
              <a:rPr lang="en-US" sz="2800" dirty="0"/>
              <a:t> </a:t>
            </a:r>
            <a:r>
              <a:rPr lang="en-US" sz="2800" dirty="0" err="1"/>
              <a:t>бед</a:t>
            </a:r>
            <a:endParaRPr lang="en-US" sz="28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6353EA-5A89-4C7A-B053-49570BF1C1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42" r="-3" b="-3"/>
          <a:stretch/>
        </p:blipFill>
        <p:spPr>
          <a:xfrm>
            <a:off x="5231958" y="1913086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956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7E207E26-4B67-44AC-B6A9-6258B927CC37}"/>
              </a:ext>
            </a:extLst>
          </p:cNvPr>
          <p:cNvSpPr txBox="1"/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 err="1">
                <a:ea typeface="+mj-ea"/>
                <a:cs typeface="+mj-cs"/>
              </a:rPr>
              <a:t>Внедряем</a:t>
            </a:r>
            <a:r>
              <a:rPr lang="en-US" sz="4000" dirty="0">
                <a:ea typeface="+mj-ea"/>
                <a:cs typeface="+mj-cs"/>
              </a:rPr>
              <a:t> и </a:t>
            </a:r>
            <a:r>
              <a:rPr lang="en-US" sz="4000" dirty="0" err="1">
                <a:ea typeface="+mj-ea"/>
                <a:cs typeface="+mj-cs"/>
              </a:rPr>
              <a:t>используем</a:t>
            </a:r>
            <a:r>
              <a:rPr lang="en-US" sz="4000" dirty="0">
                <a:ea typeface="+mj-ea"/>
                <a:cs typeface="+mj-cs"/>
              </a:rPr>
              <a:t> SAST </a:t>
            </a:r>
            <a:r>
              <a:rPr lang="en-US" sz="4000" dirty="0" err="1">
                <a:ea typeface="+mj-ea"/>
                <a:cs typeface="+mj-cs"/>
              </a:rPr>
              <a:t>правильно</a:t>
            </a:r>
            <a:endParaRPr lang="en-US" sz="4000" dirty="0">
              <a:ea typeface="+mj-ea"/>
              <a:cs typeface="+mj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EC1395-DA8A-4FF4-8DE2-C30BF8EC398E}"/>
              </a:ext>
            </a:extLst>
          </p:cNvPr>
          <p:cNvSpPr txBox="1"/>
          <p:nvPr/>
        </p:nvSpPr>
        <p:spPr>
          <a:xfrm>
            <a:off x="779614" y="1762015"/>
            <a:ext cx="50154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Выбор</a:t>
            </a:r>
            <a:r>
              <a:rPr lang="en-US" sz="2800" dirty="0"/>
              <a:t> </a:t>
            </a:r>
            <a:r>
              <a:rPr lang="en-US" sz="2800" dirty="0" err="1"/>
              <a:t>подходящего</a:t>
            </a:r>
            <a:r>
              <a:rPr lang="en-US" sz="2800" dirty="0"/>
              <a:t> </a:t>
            </a:r>
            <a:r>
              <a:rPr lang="en-US" sz="2800" dirty="0" err="1"/>
              <a:t>анализатора</a:t>
            </a:r>
            <a:r>
              <a:rPr lang="en-US" sz="2800" dirty="0"/>
              <a:t>, </a:t>
            </a:r>
            <a:r>
              <a:rPr lang="en-US" sz="2800" dirty="0" err="1"/>
              <a:t>настройка</a:t>
            </a:r>
            <a:r>
              <a:rPr lang="en-US" sz="2800" dirty="0"/>
              <a:t> </a:t>
            </a:r>
            <a:r>
              <a:rPr lang="en-US" sz="2800" dirty="0" err="1"/>
              <a:t>под</a:t>
            </a:r>
            <a:r>
              <a:rPr lang="en-US" sz="2800" dirty="0"/>
              <a:t> </a:t>
            </a:r>
            <a:r>
              <a:rPr lang="en-US" sz="2800" dirty="0" err="1"/>
              <a:t>особенности</a:t>
            </a:r>
            <a:r>
              <a:rPr lang="en-US" sz="2800" dirty="0"/>
              <a:t> </a:t>
            </a:r>
            <a:r>
              <a:rPr lang="en-US" sz="2800" dirty="0" err="1"/>
              <a:t>проекта</a:t>
            </a:r>
            <a:endParaRPr lang="en-US" sz="28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Создание</a:t>
            </a:r>
            <a:r>
              <a:rPr lang="en-US" sz="2800" dirty="0"/>
              <a:t> suppress-</a:t>
            </a:r>
            <a:r>
              <a:rPr lang="en-US" sz="2800" dirty="0" err="1"/>
              <a:t>базы</a:t>
            </a:r>
            <a:r>
              <a:rPr lang="en-US" sz="2800" dirty="0"/>
              <a:t>, </a:t>
            </a:r>
            <a:r>
              <a:rPr lang="en-US" sz="2800" dirty="0" err="1"/>
              <a:t>инкрементальный</a:t>
            </a:r>
            <a:r>
              <a:rPr lang="en-US" sz="2800" dirty="0"/>
              <a:t> </a:t>
            </a:r>
            <a:r>
              <a:rPr lang="en-US" sz="2800" dirty="0" err="1"/>
              <a:t>анализ</a:t>
            </a:r>
            <a:endParaRPr lang="en-US" sz="28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Регулярное</a:t>
            </a:r>
            <a:r>
              <a:rPr lang="en-US" sz="2800" dirty="0"/>
              <a:t> </a:t>
            </a:r>
            <a:r>
              <a:rPr lang="en-US" sz="2800" dirty="0" err="1"/>
              <a:t>использование</a:t>
            </a:r>
            <a:r>
              <a:rPr lang="en-US" sz="2800" dirty="0"/>
              <a:t> </a:t>
            </a:r>
            <a:r>
              <a:rPr lang="en-US" sz="2800" dirty="0" err="1"/>
              <a:t>на</a:t>
            </a:r>
            <a:r>
              <a:rPr lang="en-US" sz="2800" dirty="0"/>
              <a:t> CI-</a:t>
            </a:r>
            <a:r>
              <a:rPr lang="en-US" sz="2800" dirty="0" err="1"/>
              <a:t>серверах</a:t>
            </a:r>
            <a:r>
              <a:rPr lang="en-US" sz="2800" dirty="0"/>
              <a:t> и </a:t>
            </a:r>
            <a:r>
              <a:rPr lang="en-US" sz="2800" dirty="0" err="1"/>
              <a:t>рабочих</a:t>
            </a:r>
            <a:r>
              <a:rPr lang="en-US" sz="2800" dirty="0"/>
              <a:t> </a:t>
            </a:r>
            <a:r>
              <a:rPr lang="en-US" sz="2800" dirty="0" err="1"/>
              <a:t>местах</a:t>
            </a:r>
            <a:r>
              <a:rPr lang="en-US" sz="2800" dirty="0"/>
              <a:t> </a:t>
            </a:r>
            <a:r>
              <a:rPr lang="en-US" sz="2800" dirty="0" err="1"/>
              <a:t>разработчиков</a:t>
            </a:r>
            <a:endParaRPr lang="en-US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7F2AA02-655E-4096-9045-9E2BDAB40E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1" r="13015" b="-2"/>
          <a:stretch/>
        </p:blipFill>
        <p:spPr>
          <a:xfrm>
            <a:off x="6338316" y="1904281"/>
            <a:ext cx="507407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74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3B8032D-9FA9-4A09-B561-7ECC339FDF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6" y="1302869"/>
            <a:ext cx="10970568" cy="24556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1558924-E35E-4D47-8066-C1A02D4836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6" y="4481048"/>
            <a:ext cx="4597697" cy="19822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67B445-7304-4AD5-9B70-D75B357FB659}"/>
              </a:ext>
            </a:extLst>
          </p:cNvPr>
          <p:cNvSpPr txBox="1"/>
          <p:nvPr/>
        </p:nvSpPr>
        <p:spPr>
          <a:xfrm>
            <a:off x="250092" y="79071"/>
            <a:ext cx="3810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Снижаем потери</a:t>
            </a:r>
          </a:p>
        </p:txBody>
      </p:sp>
    </p:spTree>
    <p:extLst>
      <p:ext uri="{BB962C8B-B14F-4D97-AF65-F5344CB8AC3E}">
        <p14:creationId xmlns:p14="http://schemas.microsoft.com/office/powerpoint/2010/main" val="2074318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6736" y="1389980"/>
            <a:ext cx="10350132" cy="40780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dirty="0">
                <a:cs typeface="Arial" panose="020B0604020202020204" pitchFamily="34" charset="0"/>
              </a:rPr>
              <a:t>Не допускайте попадания проблем с безопасностью </a:t>
            </a:r>
            <a:r>
              <a:rPr lang="en-US" sz="2800" dirty="0">
                <a:cs typeface="Arial" panose="020B0604020202020204" pitchFamily="34" charset="0"/>
              </a:rPr>
              <a:t>в конечный продукт</a:t>
            </a:r>
            <a:endParaRPr lang="ru-RU" sz="2800" dirty="0">
              <a:cs typeface="Arial" panose="020B0604020202020204" pitchFamily="34" charset="0"/>
            </a:endParaRP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dirty="0">
                <a:cs typeface="Arial" panose="020B0604020202020204" pitchFamily="34" charset="0"/>
              </a:rPr>
              <a:t>Инструменты </a:t>
            </a:r>
            <a:r>
              <a:rPr lang="en-US" sz="2800" dirty="0">
                <a:cs typeface="Arial" panose="020B0604020202020204" pitchFamily="34" charset="0"/>
              </a:rPr>
              <a:t>SAST – </a:t>
            </a:r>
            <a:r>
              <a:rPr lang="ru-RU" sz="2800" dirty="0">
                <a:cs typeface="Arial" panose="020B0604020202020204" pitchFamily="34" charset="0"/>
              </a:rPr>
              <a:t>лишь </a:t>
            </a:r>
            <a:r>
              <a:rPr lang="en-US" sz="2800" dirty="0">
                <a:cs typeface="Arial" panose="020B0604020202020204" pitchFamily="34" charset="0"/>
              </a:rPr>
              <a:t>один из способов поиска уязвимостей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dirty="0">
                <a:cs typeface="Arial" panose="020B0604020202020204" pitchFamily="34" charset="0"/>
              </a:rPr>
              <a:t>Используйте все доступные методологии контроля качества кода</a:t>
            </a:r>
          </a:p>
          <a:p>
            <a:pPr marL="432000" indent="-32364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dirty="0">
                <a:cs typeface="Arial" panose="020B0604020202020204" pitchFamily="34" charset="0"/>
              </a:rPr>
              <a:t>Не экономьте на разработке в ущерб безопасности</a:t>
            </a:r>
            <a:r>
              <a:rPr lang="en-US" sz="2800" dirty="0">
                <a:cs typeface="Arial" panose="020B0604020202020204" pitchFamily="34" charset="0"/>
              </a:rPr>
              <a:t>, </a:t>
            </a:r>
            <a:r>
              <a:rPr lang="ru-RU" sz="2800" dirty="0">
                <a:cs typeface="Arial" panose="020B0604020202020204" pitchFamily="34" charset="0"/>
              </a:rPr>
              <a:t>тогда сможете избежать трансформации затрат в расплату</a:t>
            </a:r>
            <a:endParaRPr lang="en-US" sz="2800" dirty="0"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790436-CB9F-479E-8ABB-2B98AB069F9D}"/>
              </a:ext>
            </a:extLst>
          </p:cNvPr>
          <p:cNvSpPr txBox="1"/>
          <p:nvPr/>
        </p:nvSpPr>
        <p:spPr>
          <a:xfrm>
            <a:off x="626736" y="318053"/>
            <a:ext cx="22595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/>
              <a:t>Выводы</a:t>
            </a:r>
          </a:p>
        </p:txBody>
      </p:sp>
    </p:spTree>
    <p:extLst>
      <p:ext uri="{BB962C8B-B14F-4D97-AF65-F5344CB8AC3E}">
        <p14:creationId xmlns:p14="http://schemas.microsoft.com/office/powerpoint/2010/main" val="2312007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cs typeface="Arial" panose="020B0604020202020204" pitchFamily="34" charset="0"/>
              </a:rPr>
              <a:t>Сергей Хренов</a:t>
            </a: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</a:rPr>
              <a:t>C# </a:t>
            </a:r>
            <a:r>
              <a:rPr lang="ru-RU" dirty="0">
                <a:cs typeface="Arial" panose="020B0604020202020204" pitchFamily="34" charset="0"/>
              </a:rPr>
              <a:t>разработчик</a:t>
            </a:r>
            <a:r>
              <a:rPr lang="en-US" dirty="0">
                <a:cs typeface="Arial" panose="020B0604020202020204" pitchFamily="34" charset="0"/>
              </a:rPr>
              <a:t>,</a:t>
            </a:r>
            <a:r>
              <a:rPr lang="ru-RU" dirty="0">
                <a:cs typeface="Arial" panose="020B0604020202020204" pitchFamily="34" charset="0"/>
              </a:rPr>
              <a:t> </a:t>
            </a:r>
            <a:r>
              <a:rPr lang="en-US" dirty="0">
                <a:cs typeface="Arial" panose="020B0604020202020204" pitchFamily="34" charset="0"/>
              </a:rPr>
              <a:t>PVS-Studio</a:t>
            </a:r>
            <a:endParaRPr lang="ru-RU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  <a:hlinkClick r:id="rId2"/>
              </a:rPr>
              <a:t>khrenov@viva64.com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>
                <a:cs typeface="Arial" panose="020B0604020202020204" pitchFamily="34" charset="0"/>
                <a:hlinkClick r:id="rId3"/>
              </a:rPr>
              <a:t>www.viva64.com</a:t>
            </a:r>
            <a:endParaRPr lang="en-US" dirty="0"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E94C16"/>
                </a:solidFill>
              </a:rPr>
              <a:t>Контакты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32072" t="-2764" r="5121"/>
          <a:stretch>
            <a:fillRect/>
          </a:stretch>
        </p:blipFill>
        <p:spPr bwMode="auto">
          <a:xfrm>
            <a:off x="9721659" y="4227980"/>
            <a:ext cx="1671441" cy="1877546"/>
          </a:xfrm>
          <a:prstGeom prst="wedgeRoundRectCallout">
            <a:avLst>
              <a:gd name="adj1" fmla="val -61298"/>
              <a:gd name="adj2" fmla="val -31152"/>
              <a:gd name="adj3" fmla="val 16667"/>
            </a:avLst>
          </a:prstGeom>
          <a:ln w="38100">
            <a:solidFill>
              <a:srgbClr val="E94C16"/>
            </a:solidFill>
            <a:headEnd/>
            <a:tailE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2589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37FC2B0-DEAC-4C9F-AA8F-F3F686CCA1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4988792"/>
              </p:ext>
            </p:extLst>
          </p:nvPr>
        </p:nvGraphicFramePr>
        <p:xfrm>
          <a:off x="1129778" y="956005"/>
          <a:ext cx="9932443" cy="5032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DA237762-AD76-4EBA-AFEC-3D900958EAE5}"/>
              </a:ext>
            </a:extLst>
          </p:cNvPr>
          <p:cNvSpPr/>
          <p:nvPr/>
        </p:nvSpPr>
        <p:spPr>
          <a:xfrm>
            <a:off x="1524000" y="6081943"/>
            <a:ext cx="86125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Источник: </a:t>
            </a:r>
            <a:r>
              <a:rPr lang="en-US" sz="1600" dirty="0">
                <a:hlinkClick r:id="rId3"/>
              </a:rPr>
              <a:t>https://www.statista.com/statistics/471264/iot-number-of-connected-devices-worldwide/</a:t>
            </a:r>
            <a:endParaRPr lang="en-US" sz="16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A80B1A4-EBD9-4C39-AB51-FE7AA76E6C0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496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atin typeface="+mn-lt"/>
              </a:rPr>
              <a:t>Прогнозируемые темпы роста </a:t>
            </a:r>
            <a:r>
              <a:rPr lang="en-US" sz="4000" dirty="0">
                <a:latin typeface="+mn-lt"/>
              </a:rPr>
              <a:t>IoT</a:t>
            </a:r>
            <a:endParaRPr lang="ru-RU" sz="4000" dirty="0">
              <a:latin typeface="+mn-lt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CDDD64-A82D-4663-9A68-3226C289D63C}"/>
              </a:ext>
            </a:extLst>
          </p:cNvPr>
          <p:cNvSpPr txBox="1">
            <a:spLocks/>
          </p:cNvSpPr>
          <p:nvPr/>
        </p:nvSpPr>
        <p:spPr>
          <a:xfrm>
            <a:off x="8350284" y="971542"/>
            <a:ext cx="2711937" cy="406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dirty="0">
                <a:latin typeface="+mn-lt"/>
              </a:rPr>
              <a:t>Миллиарды устройств</a:t>
            </a:r>
          </a:p>
        </p:txBody>
      </p:sp>
    </p:spTree>
    <p:extLst>
      <p:ext uri="{BB962C8B-B14F-4D97-AF65-F5344CB8AC3E}">
        <p14:creationId xmlns:p14="http://schemas.microsoft.com/office/powerpoint/2010/main" val="2919986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0">
            <a:extLst>
              <a:ext uri="{FF2B5EF4-FFF2-40B4-BE49-F238E27FC236}">
                <a16:creationId xmlns:a16="http://schemas.microsoft.com/office/drawing/2014/main" id="{C1E5B89B-58BE-4D2E-B7EC-C0C3AD603B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0882381"/>
              </p:ext>
            </p:extLst>
          </p:nvPr>
        </p:nvGraphicFramePr>
        <p:xfrm>
          <a:off x="419100" y="1026449"/>
          <a:ext cx="11353800" cy="5048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A6D4A117-621E-4632-BAC9-6BA2A9710E6F}"/>
              </a:ext>
            </a:extLst>
          </p:cNvPr>
          <p:cNvSpPr/>
          <p:nvPr/>
        </p:nvSpPr>
        <p:spPr>
          <a:xfrm>
            <a:off x="419100" y="6176963"/>
            <a:ext cx="34567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/>
              <a:t>Источник: </a:t>
            </a:r>
            <a:r>
              <a:rPr lang="en-US" sz="1600" dirty="0">
                <a:hlinkClick r:id="rId3"/>
              </a:rPr>
              <a:t>https://www.cvedetails.com</a:t>
            </a:r>
            <a:endParaRPr lang="ru-RU" sz="16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BB6AA1-2D8D-4F61-AF79-511D49D3E86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4964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dirty="0">
                <a:latin typeface="+mn-lt"/>
              </a:rPr>
              <a:t>Число выявленных уязвимостей</a:t>
            </a:r>
          </a:p>
        </p:txBody>
      </p:sp>
    </p:spTree>
    <p:extLst>
      <p:ext uri="{BB962C8B-B14F-4D97-AF65-F5344CB8AC3E}">
        <p14:creationId xmlns:p14="http://schemas.microsoft.com/office/powerpoint/2010/main" val="1943477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60" y="1677435"/>
            <a:ext cx="4538345" cy="212131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b="1" dirty="0"/>
              <a:t>CWE</a:t>
            </a:r>
            <a:r>
              <a:rPr lang="en-US" dirty="0"/>
              <a:t> - Common Weakness Enumeration</a:t>
            </a:r>
          </a:p>
          <a:p>
            <a:pPr marL="0"/>
            <a:endParaRPr lang="en-US" dirty="0"/>
          </a:p>
          <a:p>
            <a:pPr marL="0" indent="0">
              <a:buNone/>
            </a:pPr>
            <a:r>
              <a:rPr lang="en-US" b="1" dirty="0"/>
              <a:t>CVE</a:t>
            </a:r>
            <a:r>
              <a:rPr lang="en-US" dirty="0"/>
              <a:t> - Common Vulnerabilities and Exposures</a:t>
            </a:r>
          </a:p>
          <a:p>
            <a:pPr marL="0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F5E83F-A261-4365-A217-0F0299EAD92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2" r="-2" b="6747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B57412-535C-4B66-815F-43A6856EA317}"/>
              </a:ext>
            </a:extLst>
          </p:cNvPr>
          <p:cNvSpPr/>
          <p:nvPr/>
        </p:nvSpPr>
        <p:spPr>
          <a:xfrm>
            <a:off x="0" y="6515790"/>
            <a:ext cx="6182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>
              <a:lnSpc>
                <a:spcPct val="90000"/>
              </a:lnSpc>
              <a:spcBef>
                <a:spcPts val="1333"/>
              </a:spcBef>
            </a:pPr>
            <a:r>
              <a:rPr lang="ru-RU" sz="2000" dirty="0">
                <a:solidFill>
                  <a:prstClr val="black"/>
                </a:solidFill>
              </a:rPr>
              <a:t>Около </a:t>
            </a:r>
            <a:r>
              <a:rPr lang="en-US" sz="2000" dirty="0">
                <a:solidFill>
                  <a:prstClr val="black"/>
                </a:solidFill>
              </a:rPr>
              <a:t>64% </a:t>
            </a:r>
            <a:r>
              <a:rPr lang="ru-RU" sz="2000" dirty="0">
                <a:solidFill>
                  <a:prstClr val="black"/>
                </a:solidFill>
              </a:rPr>
              <a:t>уязвимостей – программные ошибки (</a:t>
            </a:r>
            <a:r>
              <a:rPr lang="en-US" sz="2000" dirty="0">
                <a:solidFill>
                  <a:prstClr val="black"/>
                </a:solidFill>
              </a:rPr>
              <a:t>NIST</a:t>
            </a:r>
            <a:r>
              <a:rPr lang="ru-RU" sz="2000" dirty="0">
                <a:solidFill>
                  <a:prstClr val="black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34011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644531-8737-4D21-BF86-21AF8070E3F8}"/>
              </a:ext>
            </a:extLst>
          </p:cNvPr>
          <p:cNvSpPr txBox="1"/>
          <p:nvPr/>
        </p:nvSpPr>
        <p:spPr>
          <a:xfrm>
            <a:off x="2233403" y="2828835"/>
            <a:ext cx="77251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“</a:t>
            </a:r>
            <a:r>
              <a:rPr lang="ru-RU" sz="3600" dirty="0"/>
              <a:t>Хватит</a:t>
            </a:r>
            <a:r>
              <a:rPr lang="en-US" sz="3600" dirty="0"/>
              <a:t> </a:t>
            </a:r>
            <a:r>
              <a:rPr lang="ru-RU" sz="3600" dirty="0"/>
              <a:t>графиков</a:t>
            </a:r>
            <a:r>
              <a:rPr lang="en-US" sz="3600" dirty="0"/>
              <a:t>! </a:t>
            </a:r>
            <a:r>
              <a:rPr lang="ru-RU" sz="3600" dirty="0"/>
              <a:t>Покажите уже код</a:t>
            </a:r>
            <a:r>
              <a:rPr lang="en-US" sz="3600" dirty="0"/>
              <a:t>”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86168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78338" y="994508"/>
            <a:ext cx="90356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static void SHA1Final(unsigned char digest[20],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                 SHA1_CTX *context)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u32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unsigned char </a:t>
            </a:r>
            <a:r>
              <a:rPr lang="en-US" sz="2400" dirty="0" err="1">
                <a:latin typeface="Consolas" panose="020B0609020204030204" pitchFamily="49" charset="0"/>
              </a:rPr>
              <a:t>finalcount</a:t>
            </a:r>
            <a:r>
              <a:rPr lang="en-US" sz="2400" dirty="0">
                <a:latin typeface="Consolas" panose="020B0609020204030204" pitchFamily="49" charset="0"/>
              </a:rPr>
              <a:t>[8];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....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</a:t>
            </a:r>
            <a:r>
              <a:rPr lang="en-US" sz="2400" dirty="0" err="1">
                <a:latin typeface="Consolas" panose="020B0609020204030204" pitchFamily="49" charset="0"/>
              </a:rPr>
              <a:t>memset</a:t>
            </a:r>
            <a:r>
              <a:rPr lang="en-US" sz="2400" dirty="0">
                <a:latin typeface="Consolas" panose="020B0609020204030204" pitchFamily="49" charset="0"/>
              </a:rPr>
              <a:t>(context-&gt;count, 0, 8);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</a:t>
            </a:r>
            <a:r>
              <a:rPr lang="en-US" sz="2400" dirty="0" err="1">
                <a:latin typeface="Consolas" panose="020B0609020204030204" pitchFamily="49" charset="0"/>
              </a:rPr>
              <a:t>memset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</a:rPr>
              <a:t>finalcount</a:t>
            </a:r>
            <a:r>
              <a:rPr lang="en-US" sz="2400" dirty="0">
                <a:latin typeface="Consolas" panose="020B0609020204030204" pitchFamily="49" charset="0"/>
              </a:rPr>
              <a:t>, 0, 8);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439" y="205156"/>
            <a:ext cx="1154722" cy="115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041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003219"/>
            <a:ext cx="111801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V597 [CWE-14] The compiler could delete the 'memset' function call, which is used to flush '</a:t>
            </a:r>
            <a:r>
              <a:rPr lang="en-US" sz="2400" dirty="0" err="1"/>
              <a:t>finalcount</a:t>
            </a:r>
            <a:r>
              <a:rPr lang="en-US" sz="2400" dirty="0"/>
              <a:t>' buffer. The </a:t>
            </a:r>
            <a:r>
              <a:rPr lang="en-US" sz="2400" dirty="0" err="1"/>
              <a:t>memset_s</a:t>
            </a:r>
            <a:r>
              <a:rPr lang="en-US" sz="2400" dirty="0"/>
              <a:t>() function should be used to erase the private data. </a:t>
            </a:r>
            <a:r>
              <a:rPr lang="en-US" sz="2400" dirty="0" err="1"/>
              <a:t>wifi_generate_pin.c</a:t>
            </a:r>
            <a:r>
              <a:rPr lang="en-US" sz="2400" dirty="0"/>
              <a:t> 185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1D76DA-6EC7-4966-B581-19ADE40BC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439" y="205156"/>
            <a:ext cx="1154722" cy="115472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D6816B1-58CB-4DE1-A1F7-58452DA16E18}"/>
              </a:ext>
            </a:extLst>
          </p:cNvPr>
          <p:cNvSpPr/>
          <p:nvPr/>
        </p:nvSpPr>
        <p:spPr>
          <a:xfrm>
            <a:off x="578338" y="994508"/>
            <a:ext cx="90356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</a:rPr>
              <a:t>static void SHA1Final(unsigned char digest[20],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                    SHA1_CTX *context)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{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u32 </a:t>
            </a:r>
            <a:r>
              <a:rPr lang="en-US" sz="2400" dirty="0" err="1">
                <a:latin typeface="Consolas" panose="020B0609020204030204" pitchFamily="49" charset="0"/>
              </a:rPr>
              <a:t>i</a:t>
            </a:r>
            <a:r>
              <a:rPr lang="en-US" sz="2400" dirty="0"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unsigned char </a:t>
            </a:r>
            <a:r>
              <a:rPr lang="en-US" sz="2400" dirty="0" err="1">
                <a:latin typeface="Consolas" panose="020B0609020204030204" pitchFamily="49" charset="0"/>
              </a:rPr>
              <a:t>finalcount</a:t>
            </a:r>
            <a:r>
              <a:rPr lang="en-US" sz="2400" dirty="0">
                <a:latin typeface="Consolas" panose="020B0609020204030204" pitchFamily="49" charset="0"/>
              </a:rPr>
              <a:t>[8];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....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</a:t>
            </a:r>
            <a:r>
              <a:rPr lang="en-US" sz="2400" dirty="0" err="1">
                <a:latin typeface="Consolas" panose="020B0609020204030204" pitchFamily="49" charset="0"/>
              </a:rPr>
              <a:t>memset</a:t>
            </a:r>
            <a:r>
              <a:rPr lang="en-US" sz="2400" dirty="0">
                <a:latin typeface="Consolas" panose="020B0609020204030204" pitchFamily="49" charset="0"/>
              </a:rPr>
              <a:t>(context-&gt;count, 0, 8);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  </a:t>
            </a:r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memset</a:t>
            </a:r>
            <a:r>
              <a:rPr lang="en-US" sz="2400" dirty="0">
                <a:latin typeface="Consolas" panose="020B0609020204030204" pitchFamily="49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</a:rPr>
              <a:t>finalcount</a:t>
            </a:r>
            <a:r>
              <a:rPr lang="en-US" sz="2400" dirty="0">
                <a:latin typeface="Consolas" panose="020B0609020204030204" pitchFamily="49" charset="0"/>
              </a:rPr>
              <a:t>, 0, 8);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}</a:t>
            </a:r>
            <a:endParaRPr lang="en-US" sz="2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019912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SECR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002060"/>
      </a:accent1>
      <a:accent2>
        <a:srgbClr val="3C1C3C"/>
      </a:accent2>
      <a:accent3>
        <a:srgbClr val="502651"/>
      </a:accent3>
      <a:accent4>
        <a:srgbClr val="934B21"/>
      </a:accent4>
      <a:accent5>
        <a:srgbClr val="452E1E"/>
      </a:accent5>
      <a:accent6>
        <a:srgbClr val="2A495D"/>
      </a:accent6>
      <a:hlink>
        <a:srgbClr val="FF3300"/>
      </a:hlink>
      <a:folHlink>
        <a:srgbClr val="60000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1211</Words>
  <Application>Microsoft Office PowerPoint</Application>
  <PresentationFormat>Widescreen</PresentationFormat>
  <Paragraphs>211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Calibri Light</vt:lpstr>
      <vt:lpstr>Consolas</vt:lpstr>
      <vt:lpstr>Poppins</vt:lpstr>
      <vt:lpstr>Roboto</vt:lpstr>
      <vt:lpstr>Roboto Light</vt:lpstr>
      <vt:lpstr>Wingdings</vt:lpstr>
      <vt:lpstr>Wingdings 2</vt:lpstr>
      <vt:lpstr>1_Custom Design</vt:lpstr>
      <vt:lpstr>View</vt:lpstr>
      <vt:lpstr>Software Engineering Conference Russia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Динамический анализ кода</vt:lpstr>
      <vt:lpstr>Но...</vt:lpstr>
      <vt:lpstr>Static Application Security Testing (SAST)</vt:lpstr>
      <vt:lpstr>Static Application Security Testing (SAST)</vt:lpstr>
      <vt:lpstr>Стандарты кодирования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Engineering Conference Russia</dc:title>
  <dc:creator>Sergey Khrenov</dc:creator>
  <cp:lastModifiedBy>Sergey Khrenov</cp:lastModifiedBy>
  <cp:revision>19</cp:revision>
  <dcterms:created xsi:type="dcterms:W3CDTF">2019-11-07T09:02:06Z</dcterms:created>
  <dcterms:modified xsi:type="dcterms:W3CDTF">2019-11-11T06:49:14Z</dcterms:modified>
</cp:coreProperties>
</file>