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5" r:id="rId2"/>
    <p:sldId id="258" r:id="rId3"/>
    <p:sldId id="271" r:id="rId4"/>
    <p:sldId id="316" r:id="rId5"/>
    <p:sldId id="299" r:id="rId6"/>
    <p:sldId id="312" r:id="rId7"/>
    <p:sldId id="277" r:id="rId8"/>
    <p:sldId id="314" r:id="rId9"/>
    <p:sldId id="315" r:id="rId10"/>
    <p:sldId id="260" r:id="rId11"/>
    <p:sldId id="279" r:id="rId12"/>
    <p:sldId id="303" r:id="rId13"/>
    <p:sldId id="272" r:id="rId14"/>
    <p:sldId id="291" r:id="rId15"/>
    <p:sldId id="324" r:id="rId16"/>
    <p:sldId id="325" r:id="rId17"/>
    <p:sldId id="326" r:id="rId18"/>
    <p:sldId id="327" r:id="rId19"/>
    <p:sldId id="328" r:id="rId20"/>
    <p:sldId id="304" r:id="rId21"/>
    <p:sldId id="322" r:id="rId22"/>
    <p:sldId id="323" r:id="rId23"/>
    <p:sldId id="329" r:id="rId24"/>
    <p:sldId id="275" r:id="rId25"/>
    <p:sldId id="284" r:id="rId26"/>
    <p:sldId id="306" r:id="rId27"/>
    <p:sldId id="308" r:id="rId28"/>
    <p:sldId id="307" r:id="rId29"/>
    <p:sldId id="331" r:id="rId30"/>
    <p:sldId id="332" r:id="rId31"/>
    <p:sldId id="309" r:id="rId32"/>
    <p:sldId id="310" r:id="rId33"/>
    <p:sldId id="317" r:id="rId34"/>
    <p:sldId id="297" r:id="rId35"/>
    <p:sldId id="281" r:id="rId36"/>
    <p:sldId id="313" r:id="rId37"/>
    <p:sldId id="318" r:id="rId38"/>
    <p:sldId id="32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822" autoAdjust="0"/>
  </p:normalViewPr>
  <p:slideViewPr>
    <p:cSldViewPr snapToGrid="0">
      <p:cViewPr varScale="1">
        <p:scale>
          <a:sx n="110" d="100"/>
          <a:sy n="110" d="100"/>
        </p:scale>
        <p:origin x="618" y="186"/>
      </p:cViewPr>
      <p:guideLst/>
    </p:cSldViewPr>
  </p:slideViewPr>
  <p:outlineViewPr>
    <p:cViewPr>
      <p:scale>
        <a:sx n="33" d="100"/>
        <a:sy n="33" d="100"/>
      </p:scale>
      <p:origin x="0" y="-95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50AF-1345-4F29-A69D-8E0A4AD3A5C9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68720-6FEC-4F67-8C50-0E56A33C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1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1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6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2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8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7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7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6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66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12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46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41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35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2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8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0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45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86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62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1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55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78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89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13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64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07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4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2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6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1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8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8720-6FEC-4F67-8C50-0E56A33C9F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A4D-392B-416A-BBB5-8C4EA28EEE25}" type="datetime1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5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9441-1B8A-4DD5-B0F6-29987BE24C53}" type="datetime1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2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55F-EAC6-4441-8CD6-1948B6E1BA15}" type="datetime1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9912-C502-46B6-805E-98CCB40C06D8}" type="datetime1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AA9-1608-47A4-AEAF-CF696AAA3362}" type="datetime1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D9F-3B03-4BDB-ABA4-9D1FB11F44F6}" type="datetime1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9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8E42-866D-4B8D-B682-103DA714EBAB}" type="datetime1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678D-629F-4C8B-8803-6218544C25F8}" type="datetime1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1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C56A-7F8E-4B2E-9D55-740065F16FD7}" type="datetime1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8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8B1-CDB3-46FF-B920-174CA86FA6DE}" type="datetime1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5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8E77-9AD6-4987-B2DA-73C326901F02}" type="datetime1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8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9DB3-D7C3-491E-8CA8-1514E2336709}" type="datetime1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4B77-C204-440D-BA93-6BB3D4D0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3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tes/default/files/documents/director/planning/report02-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949235"/>
            <a:ext cx="10058399" cy="2708774"/>
          </a:xfrm>
        </p:spPr>
        <p:txBody>
          <a:bodyPr>
            <a:normAutofit/>
          </a:bodyPr>
          <a:lstStyle/>
          <a:p>
            <a:r>
              <a:rPr lang="ru-RU" cap="all" dirty="0" smtClean="0"/>
              <a:t>Статический анализ кода</a:t>
            </a:r>
            <a:r>
              <a:rPr lang="en-US" cap="all" dirty="0" smtClean="0"/>
              <a:t>:</a:t>
            </a:r>
            <a:br>
              <a:rPr lang="en-US" cap="all" dirty="0" smtClean="0"/>
            </a:br>
            <a:r>
              <a:rPr lang="ru-RU" cap="all" dirty="0" smtClean="0"/>
              <a:t>Что? Как? Зачем?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1486" y="4354286"/>
            <a:ext cx="9666514" cy="181138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Максим Стефанов</a:t>
            </a:r>
            <a:endParaRPr lang="en-US" sz="4000" dirty="0" smtClean="0"/>
          </a:p>
          <a:p>
            <a:pPr algn="l"/>
            <a:r>
              <a:rPr lang="en-US" dirty="0" smtClean="0"/>
              <a:t>PVS-Studio</a:t>
            </a:r>
            <a:r>
              <a:rPr lang="en-US" dirty="0"/>
              <a:t>, C++</a:t>
            </a:r>
            <a:r>
              <a:rPr lang="ru-RU" dirty="0"/>
              <a:t>/</a:t>
            </a:r>
            <a:r>
              <a:rPr lang="en-US" dirty="0"/>
              <a:t>Java </a:t>
            </a:r>
            <a:r>
              <a:rPr lang="en-US" dirty="0" smtClean="0"/>
              <a:t>developer, </a:t>
            </a:r>
            <a:r>
              <a:rPr lang="ru-RU" dirty="0" smtClean="0"/>
              <a:t>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</a:t>
            </a:fld>
            <a:endParaRPr lang="ru-RU" dirty="0"/>
          </a:p>
        </p:txBody>
      </p:sp>
      <p:sp>
        <p:nvSpPr>
          <p:cNvPr id="6" name="AutoShape 4" descr="ÐÐ°ÑÑÐ¸Ð½ÐºÐ¸ Ð¿Ð¾ Ð·Ð°Ð¿ÑÐ¾ÑÑ voxxed days Ð¼Ð¸Ð½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06070"/>
              </p:ext>
            </p:extLst>
          </p:nvPr>
        </p:nvGraphicFramePr>
        <p:xfrm>
          <a:off x="396785" y="1422612"/>
          <a:ext cx="11207932" cy="42115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  <a:tableStyleId>{5C22544A-7EE6-4342-B048-85BDC9FD1C3A}</a:tableStyleId>
              </a:tblPr>
              <a:tblGrid>
                <a:gridCol w="7494766"/>
                <a:gridCol w="3713166"/>
              </a:tblGrid>
              <a:tr h="6328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Плюсы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Минусы</a:t>
                      </a:r>
                      <a:endParaRPr lang="ru-RU" sz="1900" dirty="0"/>
                    </a:p>
                  </a:txBody>
                  <a:tcPr/>
                </a:tc>
              </a:tr>
              <a:tr h="853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Выявляет дефекты до начала </a:t>
                      </a:r>
                      <a:r>
                        <a:rPr lang="en-US" sz="2400" dirty="0" smtClean="0"/>
                        <a:t>code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Нельзя выявить высокоуровневые ошибки </a:t>
                      </a:r>
                    </a:p>
                  </a:txBody>
                  <a:tcPr/>
                </a:tc>
              </a:tr>
              <a:tr h="593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Анализатор не устаёт и готов работать в любое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Ложные срабатывания</a:t>
                      </a:r>
                    </a:p>
                  </a:txBody>
                  <a:tcPr/>
                </a:tc>
              </a:tr>
              <a:tr h="943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Можно найти ошибки, даже не зная о таком паттерне </a:t>
                      </a:r>
                      <a:endParaRPr 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Можно найти ошибки, которые при обзоре крайне сложно заметить</a:t>
                      </a:r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3791" y="3049348"/>
            <a:ext cx="2868719" cy="41814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7738" y="478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Статический анализ кода</a:t>
            </a:r>
            <a:r>
              <a:rPr lang="en-US" dirty="0"/>
              <a:t> </a:t>
            </a:r>
            <a:r>
              <a:rPr lang="ru-RU" dirty="0"/>
              <a:t>идет на помощь</a:t>
            </a:r>
          </a:p>
        </p:txBody>
      </p:sp>
    </p:spTree>
    <p:extLst>
      <p:ext uri="{BB962C8B-B14F-4D97-AF65-F5344CB8AC3E}">
        <p14:creationId xmlns:p14="http://schemas.microsoft.com/office/powerpoint/2010/main" val="353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31" y="2173968"/>
            <a:ext cx="10515600" cy="4351339"/>
          </a:xfrm>
        </p:spPr>
        <p:txBody>
          <a:bodyPr>
            <a:normAutofit/>
          </a:bodyPr>
          <a:lstStyle/>
          <a:p>
            <a:r>
              <a:rPr lang="ru-RU" sz="3600" dirty="0"/>
              <a:t>Сопоставление с шаблоном (</a:t>
            </a:r>
            <a:r>
              <a:rPr lang="ru-RU" sz="3600" dirty="0" err="1"/>
              <a:t>pattern-based</a:t>
            </a:r>
            <a:r>
              <a:rPr lang="ru-RU" sz="3600" dirty="0"/>
              <a:t> </a:t>
            </a:r>
            <a:r>
              <a:rPr lang="ru-RU" sz="3600" dirty="0" err="1"/>
              <a:t>analysis</a:t>
            </a:r>
            <a:r>
              <a:rPr lang="ru-RU" sz="3600" dirty="0"/>
              <a:t>)</a:t>
            </a:r>
          </a:p>
          <a:p>
            <a:r>
              <a:rPr lang="ru-RU" sz="3600" dirty="0"/>
              <a:t>Вывод типов (</a:t>
            </a:r>
            <a:r>
              <a:rPr lang="en-US" sz="3600" dirty="0"/>
              <a:t>type inference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r>
              <a:rPr lang="ru-RU" sz="3600" dirty="0"/>
              <a:t>Аннотирование методов (</a:t>
            </a:r>
            <a:r>
              <a:rPr lang="en-US" sz="3600" dirty="0"/>
              <a:t>method annotations</a:t>
            </a:r>
            <a:r>
              <a:rPr lang="en-US" sz="3600" dirty="0" smtClean="0"/>
              <a:t>)</a:t>
            </a:r>
            <a:endParaRPr lang="ru-RU" sz="3600" dirty="0"/>
          </a:p>
          <a:p>
            <a:r>
              <a:rPr lang="ru-RU" sz="3600" dirty="0"/>
              <a:t>Анализ потока данных (</a:t>
            </a:r>
            <a:r>
              <a:rPr lang="ru-RU" sz="3600" dirty="0" err="1"/>
              <a:t>data-flow</a:t>
            </a:r>
            <a:r>
              <a:rPr lang="ru-RU" sz="3600" dirty="0"/>
              <a:t> </a:t>
            </a:r>
            <a:r>
              <a:rPr lang="ru-RU" sz="3600" dirty="0" err="1"/>
              <a:t>analysis</a:t>
            </a:r>
            <a:r>
              <a:rPr lang="ru-RU" sz="3600" dirty="0"/>
              <a:t>)</a:t>
            </a:r>
          </a:p>
          <a:p>
            <a:r>
              <a:rPr lang="ru-RU" sz="3600" dirty="0"/>
              <a:t>Символьное выполнение (</a:t>
            </a:r>
            <a:r>
              <a:rPr lang="en-US" sz="3600" dirty="0"/>
              <a:t>symbolic execution</a:t>
            </a:r>
            <a:r>
              <a:rPr lang="en-US" sz="3600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7737" y="4780"/>
            <a:ext cx="11307211" cy="1310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Технологии, используемые при статическом анализе</a:t>
            </a:r>
          </a:p>
        </p:txBody>
      </p:sp>
    </p:spTree>
    <p:extLst>
      <p:ext uri="{BB962C8B-B14F-4D97-AF65-F5344CB8AC3E}">
        <p14:creationId xmlns:p14="http://schemas.microsoft.com/office/powerpoint/2010/main" val="7392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1235" y="1606760"/>
            <a:ext cx="10115006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Override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equals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Object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obj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 {</a:t>
            </a:r>
            <a:b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en-US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....</a:t>
            </a:r>
            <a:b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index.equals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other.index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type.equals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other.type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version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other.version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found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other.found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tookInMillis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tookInMillis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     &amp;&amp;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Objects.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equals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terms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other.terms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7737" y="4780"/>
            <a:ext cx="11368172" cy="179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Сопоставление с шаблоном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pattern-based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50" y="32938"/>
            <a:ext cx="10770325" cy="173655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Вывод типов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type inference)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1690688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ru-RU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ru-RU" b="1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5309" y="1458500"/>
            <a:ext cx="10567991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interface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Human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{ 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...</a:t>
            </a:r>
            <a:r>
              <a:rPr lang="en-US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Parent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implements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Human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</a:t>
            </a:r>
            <a:r>
              <a:rPr lang="en-US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 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Child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extends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Parent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{ 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...</a:t>
            </a:r>
            <a:r>
              <a:rPr lang="en-US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....</a:t>
            </a:r>
            <a:endParaRPr lang="en-US" altLang="ru-RU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Animal { 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...</a:t>
            </a:r>
            <a:r>
              <a:rPr lang="en-US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....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boolean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someMethod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800" b="1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List</a:t>
            </a:r>
            <a:r>
              <a:rPr lang="ru-RU" altLang="ru-RU" sz="2800" b="1" i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2800" b="1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Child</a:t>
            </a:r>
            <a:r>
              <a:rPr lang="ru-RU" altLang="ru-RU" sz="2800" b="1" i="1" dirty="0">
                <a:latin typeface="Consolas" panose="020B0609020204030204" pitchFamily="49" charset="0"/>
                <a:cs typeface="Courier New" panose="02070309020205020404" pitchFamily="49" charset="0"/>
              </a:rPr>
              <a:t>&gt; </a:t>
            </a:r>
            <a:r>
              <a:rPr lang="ru-RU" altLang="ru-RU" sz="2800" b="1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list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800" b="1" i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Animal</a:t>
            </a:r>
            <a:r>
              <a:rPr lang="ru-RU" altLang="ru-RU" sz="2800" b="1" i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i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animal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endParaRPr lang="en-US" altLang="ru-RU" sz="28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ru-RU" alt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list.remove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animal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false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</a:t>
            </a:r>
            <a:r>
              <a:rPr lang="en-US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ru-RU" altLang="ru-RU" sz="2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8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ru-RU" altLang="ru-RU" sz="2800" dirty="0">
              <a:latin typeface="Consolas" panose="020B06090202040302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7737" y="4780"/>
            <a:ext cx="11368172" cy="179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6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1647373"/>
            <a:ext cx="11460479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("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3000" i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Arg2))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Arg2,[](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v1,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&amp;v2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1647373"/>
            <a:ext cx="11460479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3000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("</a:t>
            </a:r>
            <a:r>
              <a:rPr lang="ru-RU" altLang="ru-RU" sz="30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3000" b="1" i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 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b="1" i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::Int32)</a:t>
            </a:r>
            <a:r>
              <a:rPr lang="ru-RU" altLang="ru-RU" sz="3000" b="1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b="1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Arg2))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Arg2,[](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v1,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&amp;v2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1647373"/>
            <a:ext cx="11460479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("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3000" i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Arg2))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Arg2,[](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v1,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&amp;v2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1647373"/>
            <a:ext cx="11460479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("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3000" i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b="1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b="1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Arg2))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Arg2,[](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v1,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&amp;v2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1647373"/>
            <a:ext cx="11460479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("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3000" i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Arg2))</a:t>
            </a:r>
            <a:r>
              <a:rPr lang="ru-RU" altLang="ru-RU" sz="3000" b="1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b="1" dirty="0">
                <a:solidFill>
                  <a:srgbClr val="7030A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Arg2,[](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v1,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&amp;v2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  <a:endParaRPr lang="en-US" altLang="ru-RU" sz="30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521" y="1647373"/>
            <a:ext cx="11460479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Class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("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java.lang.Math</a:t>
            </a:r>
            <a:r>
              <a:rPr lang="ru-RU" altLang="ru-RU" sz="3000" i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i="1" dirty="0" err="1"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i="1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::Int32, 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::Int32)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Pure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FunctionClassification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NoDiscard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.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NotEquals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Arg2))</a:t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Returns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(Arg1, 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Arg2,[](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&amp;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v1,</a:t>
            </a:r>
            <a:endParaRPr lang="en-US" altLang="ru-RU" sz="3000" b="1" dirty="0" smtClean="0">
              <a:solidFill>
                <a:schemeClr val="accent5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  </a:t>
            </a:r>
            <a:r>
              <a:rPr lang="ru-RU" altLang="ru-RU" sz="3000" b="1" dirty="0" err="1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&amp;v2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 </a:t>
            </a:r>
            <a:endParaRPr lang="en-US" altLang="ru-RU" sz="3000" b="1" dirty="0">
              <a:solidFill>
                <a:schemeClr val="accent5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   </a:t>
            </a:r>
            <a:r>
              <a:rPr lang="ru-RU" altLang="ru-RU" sz="3000" b="1" dirty="0" err="1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v1.Max(v2); </a:t>
            </a:r>
            <a:endParaRPr lang="en-US" altLang="ru-RU" sz="3000" b="1" dirty="0">
              <a:solidFill>
                <a:schemeClr val="accent5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b="1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  </a:t>
            </a:r>
            <a:r>
              <a:rPr lang="ru-RU" altLang="ru-RU" sz="3000" b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  <a:endParaRPr lang="en-US" altLang="ru-RU" sz="3000" b="1" dirty="0">
              <a:solidFill>
                <a:schemeClr val="accent5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8329"/>
          </a:xfrm>
        </p:spPr>
        <p:txBody>
          <a:bodyPr/>
          <a:lstStyle/>
          <a:p>
            <a:pPr algn="ctr"/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959" y="1330346"/>
            <a:ext cx="7852956" cy="4750825"/>
          </a:xfrm>
        </p:spPr>
        <p:txBody>
          <a:bodyPr/>
          <a:lstStyle/>
          <a:p>
            <a:r>
              <a:rPr lang="ru-RU" dirty="0" smtClean="0"/>
              <a:t>Максим Стефанов (</a:t>
            </a:r>
            <a:r>
              <a:rPr lang="en-US" b="1" dirty="0" smtClean="0"/>
              <a:t>stefanov@viva64.com</a:t>
            </a:r>
            <a:r>
              <a:rPr lang="ru-RU" dirty="0" smtClean="0"/>
              <a:t>)</a:t>
            </a:r>
          </a:p>
          <a:p>
            <a:r>
              <a:rPr lang="en-US" dirty="0" smtClean="0"/>
              <a:t>C++/Java </a:t>
            </a:r>
            <a:r>
              <a:rPr lang="ru-RU" dirty="0"/>
              <a:t>р</a:t>
            </a:r>
            <a:r>
              <a:rPr lang="ru-RU" dirty="0" smtClean="0"/>
              <a:t>азработчик в компании </a:t>
            </a:r>
            <a:r>
              <a:rPr lang="en-US" dirty="0" smtClean="0"/>
              <a:t>PVS-Studio</a:t>
            </a:r>
            <a:endParaRPr lang="ru-RU" dirty="0" smtClean="0"/>
          </a:p>
          <a:p>
            <a:r>
              <a:rPr lang="ru-RU" dirty="0" smtClean="0"/>
              <a:t>Деятельность</a:t>
            </a:r>
            <a:r>
              <a:rPr lang="en-US" dirty="0" smtClean="0"/>
              <a:t>:</a:t>
            </a:r>
          </a:p>
          <a:p>
            <a:pPr lvl="1"/>
            <a:r>
              <a:rPr lang="ru-RU" sz="2800" dirty="0"/>
              <a:t>Участие в разработке ядра C++ анализатора</a:t>
            </a:r>
            <a:endParaRPr lang="en-US" sz="2800" dirty="0"/>
          </a:p>
          <a:p>
            <a:pPr lvl="1"/>
            <a:r>
              <a:rPr lang="ru-RU" sz="2800" dirty="0"/>
              <a:t>Участие в разработке </a:t>
            </a:r>
            <a:r>
              <a:rPr lang="en-US" sz="2800" dirty="0"/>
              <a:t>Java</a:t>
            </a:r>
            <a:r>
              <a:rPr lang="ru-RU" sz="2800" dirty="0"/>
              <a:t> анализатора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8" y="1330343"/>
            <a:ext cx="3696263" cy="53343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0526" y="2333727"/>
            <a:ext cx="57418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test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a,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b)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endParaRPr lang="en-US" altLang="ru-RU" sz="30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  <a:endParaRPr lang="ru-RU" altLang="ru-RU" sz="30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Math.</a:t>
            </a:r>
            <a:r>
              <a:rPr lang="ru-RU" altLang="ru-RU" sz="3000" i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</a:t>
            </a:r>
            <a:r>
              <a:rPr lang="ru-RU" altLang="ru-RU" sz="3000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altLang="ru-RU" sz="3000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</a:t>
            </a:r>
            <a:r>
              <a:rPr lang="ru-RU" altLang="ru-RU" sz="3000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altLang="ru-RU" sz="3000" dirty="0" smtClean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              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ru-RU" altLang="ru-RU" sz="30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20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0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23441" y="2503529"/>
            <a:ext cx="96490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test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a,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b) 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endParaRPr lang="en-US" altLang="ru-RU" sz="30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Math.</a:t>
            </a:r>
            <a:r>
              <a:rPr lang="ru-RU" altLang="ru-RU" sz="3000" i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(a, a)</a:t>
            </a: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r>
              <a:rPr lang="en-US" altLang="ru-RU" sz="3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ru-RU" altLang="ru-RU" sz="30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21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5955" y="1829935"/>
            <a:ext cx="96490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test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a,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b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lang="en-US" altLang="ru-RU" sz="30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endParaRPr lang="en-US" altLang="ru-RU" sz="30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b="1" dirty="0" smtClean="0">
                <a:solidFill>
                  <a:srgbClr val="000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(a &gt; 5 &amp;&amp; b &lt; 2)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endParaRPr lang="en-US" altLang="ru-RU" sz="30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i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3000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en-US" altLang="ru-RU" sz="30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 = [6..</a:t>
            </a:r>
            <a:r>
              <a:rPr lang="en-US" altLang="ru-RU" sz="3000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INT_MAX]</a:t>
            </a:r>
            <a:endParaRPr lang="en-US" altLang="ru-RU" sz="3000" i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i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// b </a:t>
            </a:r>
            <a:r>
              <a:rPr lang="en-US" altLang="ru-RU" sz="30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 [INT_MIN..1] 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(</a:t>
            </a:r>
            <a:r>
              <a:rPr lang="ru-RU" altLang="ru-RU" sz="3000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Math.</a:t>
            </a:r>
            <a:r>
              <a:rPr lang="ru-RU" altLang="ru-RU" sz="3000" i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</a:t>
            </a:r>
            <a:r>
              <a:rPr lang="ru-RU" altLang="ru-RU" sz="3000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(a, b) &gt; </a:t>
            </a:r>
            <a:r>
              <a:rPr lang="ru-RU" altLang="ru-RU" sz="3000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en-US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lang="en-US" altLang="ru-RU" sz="30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....}</a:t>
            </a:r>
            <a: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3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....</a:t>
            </a:r>
            <a:r>
              <a:rPr lang="en-US" altLang="ru-RU" sz="3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ru-RU" altLang="ru-RU" sz="30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22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Аннотирование методов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method annotations)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4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/>
              <a:t>Анализ потока данных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(</a:t>
            </a:r>
            <a:r>
              <a:rPr lang="ru-RU" sz="4900" dirty="0" err="1" smtClean="0"/>
              <a:t>data-flow</a:t>
            </a:r>
            <a:r>
              <a:rPr lang="ru-RU" sz="4900" dirty="0" smtClean="0"/>
              <a:t> </a:t>
            </a:r>
            <a:r>
              <a:rPr lang="ru-RU" sz="4900" dirty="0" err="1" smtClean="0"/>
              <a:t>analysis</a:t>
            </a:r>
            <a:r>
              <a:rPr lang="ru-RU" sz="49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34994" y="1776754"/>
            <a:ext cx="8563338" cy="4493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 err="1"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err="1">
                <a:latin typeface="Consolas" panose="020B0609020204030204" pitchFamily="49" charset="0"/>
                <a:cs typeface="Courier New" panose="02070309020205020404" pitchFamily="49" charset="0"/>
              </a:rPr>
              <a:t>func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6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> x</a:t>
            </a:r>
            <a:r>
              <a:rPr lang="ru-RU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ru-RU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endParaRPr lang="en-US" altLang="ru-RU" sz="26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600" i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600" i="1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x: [-2147483648..2147483647</a:t>
            </a:r>
            <a:r>
              <a:rPr lang="ru-RU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2600" b="1" i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//1</a:t>
            </a: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dirty="0" err="1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> (x &gt; 3</a:t>
            </a:r>
            <a:r>
              <a:rPr lang="ru-RU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x: [4..2147483647</a:t>
            </a:r>
            <a:r>
              <a:rPr lang="ru-RU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</a:t>
            </a:r>
            <a:r>
              <a:rPr lang="en-US" altLang="ru-RU" sz="2600" b="1" i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//2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600" dirty="0" err="1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> (x &lt; 10</a:t>
            </a:r>
            <a:r>
              <a:rPr lang="ru-RU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r>
              <a:rPr lang="en-US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x: [4..9]</a:t>
            </a:r>
            <a:r>
              <a:rPr lang="en-US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          </a:t>
            </a:r>
            <a:r>
              <a:rPr lang="en-US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2600" b="1" i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//3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b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r>
              <a:rPr lang="en-US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r>
              <a:rPr lang="en-US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x: [-2147483648..3]</a:t>
            </a:r>
            <a:r>
              <a:rPr lang="en-US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altLang="ru-RU" sz="2600" i="1" dirty="0" smtClean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</a:t>
            </a:r>
            <a:r>
              <a:rPr lang="en-US" altLang="ru-RU" sz="2600" b="1" i="1" dirty="0" smtClean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//4</a:t>
            </a: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2600" i="1" dirty="0">
                <a:solidFill>
                  <a:srgbClr val="80808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r>
              <a:rPr lang="en-US" altLang="ru-RU" sz="2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endParaRPr lang="en-US" altLang="ru-RU" sz="2600" dirty="0" smtClean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ru-RU" altLang="ru-RU" sz="26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Символьное выполнение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symbolic execution)</a:t>
            </a:r>
            <a:br>
              <a:rPr lang="en-US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69205" y="2379751"/>
            <a:ext cx="7494181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someMethod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A,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B)</a:t>
            </a:r>
            <a:b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b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(A == B)</a:t>
            </a:r>
            <a:b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10 / </a:t>
            </a:r>
            <a:r>
              <a:rPr lang="ru-RU" altLang="ru-RU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(A - B)</a:t>
            </a:r>
            <a:r>
              <a:rPr lang="ru-RU" alt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ru-RU" altLang="ru-RU" sz="3000" dirty="0" err="1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 1;</a:t>
            </a:r>
            <a:b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ru-RU" altLang="ru-RU" sz="30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ru-RU" altLang="ru-RU" sz="30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5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Некоторые примеры ошибок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реальных проектах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00" y="2144898"/>
            <a:ext cx="111279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PUGI__FN bool </a:t>
            </a:r>
            <a:r>
              <a:rPr lang="en-US" sz="2400" dirty="0" err="1">
                <a:latin typeface="Consolas" panose="020B0609020204030204" pitchFamily="49" charset="0"/>
              </a:rPr>
              <a:t>set_value_convert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char_t</a:t>
            </a:r>
            <a:r>
              <a:rPr lang="en-US" sz="2400" dirty="0">
                <a:latin typeface="Consolas" panose="020B0609020204030204" pitchFamily="49" charset="0"/>
              </a:rPr>
              <a:t>*&amp; </a:t>
            </a:r>
            <a:r>
              <a:rPr lang="en-US" sz="2400" dirty="0" err="1">
                <a:latin typeface="Consolas" panose="020B0609020204030204" pitchFamily="49" charset="0"/>
              </a:rPr>
              <a:t>dest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uintptr_t</a:t>
            </a:r>
            <a:r>
              <a:rPr lang="en-US" sz="2400" dirty="0">
                <a:latin typeface="Consolas" panose="020B0609020204030204" pitchFamily="49" charset="0"/>
              </a:rPr>
              <a:t>&amp; header,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         </a:t>
            </a:r>
            <a:r>
              <a:rPr lang="en-US" sz="2400" dirty="0" err="1">
                <a:latin typeface="Consolas" panose="020B0609020204030204" pitchFamily="49" charset="0"/>
              </a:rPr>
              <a:t>uintptr_t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header_mask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value)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char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[128];</a:t>
            </a:r>
          </a:p>
          <a:p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, "%d", value);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latin typeface="Consolas" panose="020B0609020204030204" pitchFamily="49" charset="0"/>
              </a:rPr>
              <a:t>return </a:t>
            </a:r>
            <a:r>
              <a:rPr lang="en-US" sz="2400" dirty="0" err="1">
                <a:latin typeface="Consolas" panose="020B0609020204030204" pitchFamily="49" charset="0"/>
              </a:rPr>
              <a:t>set_value_buffer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dest</a:t>
            </a:r>
            <a:r>
              <a:rPr lang="en-US" sz="2400" dirty="0">
                <a:latin typeface="Consolas" panose="020B0609020204030204" pitchFamily="49" charset="0"/>
              </a:rPr>
              <a:t>, header, </a:t>
            </a:r>
            <a:r>
              <a:rPr lang="en-US" sz="2400" dirty="0" err="1">
                <a:latin typeface="Consolas" panose="020B0609020204030204" pitchFamily="49" charset="0"/>
              </a:rPr>
              <a:t>header_mask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7379" y="1402189"/>
            <a:ext cx="2630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7030A0"/>
                </a:solidFill>
              </a:rPr>
              <a:t>StarEngine</a:t>
            </a:r>
            <a:r>
              <a:rPr lang="ru-RU" sz="3000" dirty="0" smtClean="0">
                <a:solidFill>
                  <a:srgbClr val="7030A0"/>
                </a:solidFill>
              </a:rPr>
              <a:t>, </a:t>
            </a:r>
            <a:r>
              <a:rPr lang="en-US" sz="3000" dirty="0" smtClean="0">
                <a:solidFill>
                  <a:srgbClr val="7030A0"/>
                </a:solidFill>
              </a:rPr>
              <a:t>C++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927340" y="5890482"/>
            <a:ext cx="1042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PVS-Studio: </a:t>
            </a:r>
            <a:r>
              <a:rPr lang="ru-RU" sz="2200" dirty="0" smtClean="0"/>
              <a:t>V614 </a:t>
            </a:r>
            <a:r>
              <a:rPr lang="ru-RU" sz="2200" dirty="0" err="1"/>
              <a:t>Uninitialized</a:t>
            </a:r>
            <a:r>
              <a:rPr lang="ru-RU" sz="2200" dirty="0"/>
              <a:t> </a:t>
            </a:r>
            <a:r>
              <a:rPr lang="ru-RU" sz="2200" dirty="0" err="1"/>
              <a:t>buffer</a:t>
            </a:r>
            <a:r>
              <a:rPr lang="ru-RU" sz="2200" dirty="0"/>
              <a:t> '</a:t>
            </a:r>
            <a:r>
              <a:rPr lang="ru-RU" sz="2200" dirty="0" err="1"/>
              <a:t>buf</a:t>
            </a:r>
            <a:r>
              <a:rPr lang="ru-RU" sz="2200" dirty="0"/>
              <a:t>' </a:t>
            </a:r>
            <a:r>
              <a:rPr lang="ru-RU" sz="2200" dirty="0" err="1"/>
              <a:t>used</a:t>
            </a:r>
            <a:r>
              <a:rPr lang="ru-RU" sz="2200" dirty="0"/>
              <a:t>. pugixml.cpp 3362</a:t>
            </a:r>
          </a:p>
          <a:p>
            <a:endParaRPr lang="ru-RU" sz="2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 вот и не ждали...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 вот и не ждали...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000" y="2974262"/>
            <a:ext cx="11209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PUGI__FN bool </a:t>
            </a:r>
            <a:r>
              <a:rPr lang="en-US" sz="2400" dirty="0" err="1">
                <a:latin typeface="Consolas" panose="020B0609020204030204" pitchFamily="49" charset="0"/>
              </a:rPr>
              <a:t>set_value_convert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char_t</a:t>
            </a:r>
            <a:r>
              <a:rPr lang="en-US" sz="2400" dirty="0">
                <a:latin typeface="Consolas" panose="020B0609020204030204" pitchFamily="49" charset="0"/>
              </a:rPr>
              <a:t>*&amp; </a:t>
            </a:r>
            <a:r>
              <a:rPr lang="en-US" sz="2400" dirty="0" err="1">
                <a:latin typeface="Consolas" panose="020B0609020204030204" pitchFamily="49" charset="0"/>
              </a:rPr>
              <a:t>dest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uintptr_t</a:t>
            </a:r>
            <a:r>
              <a:rPr lang="en-US" sz="2400" dirty="0">
                <a:latin typeface="Consolas" panose="020B0609020204030204" pitchFamily="49" charset="0"/>
              </a:rPr>
              <a:t>&amp; header,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         </a:t>
            </a:r>
            <a:r>
              <a:rPr lang="en-US" sz="2400" dirty="0" err="1">
                <a:latin typeface="Consolas" panose="020B0609020204030204" pitchFamily="49" charset="0"/>
              </a:rPr>
              <a:t>uintptr_t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header_mask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value)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latin typeface="Consolas" panose="020B0609020204030204" pitchFamily="49" charset="0"/>
              </a:rPr>
              <a:t>char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[128];</a:t>
            </a:r>
          </a:p>
          <a:p>
            <a:r>
              <a:rPr lang="en-US" sz="2400" dirty="0">
                <a:solidFill>
                  <a:srgbClr val="6F008A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, "%d", value);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latin typeface="Consolas" panose="020B0609020204030204" pitchFamily="49" charset="0"/>
              </a:rPr>
              <a:t>return </a:t>
            </a:r>
            <a:r>
              <a:rPr lang="en-US" sz="2400" dirty="0" err="1">
                <a:latin typeface="Consolas" panose="020B0609020204030204" pitchFamily="49" charset="0"/>
              </a:rPr>
              <a:t>set_value_buffer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dest</a:t>
            </a:r>
            <a:r>
              <a:rPr lang="en-US" sz="2400" dirty="0">
                <a:latin typeface="Consolas" panose="020B0609020204030204" pitchFamily="49" charset="0"/>
              </a:rPr>
              <a:t>, header, </a:t>
            </a:r>
            <a:r>
              <a:rPr lang="en-US" sz="2400" dirty="0" err="1">
                <a:latin typeface="Consolas" panose="020B0609020204030204" pitchFamily="49" charset="0"/>
              </a:rPr>
              <a:t>header_mask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3"/>
          <p:cNvSpPr/>
          <p:nvPr/>
        </p:nvSpPr>
        <p:spPr>
          <a:xfrm>
            <a:off x="720000" y="6150114"/>
            <a:ext cx="10426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PVS-Studio: </a:t>
            </a:r>
            <a:r>
              <a:rPr lang="ru-RU" sz="2200" dirty="0" smtClean="0"/>
              <a:t>V614 </a:t>
            </a:r>
            <a:r>
              <a:rPr lang="ru-RU" sz="2200" dirty="0" err="1"/>
              <a:t>Uninitialized</a:t>
            </a:r>
            <a:r>
              <a:rPr lang="ru-RU" sz="2200" dirty="0"/>
              <a:t> </a:t>
            </a:r>
            <a:r>
              <a:rPr lang="ru-RU" sz="2200" dirty="0" err="1"/>
              <a:t>buffer</a:t>
            </a:r>
            <a:r>
              <a:rPr lang="ru-RU" sz="2200" dirty="0"/>
              <a:t> '</a:t>
            </a:r>
            <a:r>
              <a:rPr lang="ru-RU" sz="2200" dirty="0" err="1"/>
              <a:t>buf</a:t>
            </a:r>
            <a:r>
              <a:rPr lang="ru-RU" sz="2200" dirty="0"/>
              <a:t>' </a:t>
            </a:r>
            <a:r>
              <a:rPr lang="ru-RU" sz="2200" dirty="0" err="1"/>
              <a:t>used</a:t>
            </a:r>
            <a:r>
              <a:rPr lang="ru-RU" sz="2200" dirty="0"/>
              <a:t>. pugixml.cpp </a:t>
            </a:r>
            <a:r>
              <a:rPr lang="ru-RU" sz="2200" dirty="0" smtClean="0"/>
              <a:t>3362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00" y="86250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#</a:t>
            </a:r>
            <a:r>
              <a:rPr lang="en-US" sz="2400" dirty="0">
                <a:latin typeface="Consolas" panose="020B0609020204030204" pitchFamily="49" charset="0"/>
              </a:rPr>
              <a:t>define </a:t>
            </a:r>
            <a:r>
              <a:rPr lang="en-US" sz="2400" dirty="0" err="1">
                <a:latin typeface="Consolas" panose="020B0609020204030204" pitchFamily="49" charset="0"/>
              </a:rPr>
              <a:t>schar</a:t>
            </a:r>
            <a:r>
              <a:rPr lang="en-US" sz="2400" dirty="0">
                <a:latin typeface="Consolas" panose="020B0609020204030204" pitchFamily="49" charset="0"/>
              </a:rPr>
              <a:t> char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#define </a:t>
            </a:r>
            <a:r>
              <a:rPr lang="en-US" sz="2400" dirty="0" err="1">
                <a:latin typeface="Consolas" panose="020B0609020204030204" pitchFamily="49" charset="0"/>
              </a:rPr>
              <a:t>suchar</a:t>
            </a:r>
            <a:r>
              <a:rPr lang="en-US" sz="2400" dirty="0">
                <a:latin typeface="Consolas" panose="020B0609020204030204" pitchFamily="49" charset="0"/>
              </a:rPr>
              <a:t> unsigned </a:t>
            </a:r>
            <a:r>
              <a:rPr lang="en-US" sz="2400" dirty="0" err="1">
                <a:latin typeface="Consolas" panose="020B0609020204030204" pitchFamily="49" charset="0"/>
              </a:rPr>
              <a:t>schar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#define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std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#define </a:t>
            </a:r>
            <a:r>
              <a:rPr lang="en-US" sz="2400" dirty="0" err="1">
                <a:latin typeface="Consolas" panose="020B0609020204030204" pitchFamily="49" charset="0"/>
              </a:rPr>
              <a:t>satof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atof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#define </a:t>
            </a:r>
            <a:r>
              <a:rPr lang="en-US" sz="2400" dirty="0" err="1">
                <a:latin typeface="Consolas" panose="020B0609020204030204" pitchFamily="49" charset="0"/>
              </a:rPr>
              <a:t>satoi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atoi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217379" y="1402189"/>
            <a:ext cx="2630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7030A0"/>
                </a:solidFill>
              </a:rPr>
              <a:t>StarEngine</a:t>
            </a:r>
            <a:r>
              <a:rPr lang="ru-RU" sz="3000" dirty="0" smtClean="0">
                <a:solidFill>
                  <a:srgbClr val="7030A0"/>
                </a:solidFill>
              </a:rPr>
              <a:t>, </a:t>
            </a:r>
            <a:r>
              <a:rPr lang="en-US" sz="3000" dirty="0" smtClean="0">
                <a:solidFill>
                  <a:srgbClr val="7030A0"/>
                </a:solidFill>
              </a:rPr>
              <a:t>C++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720000" y="5707919"/>
            <a:ext cx="1042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</a:t>
            </a:r>
            <a:r>
              <a:rPr lang="en-US" sz="2200" dirty="0"/>
              <a:t>: V6007 Expression '</a:t>
            </a:r>
            <a:r>
              <a:rPr lang="en-US" sz="2200" dirty="0" err="1"/>
              <a:t>StringUtils.isNotEmpty</a:t>
            </a:r>
            <a:r>
              <a:rPr lang="en-US" sz="2200" dirty="0"/>
              <a:t>("</a:t>
            </a:r>
            <a:r>
              <a:rPr lang="en-US" sz="2200" dirty="0" err="1"/>
              <a:t>handleTabKey</a:t>
            </a:r>
            <a:r>
              <a:rPr lang="en-US" sz="2200" dirty="0"/>
              <a:t>")' is always true. </a:t>
            </a:r>
            <a:r>
              <a:rPr lang="en-US" sz="2200" dirty="0" smtClean="0"/>
              <a:t>SourceCodeEditorLoader.java 60</a:t>
            </a:r>
            <a:endParaRPr lang="ru-RU" sz="2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Copy Paste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0000" y="1897554"/>
            <a:ext cx="11153595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public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loadComponent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() {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....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handleTabKey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element.attributeValue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handleTabKey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StringUtils.isNotEmpty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handleTabKey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)) {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resultComponent.setHandleTabKey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(....);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}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....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34476" y="1434838"/>
            <a:ext cx="33391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CUBA Platform</a:t>
            </a:r>
            <a:r>
              <a:rPr lang="ru-RU" sz="3000" dirty="0">
                <a:solidFill>
                  <a:srgbClr val="7030A0"/>
                </a:solidFill>
              </a:rPr>
              <a:t>, </a:t>
            </a:r>
            <a:r>
              <a:rPr lang="en-US" sz="3000" dirty="0">
                <a:solidFill>
                  <a:srgbClr val="7030A0"/>
                </a:solidFill>
              </a:rPr>
              <a:t>Java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720000" y="5707919"/>
            <a:ext cx="1042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V778 Two similar code fragments were found. Perhaps, this is a typo and '</a:t>
            </a:r>
            <a:r>
              <a:rPr lang="en-US" sz="2200" dirty="0" err="1"/>
              <a:t>cap_resy</a:t>
            </a:r>
            <a:r>
              <a:rPr lang="en-US" sz="2200" dirty="0"/>
              <a:t>' variable should be used instead of '</a:t>
            </a:r>
            <a:r>
              <a:rPr lang="en-US" sz="2200" dirty="0" err="1"/>
              <a:t>cap_resx</a:t>
            </a:r>
            <a:r>
              <a:rPr lang="en-US" sz="2200" dirty="0"/>
              <a:t>'. </a:t>
            </a:r>
            <a:r>
              <a:rPr lang="en-US" sz="2200" dirty="0" err="1"/>
              <a:t>cyapa.c</a:t>
            </a:r>
            <a:r>
              <a:rPr lang="en-US" sz="2200" dirty="0"/>
              <a:t> 1458</a:t>
            </a:r>
            <a:endParaRPr lang="ru-RU" sz="2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Copy Paste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0000" y="1631334"/>
            <a:ext cx="11153595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static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endParaRPr lang="en-US" altLang="ru-RU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cyapa_raw_input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struct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cyapa_softc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*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....)</a:t>
            </a:r>
            <a:endParaRPr lang="en-US" altLang="ru-RU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&gt;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cap_resx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&lt;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cap_resx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&gt;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) 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&lt;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cap_resy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29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64400" y="1434838"/>
            <a:ext cx="296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FreeBSD Kernel</a:t>
            </a:r>
            <a:r>
              <a:rPr lang="ru-RU" sz="3000" dirty="0" smtClean="0">
                <a:solidFill>
                  <a:srgbClr val="7030A0"/>
                </a:solidFill>
              </a:rPr>
              <a:t>, </a:t>
            </a:r>
            <a:r>
              <a:rPr lang="en-US" sz="3000" dirty="0" smtClean="0">
                <a:solidFill>
                  <a:srgbClr val="7030A0"/>
                </a:solidFill>
              </a:rPr>
              <a:t>C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475" y="1425577"/>
            <a:ext cx="11608525" cy="4906479"/>
          </a:xfrm>
        </p:spPr>
        <p:txBody>
          <a:bodyPr>
            <a:normAutofit/>
          </a:bodyPr>
          <a:lstStyle/>
          <a:p>
            <a:r>
              <a:rPr lang="ru-RU" dirty="0" smtClean="0"/>
              <a:t>Теория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Важность качества кода (баги, уязвимости</a:t>
            </a:r>
            <a:r>
              <a:rPr lang="en-US" dirty="0" smtClean="0"/>
              <a:t>, ...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Методологии защиты кода от дефектов</a:t>
            </a:r>
          </a:p>
          <a:p>
            <a:r>
              <a:rPr lang="ru-RU" dirty="0" smtClean="0"/>
              <a:t>От </a:t>
            </a:r>
            <a:r>
              <a:rPr lang="ru-RU" dirty="0" err="1"/>
              <a:t>code</a:t>
            </a:r>
            <a:r>
              <a:rPr lang="ru-RU" dirty="0"/>
              <a:t> </a:t>
            </a:r>
            <a:r>
              <a:rPr lang="ru-RU" dirty="0" err="1"/>
              <a:t>review</a:t>
            </a:r>
            <a:r>
              <a:rPr lang="ru-RU" dirty="0"/>
              <a:t> к статическому анализу кода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Code </a:t>
            </a:r>
            <a:r>
              <a:rPr lang="en-US" dirty="0" smtClean="0"/>
              <a:t>review</a:t>
            </a:r>
            <a:r>
              <a:rPr lang="ru-RU" dirty="0" smtClean="0"/>
              <a:t> </a:t>
            </a:r>
            <a:r>
              <a:rPr lang="en-US" dirty="0" smtClean="0"/>
              <a:t>VS </a:t>
            </a:r>
            <a:r>
              <a:rPr lang="ru-RU" dirty="0"/>
              <a:t>Статический анализ кода</a:t>
            </a:r>
            <a:endParaRPr lang="ru-RU" dirty="0" smtClean="0"/>
          </a:p>
          <a:p>
            <a:r>
              <a:rPr lang="ru-RU" dirty="0"/>
              <a:t>Технологии, используемые при статическом анализе</a:t>
            </a:r>
            <a:endParaRPr lang="en-US" dirty="0" smtClean="0"/>
          </a:p>
          <a:p>
            <a:r>
              <a:rPr lang="ru-RU" dirty="0" smtClean="0"/>
              <a:t>Несколько</a:t>
            </a:r>
            <a:r>
              <a:rPr lang="en-US" dirty="0" smtClean="0"/>
              <a:t> </a:t>
            </a:r>
            <a:r>
              <a:rPr lang="ru-RU" dirty="0" smtClean="0"/>
              <a:t>примеров с дефектами в реальных проектах </a:t>
            </a:r>
            <a:endParaRPr lang="ru-RU" dirty="0"/>
          </a:p>
          <a:p>
            <a:r>
              <a:rPr lang="ru-RU" dirty="0" smtClean="0"/>
              <a:t>Еще про статический анализ</a:t>
            </a:r>
          </a:p>
          <a:p>
            <a:r>
              <a:rPr lang="ru-RU" dirty="0" smtClean="0"/>
              <a:t>Итоги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29937" y="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 чем поговорим 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1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720000" y="5707919"/>
            <a:ext cx="10426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V778 Two similar code fragments were found. Perhaps, this is a typo and '</a:t>
            </a:r>
            <a:r>
              <a:rPr lang="en-US" sz="2200" dirty="0" err="1"/>
              <a:t>cap_resy</a:t>
            </a:r>
            <a:r>
              <a:rPr lang="en-US" sz="2200" dirty="0"/>
              <a:t>' variable should be used instead of '</a:t>
            </a:r>
            <a:r>
              <a:rPr lang="en-US" sz="2200" dirty="0" err="1"/>
              <a:t>cap_resx</a:t>
            </a:r>
            <a:r>
              <a:rPr lang="en-US" sz="2200" dirty="0"/>
              <a:t>'. </a:t>
            </a:r>
            <a:r>
              <a:rPr lang="en-US" sz="2200" dirty="0" err="1"/>
              <a:t>cyapa.c</a:t>
            </a:r>
            <a:r>
              <a:rPr lang="en-US" sz="2200" dirty="0"/>
              <a:t> 1458</a:t>
            </a:r>
            <a:endParaRPr lang="ru-RU" sz="2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Copy Paste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0000" y="1415891"/>
            <a:ext cx="11153595" cy="42165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static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endParaRPr lang="en-US" altLang="ru-RU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cyapa_raw_input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struct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cyapa_softc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*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, ....)</a:t>
            </a:r>
            <a:endParaRPr lang="en-US" altLang="ru-RU" sz="2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&gt;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&lt;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endParaRPr lang="en-US" altLang="ru-RU" sz="24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if 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&gt; </a:t>
            </a:r>
            <a:r>
              <a:rPr lang="en-US" altLang="ru-RU" sz="3000" u="sng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3000" u="sng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3000" u="sng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3000" b="1" u="sng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x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) 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if (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&lt;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 smtClean="0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altLang="ru-RU" sz="24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delta_</a:t>
            </a:r>
            <a:r>
              <a:rPr lang="en-US" altLang="ru-RU" sz="2400" b="1" dirty="0" err="1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= -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sc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-&gt;</a:t>
            </a:r>
            <a:r>
              <a:rPr lang="en-US" altLang="ru-RU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cap_res</a:t>
            </a:r>
            <a:r>
              <a:rPr lang="en-US" altLang="ru-RU" sz="2400" b="1" dirty="0" err="1">
                <a:solidFill>
                  <a:srgbClr val="FF33CC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</a:t>
            </a: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  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64400" y="1434838"/>
            <a:ext cx="296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FreeBSD Kernel</a:t>
            </a:r>
            <a:r>
              <a:rPr lang="ru-RU" sz="3000" dirty="0" smtClean="0">
                <a:solidFill>
                  <a:srgbClr val="7030A0"/>
                </a:solidFill>
              </a:rPr>
              <a:t>, </a:t>
            </a:r>
            <a:r>
              <a:rPr lang="en-US" sz="3000" dirty="0" smtClean="0">
                <a:solidFill>
                  <a:srgbClr val="7030A0"/>
                </a:solidFill>
              </a:rPr>
              <a:t>C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7707" y="1134480"/>
            <a:ext cx="7767972" cy="45359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О, буква </a:t>
            </a:r>
            <a:r>
              <a:rPr lang="en-US" dirty="0"/>
              <a:t>'</a:t>
            </a:r>
            <a:r>
              <a:rPr lang="ru-RU" dirty="0"/>
              <a:t>я</a:t>
            </a:r>
            <a:r>
              <a:rPr lang="en-US" dirty="0"/>
              <a:t>'</a:t>
            </a:r>
            <a:r>
              <a:rPr lang="ru-RU" dirty="0"/>
              <a:t>. Наша остановка </a:t>
            </a:r>
          </a:p>
        </p:txBody>
      </p:sp>
    </p:spTree>
    <p:extLst>
      <p:ext uri="{BB962C8B-B14F-4D97-AF65-F5344CB8AC3E}">
        <p14:creationId xmlns:p14="http://schemas.microsoft.com/office/powerpoint/2010/main" val="2281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6686" y="1786419"/>
            <a:ext cx="111611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char c;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printf(</a:t>
            </a:r>
            <a:r>
              <a:rPr lang="en-US" sz="2800" dirty="0" smtClean="0">
                <a:latin typeface="Consolas" panose="020B0609020204030204" pitchFamily="49" charset="0"/>
              </a:rPr>
              <a:t>"%s </a:t>
            </a:r>
            <a:r>
              <a:rPr lang="en-US" sz="2800" dirty="0">
                <a:latin typeface="Consolas" panose="020B0609020204030204" pitchFamily="49" charset="0"/>
              </a:rPr>
              <a:t>.... ");</a:t>
            </a:r>
            <a:endParaRPr lang="en-US" sz="2800" dirty="0" smtClean="0"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rewind(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blk_alloc_file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smtClean="0">
                <a:latin typeface="Consolas" panose="020B0609020204030204" pitchFamily="49" charset="0"/>
              </a:rPr>
              <a:t>while (</a:t>
            </a:r>
            <a:r>
              <a:rPr lang="en-US" sz="2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(c = </a:t>
            </a:r>
            <a:r>
              <a:rPr lang="en-US" sz="28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2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blk_alloc_file</a:t>
            </a:r>
            <a:r>
              <a:rPr lang="en-US" sz="2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)) != EOF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fputc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(c,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base_fs_file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93534" y="1509420"/>
            <a:ext cx="1821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>
                <a:solidFill>
                  <a:srgbClr val="7030A0"/>
                </a:solidFill>
              </a:rPr>
              <a:t>Android</a:t>
            </a:r>
            <a:r>
              <a:rPr lang="en-US" sz="3000" dirty="0" smtClean="0">
                <a:solidFill>
                  <a:srgbClr val="7030A0"/>
                </a:solidFill>
              </a:rPr>
              <a:t>, C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000" y="5602366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PVS-Studio: V739 CWE-20 EOF should not be compared with a value of the 'char' type. The '(c = </a:t>
            </a:r>
            <a:r>
              <a:rPr lang="en-US" sz="2200" dirty="0" err="1" smtClean="0"/>
              <a:t>fgetc</a:t>
            </a:r>
            <a:r>
              <a:rPr lang="en-US" sz="2200" dirty="0" smtClean="0"/>
              <a:t>(</a:t>
            </a:r>
            <a:r>
              <a:rPr lang="en-US" sz="2200" dirty="0" err="1" smtClean="0"/>
              <a:t>blk_alloc_file</a:t>
            </a:r>
            <a:r>
              <a:rPr lang="en-US" sz="2200" dirty="0" smtClean="0"/>
              <a:t>))' should be of the '</a:t>
            </a:r>
            <a:r>
              <a:rPr lang="en-US" sz="2200" dirty="0" err="1" smtClean="0"/>
              <a:t>int</a:t>
            </a:r>
            <a:r>
              <a:rPr lang="en-US" sz="2200" dirty="0" smtClean="0"/>
              <a:t>' type. </a:t>
            </a:r>
            <a:r>
              <a:rPr lang="en-US" sz="2200" dirty="0" err="1" smtClean="0"/>
              <a:t>blk_alloc_to_base_fs.c</a:t>
            </a:r>
            <a:r>
              <a:rPr lang="en-US" sz="2200" dirty="0" smtClean="0"/>
              <a:t> 61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32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О, буква </a:t>
            </a:r>
            <a:r>
              <a:rPr lang="en-US" dirty="0"/>
              <a:t>'</a:t>
            </a:r>
            <a:r>
              <a:rPr lang="ru-RU" dirty="0"/>
              <a:t>я</a:t>
            </a:r>
            <a:r>
              <a:rPr lang="en-US" dirty="0"/>
              <a:t>'</a:t>
            </a:r>
            <a:r>
              <a:rPr lang="ru-RU" dirty="0"/>
              <a:t>. Наша остановка </a:t>
            </a:r>
          </a:p>
        </p:txBody>
      </p:sp>
    </p:spTree>
    <p:extLst>
      <p:ext uri="{BB962C8B-B14F-4D97-AF65-F5344CB8AC3E}">
        <p14:creationId xmlns:p14="http://schemas.microsoft.com/office/powerpoint/2010/main" val="34605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18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Компилятор удаляет код для затирания буфера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000" y="2683075"/>
            <a:ext cx="10748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static void </a:t>
            </a:r>
            <a:r>
              <a:rPr lang="en-US" sz="2400" dirty="0" err="1" smtClean="0">
                <a:latin typeface="Consolas" panose="020B0609020204030204" pitchFamily="49" charset="0"/>
              </a:rPr>
              <a:t>FwdLockGlue_InitializeRoundKeys</a:t>
            </a:r>
            <a:r>
              <a:rPr lang="en-US" sz="24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US" sz="2400" dirty="0" smtClean="0">
                <a:latin typeface="Consolas" panose="020B0609020204030204" pitchFamily="49" charset="0"/>
              </a:rPr>
              <a:t>  unsigned char </a:t>
            </a:r>
            <a:r>
              <a:rPr lang="en-US" sz="2400" dirty="0" err="1" smtClean="0">
                <a:latin typeface="Consolas" panose="020B0609020204030204" pitchFamily="49" charset="0"/>
              </a:rPr>
              <a:t>keyEncryptionKey</a:t>
            </a:r>
            <a:r>
              <a:rPr lang="en-US" sz="2400" dirty="0" smtClean="0">
                <a:latin typeface="Consolas" panose="020B0609020204030204" pitchFamily="49" charset="0"/>
              </a:rPr>
              <a:t>[KEY_SIZE];</a:t>
            </a:r>
          </a:p>
          <a:p>
            <a:r>
              <a:rPr lang="ru-RU" sz="2400" dirty="0" smtClean="0"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keyEncryptionKey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, 0, KEY_SIZE); </a:t>
            </a:r>
            <a:r>
              <a:rPr lang="en-US" sz="2400" dirty="0" smtClean="0">
                <a:latin typeface="Consolas" panose="020B0609020204030204" pitchFamily="49" charset="0"/>
              </a:rPr>
              <a:t>// Zero out key data.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000" y="5279957"/>
            <a:ext cx="1051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PVS-Studio: </a:t>
            </a:r>
            <a:r>
              <a:rPr lang="ru-RU" sz="2200" dirty="0" smtClean="0"/>
              <a:t>V597 CWE-14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compiler</a:t>
            </a:r>
            <a:r>
              <a:rPr lang="ru-RU" sz="2200" dirty="0" smtClean="0"/>
              <a:t> </a:t>
            </a:r>
            <a:r>
              <a:rPr lang="ru-RU" sz="2200" dirty="0" err="1" smtClean="0"/>
              <a:t>could</a:t>
            </a:r>
            <a:r>
              <a:rPr lang="ru-RU" sz="2200" dirty="0" smtClean="0"/>
              <a:t> </a:t>
            </a:r>
            <a:r>
              <a:rPr lang="ru-RU" sz="2200" dirty="0" err="1" smtClean="0"/>
              <a:t>delete</a:t>
            </a:r>
            <a:r>
              <a:rPr lang="ru-RU" sz="2200" dirty="0" smtClean="0"/>
              <a:t> </a:t>
            </a:r>
            <a:r>
              <a:rPr lang="ru-RU" sz="2200" dirty="0" err="1" smtClean="0"/>
              <a:t>the</a:t>
            </a:r>
            <a:r>
              <a:rPr lang="ru-RU" sz="2200" dirty="0" smtClean="0"/>
              <a:t> '</a:t>
            </a:r>
            <a:r>
              <a:rPr lang="ru-RU" sz="2200" dirty="0" err="1" smtClean="0"/>
              <a:t>memset</a:t>
            </a:r>
            <a:r>
              <a:rPr lang="ru-RU" sz="2200" dirty="0" smtClean="0"/>
              <a:t>' </a:t>
            </a:r>
            <a:r>
              <a:rPr lang="ru-RU" sz="2200" dirty="0" err="1" smtClean="0"/>
              <a:t>function</a:t>
            </a:r>
            <a:r>
              <a:rPr lang="ru-RU" sz="2200" dirty="0" smtClean="0"/>
              <a:t> </a:t>
            </a:r>
            <a:r>
              <a:rPr lang="ru-RU" sz="2200" dirty="0" err="1" smtClean="0"/>
              <a:t>call</a:t>
            </a:r>
            <a:r>
              <a:rPr lang="ru-RU" sz="2200" dirty="0" smtClean="0"/>
              <a:t>, </a:t>
            </a:r>
            <a:r>
              <a:rPr lang="ru-RU" sz="2200" dirty="0" err="1" smtClean="0"/>
              <a:t>which</a:t>
            </a:r>
            <a:r>
              <a:rPr lang="ru-RU" sz="2200" dirty="0" smtClean="0"/>
              <a:t> </a:t>
            </a:r>
            <a:r>
              <a:rPr lang="ru-RU" sz="2200" dirty="0" err="1" smtClean="0"/>
              <a:t>is</a:t>
            </a:r>
            <a:r>
              <a:rPr lang="ru-RU" sz="2200" dirty="0" smtClean="0"/>
              <a:t> </a:t>
            </a:r>
            <a:r>
              <a:rPr lang="ru-RU" sz="2200" dirty="0" err="1" smtClean="0"/>
              <a:t>used</a:t>
            </a:r>
            <a:r>
              <a:rPr lang="ru-RU" sz="2200" dirty="0" smtClean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 </a:t>
            </a:r>
            <a:r>
              <a:rPr lang="ru-RU" sz="2200" dirty="0" err="1" smtClean="0"/>
              <a:t>flush</a:t>
            </a:r>
            <a:r>
              <a:rPr lang="ru-RU" sz="2200" dirty="0" smtClean="0"/>
              <a:t> '</a:t>
            </a:r>
            <a:r>
              <a:rPr lang="ru-RU" sz="2200" dirty="0" err="1" smtClean="0"/>
              <a:t>keyEncryptionKey</a:t>
            </a:r>
            <a:r>
              <a:rPr lang="ru-RU" sz="2200" dirty="0" smtClean="0"/>
              <a:t>' </a:t>
            </a:r>
            <a:r>
              <a:rPr lang="ru-RU" sz="2200" dirty="0" err="1" smtClean="0"/>
              <a:t>buffer</a:t>
            </a:r>
            <a:r>
              <a:rPr lang="ru-RU" sz="2200" dirty="0" smtClean="0"/>
              <a:t>.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memset_s</a:t>
            </a:r>
            <a:r>
              <a:rPr lang="ru-RU" sz="2200" dirty="0" smtClean="0"/>
              <a:t>() </a:t>
            </a:r>
            <a:r>
              <a:rPr lang="ru-RU" sz="2200" dirty="0" err="1" smtClean="0"/>
              <a:t>function</a:t>
            </a:r>
            <a:r>
              <a:rPr lang="ru-RU" sz="2200" dirty="0" smtClean="0"/>
              <a:t> </a:t>
            </a:r>
            <a:r>
              <a:rPr lang="ru-RU" sz="2200" dirty="0" err="1" smtClean="0"/>
              <a:t>should</a:t>
            </a:r>
            <a:r>
              <a:rPr lang="ru-RU" sz="2200" dirty="0" smtClean="0"/>
              <a:t> </a:t>
            </a:r>
            <a:r>
              <a:rPr lang="ru-RU" sz="2200" dirty="0" err="1" smtClean="0"/>
              <a:t>be</a:t>
            </a:r>
            <a:r>
              <a:rPr lang="ru-RU" sz="2200" dirty="0" smtClean="0"/>
              <a:t> </a:t>
            </a:r>
            <a:r>
              <a:rPr lang="ru-RU" sz="2200" dirty="0" err="1" smtClean="0"/>
              <a:t>used</a:t>
            </a:r>
            <a:r>
              <a:rPr lang="ru-RU" sz="2200" dirty="0" smtClean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 </a:t>
            </a:r>
            <a:r>
              <a:rPr lang="ru-RU" sz="2200" dirty="0" err="1" smtClean="0"/>
              <a:t>erase</a:t>
            </a:r>
            <a:r>
              <a:rPr lang="ru-RU" sz="2200" dirty="0" smtClean="0"/>
              <a:t>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private</a:t>
            </a:r>
            <a:r>
              <a:rPr lang="ru-RU" sz="2200" dirty="0" smtClean="0"/>
              <a:t> </a:t>
            </a:r>
            <a:r>
              <a:rPr lang="ru-RU" sz="2200" dirty="0" err="1" smtClean="0"/>
              <a:t>data</a:t>
            </a:r>
            <a:r>
              <a:rPr lang="ru-RU" sz="2200" dirty="0" smtClean="0"/>
              <a:t>. </a:t>
            </a:r>
            <a:r>
              <a:rPr lang="ru-RU" sz="2200" dirty="0" err="1" smtClean="0"/>
              <a:t>FwdLockGlue.c</a:t>
            </a:r>
            <a:r>
              <a:rPr lang="ru-RU" sz="2200" dirty="0" smtClean="0"/>
              <a:t> 102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93534" y="1509420"/>
            <a:ext cx="1821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>
                <a:solidFill>
                  <a:srgbClr val="7030A0"/>
                </a:solidFill>
              </a:rPr>
              <a:t>Android</a:t>
            </a:r>
            <a:r>
              <a:rPr lang="en-US" sz="3000" dirty="0" smtClean="0">
                <a:solidFill>
                  <a:srgbClr val="7030A0"/>
                </a:solidFill>
              </a:rPr>
              <a:t>, C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интегрировать статический </a:t>
            </a:r>
            <a:r>
              <a:rPr lang="ru-RU" dirty="0"/>
              <a:t>анализ в процесс разработки 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0" y="1854927"/>
            <a:ext cx="8534400" cy="4183924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разработчик имеет на рабочем месте инструмент статического анализа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Анализ всей кодовой базы при ночных сборках</a:t>
            </a:r>
            <a:r>
              <a:rPr lang="en-US" dirty="0" smtClean="0"/>
              <a:t>,</a:t>
            </a:r>
            <a:r>
              <a:rPr lang="ru-RU" dirty="0"/>
              <a:t> и в случае нахождения подозрительного </a:t>
            </a:r>
            <a:r>
              <a:rPr lang="ru-RU" dirty="0" smtClean="0"/>
              <a:t>кода - </a:t>
            </a:r>
            <a:r>
              <a:rPr lang="ru-RU" dirty="0"/>
              <a:t>рассылка писем виновникам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ÐÐ°ÑÑÐ¸Ð½ÐºÐ¸ Ð¿Ð¾ Ð·Ð°Ð¿ÑÐ¾ÑÑ ÐºÐ°ÑÑÐ¸Ð½ÐºÐ° Ñ ÑÐ»ÐµÐ¶Ñ Ð·Ð° ÑÐ¾Ð±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70" y="3634460"/>
            <a:ext cx="2125483" cy="24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614" y="0"/>
            <a:ext cx="11136084" cy="182943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Как начать использовать инструменты статического анализа на больших проектах и не пасть духом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0" y="2187577"/>
            <a:ext cx="10515600" cy="4351339"/>
          </a:xfrm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ru-RU" dirty="0" smtClean="0"/>
              <a:t>Проверяем проект</a:t>
            </a:r>
          </a:p>
          <a:p>
            <a:pPr marL="514338" indent="-514338">
              <a:buFont typeface="+mj-lt"/>
              <a:buAutoNum type="arabicPeriod"/>
            </a:pPr>
            <a:r>
              <a:rPr lang="ru-RU" dirty="0" smtClean="0"/>
              <a:t>Указываем, что все выданные предупреждения нам пока не интересны, поместив их в специальный файл подавления</a:t>
            </a:r>
          </a:p>
          <a:p>
            <a:pPr marL="514338" indent="-514338">
              <a:buFont typeface="+mj-lt"/>
              <a:buAutoNum type="arabicPeriod"/>
            </a:pPr>
            <a:r>
              <a:rPr lang="ru-RU" dirty="0" smtClean="0"/>
              <a:t>Закладываем файл с разметкой в систему контроля версий</a:t>
            </a:r>
          </a:p>
          <a:p>
            <a:pPr marL="514338" indent="-514338">
              <a:buFont typeface="+mj-lt"/>
              <a:buAutoNum type="arabicPeriod"/>
            </a:pPr>
            <a:r>
              <a:rPr lang="ru-RU" dirty="0" smtClean="0"/>
              <a:t>Запускаем анализатор и получаем предупреждения только на новый или измененный код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 smtClean="0"/>
              <a:t>PROFIT!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5241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0" y="1825625"/>
            <a:ext cx="10515600" cy="4351338"/>
          </a:xfrm>
        </p:spPr>
        <p:txBody>
          <a:bodyPr/>
          <a:lstStyle/>
          <a:p>
            <a:r>
              <a:rPr lang="ru-RU" dirty="0" smtClean="0"/>
              <a:t>Статический анализ - способ сразу найти часть ошибок, пока стоимость их исправления невелика</a:t>
            </a:r>
          </a:p>
          <a:p>
            <a:r>
              <a:rPr lang="ru-RU" dirty="0" smtClean="0"/>
              <a:t>Статический анализ должен использоваться регулярно</a:t>
            </a:r>
          </a:p>
          <a:p>
            <a:r>
              <a:rPr lang="ru-RU" dirty="0" smtClean="0"/>
              <a:t>Можно начать использовать анализ сразу, отложив правку старых ошибок на потом</a:t>
            </a:r>
            <a:endParaRPr lang="en-US" dirty="0" smtClean="0"/>
          </a:p>
          <a:p>
            <a:r>
              <a:rPr lang="ru-RU" dirty="0" smtClean="0"/>
              <a:t>Статический анализ - не «серебряная пуля», важны различные методики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815" y="3447456"/>
            <a:ext cx="3851795" cy="225615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Всем спасибо!</a:t>
            </a:r>
            <a:endParaRPr lang="ru-RU" sz="4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37</a:t>
            </a:fld>
            <a:endParaRPr lang="ru-RU"/>
          </a:p>
        </p:txBody>
      </p:sp>
      <p:pic>
        <p:nvPicPr>
          <p:cNvPr id="1026" name="Picture 2" descr="ÐÐ°ÑÑÐ¸Ð½ÐºÐ¸ Ð¿Ð¾ Ð·Ð°Ð¿ÑÐ¾ÑÑ ÑÐ¼Ð°Ð¹Ð»Ð¸Ðº ÑÐ»ÑÐ±Ð°ÐµÑÑ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92" y="1337164"/>
            <a:ext cx="2702442" cy="27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401"/>
            <a:ext cx="10515600" cy="865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Полезные ссылки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9" y="1100076"/>
            <a:ext cx="2958600" cy="2931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66" y="4085416"/>
            <a:ext cx="3976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Подкаст про статический</a:t>
            </a:r>
            <a:endParaRPr lang="en-US" sz="2000" dirty="0" smtClean="0"/>
          </a:p>
          <a:p>
            <a:pPr algn="ctr"/>
            <a:r>
              <a:rPr lang="ru-RU" sz="2000" dirty="0" smtClean="0"/>
              <a:t> анализ с основателями </a:t>
            </a:r>
            <a:r>
              <a:rPr lang="en-US" sz="2000" dirty="0" smtClean="0"/>
              <a:t>PVS-Studio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714" y="1151902"/>
            <a:ext cx="2925564" cy="2933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46636" y="4096856"/>
            <a:ext cx="2625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Список </a:t>
            </a:r>
            <a:r>
              <a:rPr lang="ru-RU" sz="2000" dirty="0"/>
              <a:t>с</a:t>
            </a:r>
            <a:r>
              <a:rPr lang="ru-RU" sz="2000" dirty="0" smtClean="0"/>
              <a:t>уществующих</a:t>
            </a:r>
          </a:p>
          <a:p>
            <a:pPr algn="ctr"/>
            <a:r>
              <a:rPr lang="ru-RU" sz="2000" dirty="0" smtClean="0"/>
              <a:t>анализаторов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879" y="3670428"/>
            <a:ext cx="2933514" cy="2933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1090" y="3288859"/>
            <a:ext cx="188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Сайт </a:t>
            </a:r>
            <a:r>
              <a:rPr lang="en-US" sz="2000" dirty="0" smtClean="0"/>
              <a:t>PVS-Studio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67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Восприятие</a:t>
            </a:r>
          </a:p>
          <a:p>
            <a:r>
              <a:rPr lang="ru-RU" sz="3600" dirty="0" smtClean="0"/>
              <a:t>Расширение</a:t>
            </a:r>
          </a:p>
          <a:p>
            <a:r>
              <a:rPr lang="ru-RU" sz="3600" dirty="0" smtClean="0"/>
              <a:t>Сопровождение</a:t>
            </a:r>
          </a:p>
          <a:p>
            <a:r>
              <a:rPr lang="ru-RU" sz="3600" b="1" dirty="0" smtClean="0"/>
              <a:t>Отсутствие багов </a:t>
            </a:r>
          </a:p>
          <a:p>
            <a:r>
              <a:rPr lang="ru-RU" sz="3600" dirty="0" smtClean="0"/>
              <a:t>... и много других критериев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00" y="478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Качественный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8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26" y="1825625"/>
            <a:ext cx="10718074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 накопить технический долг, если </a:t>
            </a:r>
            <a:r>
              <a:rPr lang="ru-RU" sz="3600" dirty="0"/>
              <a:t>проект </a:t>
            </a:r>
            <a:r>
              <a:rPr lang="ru-RU" sz="3600" dirty="0" smtClean="0"/>
              <a:t>молодой</a:t>
            </a:r>
          </a:p>
          <a:p>
            <a:r>
              <a:rPr lang="ru-RU" sz="3600" dirty="0" smtClean="0"/>
              <a:t>Не потерять пользователей, если проект с историей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6963" y="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Зачем уделять внимание качеству кода</a:t>
            </a:r>
          </a:p>
        </p:txBody>
      </p:sp>
    </p:spTree>
    <p:extLst>
      <p:ext uri="{BB962C8B-B14F-4D97-AF65-F5344CB8AC3E}">
        <p14:creationId xmlns:p14="http://schemas.microsoft.com/office/powerpoint/2010/main" val="9221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Прямоугольник 7"/>
          <p:cNvSpPr/>
          <p:nvPr/>
        </p:nvSpPr>
        <p:spPr>
          <a:xfrm>
            <a:off x="1372729" y="6186276"/>
            <a:ext cx="965425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dirty="0"/>
              <a:t>Источник: </a:t>
            </a:r>
            <a:r>
              <a:rPr lang="en-US" sz="1867" dirty="0">
                <a:hlinkClick r:id="rId3"/>
              </a:rPr>
              <a:t>https://www.nist.gov/sites/default/files/documents/director/planning/report02-3.pdf</a:t>
            </a:r>
            <a:endParaRPr lang="ru-RU" sz="18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357" y="842751"/>
            <a:ext cx="7553325" cy="534352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08219" y="393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Стоимость исправления дефекта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162" y="184829"/>
            <a:ext cx="10515600" cy="57476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Методы обеспечения качества кода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80" y="1154701"/>
            <a:ext cx="6626764" cy="520165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4B77-C204-440D-BA93-6BB3D4D04F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062720" cy="4525963"/>
          </a:xfrm>
        </p:spPr>
        <p:txBody>
          <a:bodyPr>
            <a:normAutofit/>
          </a:bodyPr>
          <a:lstStyle/>
          <a:p>
            <a:r>
              <a:rPr lang="ru-RU" sz="3600" dirty="0"/>
              <a:t>Помогает находить высокоуровневые ошибки и не отстрелить ноги </a:t>
            </a:r>
            <a:r>
              <a:rPr lang="ru-RU" sz="3600" strike="sngStrike" dirty="0"/>
              <a:t>по пояс</a:t>
            </a:r>
          </a:p>
          <a:p>
            <a:r>
              <a:rPr lang="ru-RU" sz="3600" dirty="0"/>
              <a:t>Позволяет обмениваться опытом</a:t>
            </a:r>
          </a:p>
          <a:p>
            <a:pPr marL="461422" indent="0">
              <a:buNone/>
            </a:pPr>
            <a:r>
              <a:rPr lang="ru-RU" sz="3600" strike="sngStrike" dirty="0"/>
              <a:t>с падаванами</a:t>
            </a:r>
          </a:p>
          <a:p>
            <a:r>
              <a:rPr lang="ru-RU" sz="3600" dirty="0"/>
              <a:t>Вместе узнаете много нового и тайного о проекте</a:t>
            </a:r>
          </a:p>
          <a:p>
            <a:endParaRPr lang="ru-RU" sz="3733" dirty="0"/>
          </a:p>
          <a:p>
            <a:endParaRPr lang="en-US" sz="37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61" y="1036320"/>
            <a:ext cx="2878739" cy="41960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7738" y="478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Code review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5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" y="1600201"/>
            <a:ext cx="920496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Code review </a:t>
            </a:r>
            <a:r>
              <a:rPr lang="ru-RU" sz="3600" dirty="0"/>
              <a:t>слишком дорогой:</a:t>
            </a:r>
          </a:p>
          <a:p>
            <a:pPr marL="1371566" indent="-609585">
              <a:buFont typeface="Calibri" panose="020F0502020204030204" pitchFamily="34" charset="0"/>
              <a:buChar char="–"/>
            </a:pPr>
            <a:r>
              <a:rPr lang="ru-RU" sz="3600" dirty="0"/>
              <a:t>Ожидание: «Посмотрим правку за 10-15 мин»</a:t>
            </a:r>
          </a:p>
          <a:p>
            <a:pPr marL="1371566" indent="-609585">
              <a:buFont typeface="Calibri" panose="020F0502020204030204" pitchFamily="34" charset="0"/>
              <a:buChar char="–"/>
            </a:pPr>
            <a:r>
              <a:rPr lang="ru-RU" sz="3600" dirty="0"/>
              <a:t>Реальность – иногда засиживаемся часами</a:t>
            </a:r>
          </a:p>
          <a:p>
            <a:r>
              <a:rPr lang="ru-RU" sz="3600" dirty="0"/>
              <a:t>Быстро устаешь от просмотра кода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1" y="1600202"/>
            <a:ext cx="2499360" cy="408554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7738" y="4780"/>
            <a:ext cx="10515600" cy="91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Но...</a:t>
            </a:r>
          </a:p>
        </p:txBody>
      </p:sp>
    </p:spTree>
    <p:extLst>
      <p:ext uri="{BB962C8B-B14F-4D97-AF65-F5344CB8AC3E}">
        <p14:creationId xmlns:p14="http://schemas.microsoft.com/office/powerpoint/2010/main" val="23712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7027</TotalTime>
  <Words>1237</Words>
  <Application>Microsoft Office PowerPoint</Application>
  <PresentationFormat>Широкоэкранный</PresentationFormat>
  <Paragraphs>298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Courier New</vt:lpstr>
      <vt:lpstr>Wingdings</vt:lpstr>
      <vt:lpstr>Тема Office</vt:lpstr>
      <vt:lpstr>Статический анализ кода: Что? Как? Зачем?</vt:lpstr>
      <vt:lpstr>О докладчике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обеспечения качества кода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типов  (type inference)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Аннотирование методов  (method annotations) </vt:lpstr>
      <vt:lpstr>Анализ потока данных  (data-flow analysis) </vt:lpstr>
      <vt:lpstr>Символьное выполнение  (symbolic execution) </vt:lpstr>
      <vt:lpstr>Некоторые примеры ошибок  в реальных проектах</vt:lpstr>
      <vt:lpstr>Презентация PowerPoint</vt:lpstr>
      <vt:lpstr>А вот и не ждали...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Компилятор удаляет код для затирания буфера</vt:lpstr>
      <vt:lpstr>Как интегрировать статический анализ в процесс разработки ПО</vt:lpstr>
      <vt:lpstr>Как начать использовать инструменты статического анализа на больших проектах и не пасть духом</vt:lpstr>
      <vt:lpstr>Выводы</vt:lpstr>
      <vt:lpstr>Всем спасибо!</vt:lpstr>
      <vt:lpstr>Полезные ссылки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Статический анализ:  вокруг Java за 60 минут</dc:title>
  <dc:creator>Максим Стефанов</dc:creator>
  <cp:lastModifiedBy>Максим Стефанов</cp:lastModifiedBy>
  <cp:revision>156</cp:revision>
  <dcterms:created xsi:type="dcterms:W3CDTF">2019-03-20T12:20:58Z</dcterms:created>
  <dcterms:modified xsi:type="dcterms:W3CDTF">2019-08-21T11:42:26Z</dcterms:modified>
</cp:coreProperties>
</file>