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handoutMasterIdLst>
    <p:handoutMasterId r:id="rId85"/>
  </p:handoutMasterIdLst>
  <p:sldIdLst>
    <p:sldId id="256" r:id="rId2"/>
    <p:sldId id="258" r:id="rId3"/>
    <p:sldId id="263" r:id="rId4"/>
    <p:sldId id="262"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340" r:id="rId26"/>
    <p:sldId id="285" r:id="rId27"/>
    <p:sldId id="286" r:id="rId28"/>
    <p:sldId id="287" r:id="rId29"/>
    <p:sldId id="288" r:id="rId30"/>
    <p:sldId id="289" r:id="rId31"/>
    <p:sldId id="290" r:id="rId32"/>
    <p:sldId id="291" r:id="rId33"/>
    <p:sldId id="292" r:id="rId34"/>
    <p:sldId id="293" r:id="rId35"/>
    <p:sldId id="341" r:id="rId36"/>
    <p:sldId id="343" r:id="rId37"/>
    <p:sldId id="342" r:id="rId38"/>
    <p:sldId id="344" r:id="rId39"/>
    <p:sldId id="298" r:id="rId40"/>
    <p:sldId id="345" r:id="rId41"/>
    <p:sldId id="346"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47" r:id="rId79"/>
    <p:sldId id="335" r:id="rId80"/>
    <p:sldId id="336" r:id="rId81"/>
    <p:sldId id="337" r:id="rId82"/>
    <p:sldId id="338" r:id="rId83"/>
    <p:sldId id="339" r:id="rId8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ED"/>
    <a:srgbClr val="CC0000"/>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114" d="100"/>
          <a:sy n="114" d="100"/>
        </p:scale>
        <p:origin x="636" y="114"/>
      </p:cViewPr>
      <p:guideLst>
        <p:guide orient="horz" pos="2160"/>
        <p:guide pos="3840"/>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34DA98DE-0D30-4EB8-86E1-D693653FF4C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1C5F4F14-6584-4E81-82DC-C228AE7AAA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3F3DC2-02D9-423E-A030-0B0B8F56897A}" type="datetimeFigureOut">
              <a:rPr lang="ru-RU" smtClean="0"/>
              <a:t>11.11.2019</a:t>
            </a:fld>
            <a:endParaRPr lang="ru-RU"/>
          </a:p>
        </p:txBody>
      </p:sp>
      <p:sp>
        <p:nvSpPr>
          <p:cNvPr id="4" name="Нижний колонтитул 3">
            <a:extLst>
              <a:ext uri="{FF2B5EF4-FFF2-40B4-BE49-F238E27FC236}">
                <a16:creationId xmlns:a16="http://schemas.microsoft.com/office/drawing/2014/main" id="{EE80DBE9-EF7A-4FDA-A789-8C62646E04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5D25D88A-AF9D-4714-AFFA-9696B3FB2E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2CAA6B-D0D5-46FF-8F15-E18A87244C9F}" type="slidenum">
              <a:rPr lang="ru-RU" smtClean="0"/>
              <a:t>‹#›</a:t>
            </a:fld>
            <a:endParaRPr lang="ru-RU"/>
          </a:p>
        </p:txBody>
      </p:sp>
    </p:spTree>
    <p:extLst>
      <p:ext uri="{BB962C8B-B14F-4D97-AF65-F5344CB8AC3E}">
        <p14:creationId xmlns:p14="http://schemas.microsoft.com/office/powerpoint/2010/main" val="235106883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10">
            <a:extLst>
              <a:ext uri="{FF2B5EF4-FFF2-40B4-BE49-F238E27FC236}">
                <a16:creationId xmlns:a16="http://schemas.microsoft.com/office/drawing/2014/main" id="{BE3D2199-458A-48EA-A477-417045FDD744}"/>
              </a:ext>
            </a:extLst>
          </p:cNvPr>
          <p:cNvSpPr/>
          <p:nvPr userDrawn="1"/>
        </p:nvSpPr>
        <p:spPr>
          <a:xfrm>
            <a:off x="3473569" y="2907101"/>
            <a:ext cx="5244861" cy="1173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Rectangle 13">
            <a:extLst>
              <a:ext uri="{FF2B5EF4-FFF2-40B4-BE49-F238E27FC236}">
                <a16:creationId xmlns:a16="http://schemas.microsoft.com/office/drawing/2014/main" id="{E4B8D247-6050-4715-BE2A-BB5F82412682}"/>
              </a:ext>
            </a:extLst>
          </p:cNvPr>
          <p:cNvSpPr/>
          <p:nvPr userDrawn="1"/>
        </p:nvSpPr>
        <p:spPr>
          <a:xfrm>
            <a:off x="640583" y="1583505"/>
            <a:ext cx="10916417" cy="14223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Rectangle 10">
            <a:extLst>
              <a:ext uri="{FF2B5EF4-FFF2-40B4-BE49-F238E27FC236}">
                <a16:creationId xmlns:a16="http://schemas.microsoft.com/office/drawing/2014/main" id="{C4192E5D-7AE1-4CBD-B677-A68182FDFDBF}"/>
              </a:ext>
            </a:extLst>
          </p:cNvPr>
          <p:cNvSpPr/>
          <p:nvPr userDrawn="1"/>
        </p:nvSpPr>
        <p:spPr>
          <a:xfrm>
            <a:off x="7090913" y="4883519"/>
            <a:ext cx="4262887" cy="1422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Rectangle 11">
            <a:extLst>
              <a:ext uri="{FF2B5EF4-FFF2-40B4-BE49-F238E27FC236}">
                <a16:creationId xmlns:a16="http://schemas.microsoft.com/office/drawing/2014/main" id="{15FA2A0B-AA91-4CA1-A5B0-0E1AA21CAAF8}"/>
              </a:ext>
            </a:extLst>
          </p:cNvPr>
          <p:cNvSpPr/>
          <p:nvPr userDrawn="1"/>
        </p:nvSpPr>
        <p:spPr>
          <a:xfrm>
            <a:off x="11461750" y="4883519"/>
            <a:ext cx="95250" cy="14223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Заголовок 1">
            <a:extLst>
              <a:ext uri="{FF2B5EF4-FFF2-40B4-BE49-F238E27FC236}">
                <a16:creationId xmlns:a16="http://schemas.microsoft.com/office/drawing/2014/main" id="{A15551B9-383D-47C0-8F81-46BFB4942448}"/>
              </a:ext>
            </a:extLst>
          </p:cNvPr>
          <p:cNvSpPr>
            <a:spLocks noGrp="1"/>
          </p:cNvSpPr>
          <p:nvPr>
            <p:ph type="title"/>
          </p:nvPr>
        </p:nvSpPr>
        <p:spPr>
          <a:xfrm>
            <a:off x="838200" y="1928035"/>
            <a:ext cx="10515600" cy="713982"/>
          </a:xfrm>
          <a:prstGeom prst="rect">
            <a:avLst/>
          </a:prstGeom>
        </p:spPr>
        <p:txBody>
          <a:bodyPr/>
          <a:lstStyle>
            <a:lvl1pPr algn="ctr">
              <a:defRPr sz="4800" b="1">
                <a:solidFill>
                  <a:schemeClr val="bg1"/>
                </a:solidFill>
                <a:latin typeface="Calibri" panose="020F0502020204030204" pitchFamily="34" charset="0"/>
                <a:cs typeface="Calibri" panose="020F0502020204030204" pitchFamily="34" charset="0"/>
              </a:defRPr>
            </a:lvl1pPr>
          </a:lstStyle>
          <a:p>
            <a:r>
              <a:rPr lang="ru-RU" dirty="0"/>
              <a:t>Образец заголовка</a:t>
            </a:r>
          </a:p>
        </p:txBody>
      </p:sp>
      <p:sp>
        <p:nvSpPr>
          <p:cNvPr id="22" name="Подзаголовок 2">
            <a:extLst>
              <a:ext uri="{FF2B5EF4-FFF2-40B4-BE49-F238E27FC236}">
                <a16:creationId xmlns:a16="http://schemas.microsoft.com/office/drawing/2014/main" id="{943DB1FB-D18C-4DF8-968F-404B5F46A9DD}"/>
              </a:ext>
            </a:extLst>
          </p:cNvPr>
          <p:cNvSpPr>
            <a:spLocks noGrp="1"/>
          </p:cNvSpPr>
          <p:nvPr>
            <p:ph type="subTitle" idx="1"/>
          </p:nvPr>
        </p:nvSpPr>
        <p:spPr>
          <a:xfrm>
            <a:off x="838200" y="3304895"/>
            <a:ext cx="10515600" cy="406651"/>
          </a:xfrm>
          <a:prstGeom prst="rect">
            <a:avLst/>
          </a:prstGeom>
        </p:spPr>
        <p:txBody>
          <a:bodyPr/>
          <a:lstStyle>
            <a:lvl1pPr marL="0" indent="0" algn="ctr">
              <a:buNone/>
              <a:defRPr sz="3200" b="1">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24" name="Текст 2">
            <a:extLst>
              <a:ext uri="{FF2B5EF4-FFF2-40B4-BE49-F238E27FC236}">
                <a16:creationId xmlns:a16="http://schemas.microsoft.com/office/drawing/2014/main" id="{6C338A15-4AEF-4E0F-8BD9-D642A63A4DCE}"/>
              </a:ext>
            </a:extLst>
          </p:cNvPr>
          <p:cNvSpPr>
            <a:spLocks noGrp="1"/>
          </p:cNvSpPr>
          <p:nvPr>
            <p:ph type="body" idx="10"/>
          </p:nvPr>
        </p:nvSpPr>
        <p:spPr>
          <a:xfrm>
            <a:off x="7090911" y="4997822"/>
            <a:ext cx="4262890" cy="630976"/>
          </a:xfrm>
          <a:prstGeom prst="rect">
            <a:avLst/>
          </a:prstGeom>
        </p:spPr>
        <p:txBody>
          <a:bodyPr anchor="b"/>
          <a:lstStyle>
            <a:lvl1pPr marL="0" indent="0" algn="ctr">
              <a:buNone/>
              <a:defRPr sz="32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a:t>Образец текста</a:t>
            </a:r>
          </a:p>
        </p:txBody>
      </p:sp>
    </p:spTree>
    <p:extLst>
      <p:ext uri="{BB962C8B-B14F-4D97-AF65-F5344CB8AC3E}">
        <p14:creationId xmlns:p14="http://schemas.microsoft.com/office/powerpoint/2010/main" val="134825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Докладчик">
    <p:bg>
      <p:bgPr>
        <a:solidFill>
          <a:schemeClr val="bg1"/>
        </a:solidFill>
        <a:effectLst/>
      </p:bgPr>
    </p:bg>
    <p:spTree>
      <p:nvGrpSpPr>
        <p:cNvPr id="1" name=""/>
        <p:cNvGrpSpPr/>
        <p:nvPr/>
      </p:nvGrpSpPr>
      <p:grpSpPr>
        <a:xfrm>
          <a:off x="0" y="0"/>
          <a:ext cx="0" cy="0"/>
          <a:chOff x="0" y="0"/>
          <a:chExt cx="0" cy="0"/>
        </a:xfrm>
      </p:grpSpPr>
      <p:sp>
        <p:nvSpPr>
          <p:cNvPr id="14" name="Прямоугольный треугольник 13">
            <a:extLst>
              <a:ext uri="{FF2B5EF4-FFF2-40B4-BE49-F238E27FC236}">
                <a16:creationId xmlns:a16="http://schemas.microsoft.com/office/drawing/2014/main" id="{1891FC03-A04A-4183-A673-70E76880C6E8}"/>
              </a:ext>
            </a:extLst>
          </p:cNvPr>
          <p:cNvSpPr/>
          <p:nvPr userDrawn="1"/>
        </p:nvSpPr>
        <p:spPr>
          <a:xfrm rot="21264635" flipH="1">
            <a:off x="-865521" y="-3044167"/>
            <a:ext cx="14088788" cy="12946332"/>
          </a:xfrm>
          <a:prstGeom prst="rtTriangle">
            <a:avLst/>
          </a:prstGeom>
          <a:solidFill>
            <a:srgbClr val="00B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Rectangle 12">
            <a:extLst>
              <a:ext uri="{FF2B5EF4-FFF2-40B4-BE49-F238E27FC236}">
                <a16:creationId xmlns:a16="http://schemas.microsoft.com/office/drawing/2014/main" id="{2C82C2A1-EFB9-488E-81EC-602BADD2CA1F}"/>
              </a:ext>
            </a:extLst>
          </p:cNvPr>
          <p:cNvSpPr/>
          <p:nvPr userDrawn="1"/>
        </p:nvSpPr>
        <p:spPr>
          <a:xfrm>
            <a:off x="840505" y="955522"/>
            <a:ext cx="2655017" cy="771678"/>
          </a:xfrm>
          <a:prstGeom prst="rect">
            <a:avLst/>
          </a:prstGeom>
          <a:solidFill>
            <a:srgbClr val="00B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Rectangle 12">
            <a:extLst>
              <a:ext uri="{FF2B5EF4-FFF2-40B4-BE49-F238E27FC236}">
                <a16:creationId xmlns:a16="http://schemas.microsoft.com/office/drawing/2014/main" id="{B0694A2A-7C2D-46BB-AFEA-4054117B4474}"/>
              </a:ext>
            </a:extLst>
          </p:cNvPr>
          <p:cNvSpPr/>
          <p:nvPr userDrawn="1"/>
        </p:nvSpPr>
        <p:spPr>
          <a:xfrm>
            <a:off x="639763" y="955522"/>
            <a:ext cx="85725" cy="7716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TextBox 10">
            <a:extLst>
              <a:ext uri="{FF2B5EF4-FFF2-40B4-BE49-F238E27FC236}">
                <a16:creationId xmlns:a16="http://schemas.microsoft.com/office/drawing/2014/main" id="{E5BE8C58-6701-4180-B071-8761D6FB64DF}"/>
              </a:ext>
            </a:extLst>
          </p:cNvPr>
          <p:cNvSpPr txBox="1"/>
          <p:nvPr userDrawn="1"/>
        </p:nvSpPr>
        <p:spPr>
          <a:xfrm>
            <a:off x="972685" y="1079751"/>
            <a:ext cx="2655017" cy="584775"/>
          </a:xfrm>
          <a:prstGeom prst="rect">
            <a:avLst/>
          </a:prstGeom>
          <a:noFill/>
        </p:spPr>
        <p:txBody>
          <a:bodyPr wrap="square" rtlCol="0">
            <a:spAutoFit/>
          </a:bodyPr>
          <a:lstStyle/>
          <a:p>
            <a:r>
              <a:rPr lang="ru-RU" sz="3200" b="1" dirty="0">
                <a:solidFill>
                  <a:schemeClr val="bg1"/>
                </a:solidFill>
                <a:latin typeface="Calibri" panose="020F0502020204030204" pitchFamily="34" charset="0"/>
                <a:cs typeface="Calibri" panose="020F0502020204030204" pitchFamily="34" charset="0"/>
              </a:rPr>
              <a:t>Докладчик</a:t>
            </a:r>
          </a:p>
        </p:txBody>
      </p:sp>
      <p:sp>
        <p:nvSpPr>
          <p:cNvPr id="16" name="Прямоугольник 15">
            <a:extLst>
              <a:ext uri="{FF2B5EF4-FFF2-40B4-BE49-F238E27FC236}">
                <a16:creationId xmlns:a16="http://schemas.microsoft.com/office/drawing/2014/main" id="{AC5BED98-88B3-46A8-BEAF-942F83B6DD2C}"/>
              </a:ext>
            </a:extLst>
          </p:cNvPr>
          <p:cNvSpPr/>
          <p:nvPr userDrawn="1"/>
        </p:nvSpPr>
        <p:spPr>
          <a:xfrm>
            <a:off x="7676698" y="508000"/>
            <a:ext cx="3875540" cy="583565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одзаголовок 2">
            <a:extLst>
              <a:ext uri="{FF2B5EF4-FFF2-40B4-BE49-F238E27FC236}">
                <a16:creationId xmlns:a16="http://schemas.microsoft.com/office/drawing/2014/main" id="{5B93D5F4-5C0B-498A-BB75-CB839F1A8DB4}"/>
              </a:ext>
            </a:extLst>
          </p:cNvPr>
          <p:cNvSpPr>
            <a:spLocks noGrp="1"/>
          </p:cNvSpPr>
          <p:nvPr userDrawn="1">
            <p:ph type="subTitle" idx="1"/>
          </p:nvPr>
        </p:nvSpPr>
        <p:spPr>
          <a:xfrm>
            <a:off x="725487" y="2089703"/>
            <a:ext cx="5129213" cy="805897"/>
          </a:xfrm>
          <a:prstGeom prst="rect">
            <a:avLst/>
          </a:prstGeom>
        </p:spPr>
        <p:txBody>
          <a:bodyPr/>
          <a:lstStyle>
            <a:lvl1pPr marL="0" indent="0" algn="l">
              <a:buNone/>
              <a:defRPr sz="3200" b="1">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9" name="Объект 2">
            <a:extLst>
              <a:ext uri="{FF2B5EF4-FFF2-40B4-BE49-F238E27FC236}">
                <a16:creationId xmlns:a16="http://schemas.microsoft.com/office/drawing/2014/main" id="{D636B459-5AA7-4BFE-82B9-06D22B4A139A}"/>
              </a:ext>
            </a:extLst>
          </p:cNvPr>
          <p:cNvSpPr>
            <a:spLocks noGrp="1"/>
          </p:cNvSpPr>
          <p:nvPr userDrawn="1">
            <p:ph idx="10"/>
          </p:nvPr>
        </p:nvSpPr>
        <p:spPr>
          <a:xfrm>
            <a:off x="725487" y="3258103"/>
            <a:ext cx="6704013" cy="2918860"/>
          </a:xfrm>
          <a:prstGeom prst="rect">
            <a:avLst/>
          </a:prstGeom>
        </p:spPr>
        <p:txBody>
          <a:bodyPr/>
          <a:lstStyle>
            <a:lvl1pPr>
              <a:lnSpc>
                <a:spcPct val="100000"/>
              </a:lnSpc>
              <a:spcAft>
                <a:spcPts val="600"/>
              </a:spcAft>
              <a:defRPr sz="2000">
                <a:latin typeface="Calibri" panose="020F0502020204030204" pitchFamily="34" charset="0"/>
                <a:cs typeface="Calibri" panose="020F0502020204030204" pitchFamily="34" charset="0"/>
              </a:defRPr>
            </a:lvl1pPr>
            <a:lvl2pPr marL="685800" indent="-228600">
              <a:lnSpc>
                <a:spcPct val="100000"/>
              </a:lnSpc>
              <a:spcAft>
                <a:spcPts val="600"/>
              </a:spcAft>
              <a:buFontTx/>
              <a:buBlip>
                <a:blip r:embed="rId2"/>
              </a:buBlip>
              <a:defRPr sz="2000">
                <a:latin typeface="Calibri" panose="020F0502020204030204" pitchFamily="34" charset="0"/>
                <a:cs typeface="Calibri" panose="020F0502020204030204" pitchFamily="34" charset="0"/>
              </a:defRPr>
            </a:lvl2pPr>
            <a:lvl3pPr marL="1143000" indent="-228600">
              <a:lnSpc>
                <a:spcPct val="100000"/>
              </a:lnSpc>
              <a:spcAft>
                <a:spcPts val="600"/>
              </a:spcAft>
              <a:buFontTx/>
              <a:buBlip>
                <a:blip r:embed="rId2"/>
              </a:buBlip>
              <a:defRPr sz="2000">
                <a:latin typeface="Calibri" panose="020F0502020204030204" pitchFamily="34" charset="0"/>
                <a:cs typeface="Calibri" panose="020F0502020204030204" pitchFamily="34" charset="0"/>
              </a:defRPr>
            </a:lvl3pPr>
            <a:lvl4pPr marL="1600200" indent="-228600">
              <a:lnSpc>
                <a:spcPct val="100000"/>
              </a:lnSpc>
              <a:spcAft>
                <a:spcPts val="600"/>
              </a:spcAft>
              <a:buFontTx/>
              <a:buBlip>
                <a:blip r:embed="rId2"/>
              </a:buBlip>
              <a:defRPr sz="2000">
                <a:latin typeface="Calibri" panose="020F0502020204030204" pitchFamily="34" charset="0"/>
                <a:cs typeface="Calibri" panose="020F0502020204030204" pitchFamily="34" charset="0"/>
              </a:defRPr>
            </a:lvl4pPr>
            <a:lvl5pPr marL="2057400" indent="-228600">
              <a:lnSpc>
                <a:spcPct val="100000"/>
              </a:lnSpc>
              <a:spcAft>
                <a:spcPts val="600"/>
              </a:spcAft>
              <a:buFontTx/>
              <a:buBlip>
                <a:blip r:embed="rId2"/>
              </a:buBlip>
              <a:defRPr sz="2000">
                <a:latin typeface="Calibri" panose="020F0502020204030204" pitchFamily="34" charset="0"/>
                <a:cs typeface="Calibri" panose="020F050202020403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0" name="Content Placeholder 2">
            <a:extLst>
              <a:ext uri="{FF2B5EF4-FFF2-40B4-BE49-F238E27FC236}">
                <a16:creationId xmlns:a16="http://schemas.microsoft.com/office/drawing/2014/main" id="{CC522B7F-E49E-450C-86BF-7188043ECC20}"/>
              </a:ext>
            </a:extLst>
          </p:cNvPr>
          <p:cNvSpPr>
            <a:spLocks noGrp="1"/>
          </p:cNvSpPr>
          <p:nvPr>
            <p:ph idx="11"/>
          </p:nvPr>
        </p:nvSpPr>
        <p:spPr>
          <a:xfrm>
            <a:off x="7676697" y="514350"/>
            <a:ext cx="3875539" cy="5829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extLst>
      <p:ext uri="{BB962C8B-B14F-4D97-AF65-F5344CB8AC3E}">
        <p14:creationId xmlns:p14="http://schemas.microsoft.com/office/powerpoint/2010/main" val="266496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Текст с заголовком">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4D3CAF00-823B-46A7-87CF-045B39AA3C08}"/>
              </a:ext>
            </a:extLst>
          </p:cNvPr>
          <p:cNvSpPr/>
          <p:nvPr userDrawn="1"/>
        </p:nvSpPr>
        <p:spPr>
          <a:xfrm>
            <a:off x="559517" y="196397"/>
            <a:ext cx="11368957" cy="771678"/>
          </a:xfrm>
          <a:prstGeom prst="rect">
            <a:avLst/>
          </a:prstGeom>
          <a:solidFill>
            <a:srgbClr val="00B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Rectangle 12">
            <a:extLst>
              <a:ext uri="{FF2B5EF4-FFF2-40B4-BE49-F238E27FC236}">
                <a16:creationId xmlns:a16="http://schemas.microsoft.com/office/drawing/2014/main" id="{AE68A318-5B5A-45B9-8D5C-AD786F274B14}"/>
              </a:ext>
            </a:extLst>
          </p:cNvPr>
          <p:cNvSpPr/>
          <p:nvPr userDrawn="1"/>
        </p:nvSpPr>
        <p:spPr>
          <a:xfrm>
            <a:off x="263526" y="196397"/>
            <a:ext cx="138905" cy="7716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Объект 2">
            <a:extLst>
              <a:ext uri="{FF2B5EF4-FFF2-40B4-BE49-F238E27FC236}">
                <a16:creationId xmlns:a16="http://schemas.microsoft.com/office/drawing/2014/main" id="{2AD656C4-B1E7-446B-A710-5C5459976CA9}"/>
              </a:ext>
            </a:extLst>
          </p:cNvPr>
          <p:cNvSpPr>
            <a:spLocks noGrp="1"/>
          </p:cNvSpPr>
          <p:nvPr>
            <p:ph idx="10"/>
          </p:nvPr>
        </p:nvSpPr>
        <p:spPr>
          <a:xfrm>
            <a:off x="725488" y="1276709"/>
            <a:ext cx="10630617" cy="3854092"/>
          </a:xfrm>
          <a:prstGeom prst="rect">
            <a:avLst/>
          </a:prstGeom>
        </p:spPr>
        <p:txBody>
          <a:bodyPr/>
          <a:lstStyle>
            <a:lvl1pPr marL="342900" indent="-342900">
              <a:lnSpc>
                <a:spcPct val="100000"/>
              </a:lnSpc>
              <a:spcAft>
                <a:spcPts val="0"/>
              </a:spcAft>
              <a:buClr>
                <a:srgbClr val="00B4ED"/>
              </a:buClr>
              <a:buFont typeface="Wingdings" panose="05000000000000000000" pitchFamily="2" charset="2"/>
              <a:buChar char="§"/>
              <a:defRPr sz="2400">
                <a:latin typeface="Calibri" panose="020F0502020204030204" pitchFamily="34" charset="0"/>
                <a:cs typeface="Calibri" panose="020F0502020204030204" pitchFamily="34" charset="0"/>
              </a:defRPr>
            </a:lvl1pPr>
            <a:lvl2pPr marL="800100" indent="-342900">
              <a:lnSpc>
                <a:spcPct val="100000"/>
              </a:lnSpc>
              <a:spcAft>
                <a:spcPts val="0"/>
              </a:spcAft>
              <a:buClr>
                <a:srgbClr val="00B4ED"/>
              </a:buClr>
              <a:buFont typeface="Wingdings" panose="05000000000000000000" pitchFamily="2" charset="2"/>
              <a:buChar char="§"/>
              <a:defRPr sz="2400">
                <a:latin typeface="Calibri" panose="020F0502020204030204" pitchFamily="34" charset="0"/>
                <a:cs typeface="Calibri" panose="020F0502020204030204" pitchFamily="34" charset="0"/>
              </a:defRPr>
            </a:lvl2pPr>
            <a:lvl3pPr marL="1257300" indent="-342900">
              <a:lnSpc>
                <a:spcPct val="100000"/>
              </a:lnSpc>
              <a:spcAft>
                <a:spcPts val="0"/>
              </a:spcAft>
              <a:buClr>
                <a:srgbClr val="00B4ED"/>
              </a:buClr>
              <a:buFont typeface="Wingdings" panose="05000000000000000000" pitchFamily="2" charset="2"/>
              <a:buChar char="§"/>
              <a:defRPr sz="2400">
                <a:latin typeface="Calibri" panose="020F0502020204030204" pitchFamily="34" charset="0"/>
                <a:cs typeface="Calibri" panose="020F0502020204030204" pitchFamily="34" charset="0"/>
              </a:defRPr>
            </a:lvl3pPr>
            <a:lvl4pPr marL="1714500" indent="-342900">
              <a:lnSpc>
                <a:spcPct val="100000"/>
              </a:lnSpc>
              <a:spcAft>
                <a:spcPts val="0"/>
              </a:spcAft>
              <a:buClr>
                <a:srgbClr val="00B4ED"/>
              </a:buClr>
              <a:buFont typeface="Wingdings" panose="05000000000000000000" pitchFamily="2" charset="2"/>
              <a:buChar char="§"/>
              <a:defRPr sz="2400">
                <a:latin typeface="Calibri" panose="020F0502020204030204" pitchFamily="34" charset="0"/>
                <a:cs typeface="Calibri" panose="020F0502020204030204" pitchFamily="34" charset="0"/>
              </a:defRPr>
            </a:lvl4pPr>
            <a:lvl5pPr marL="2171700" indent="-342900">
              <a:lnSpc>
                <a:spcPct val="100000"/>
              </a:lnSpc>
              <a:spcAft>
                <a:spcPts val="0"/>
              </a:spcAft>
              <a:buClr>
                <a:srgbClr val="00B4ED"/>
              </a:buClr>
              <a:buFont typeface="Wingdings" panose="05000000000000000000" pitchFamily="2" charset="2"/>
              <a:buChar char="§"/>
              <a:defRPr sz="2400">
                <a:latin typeface="Calibri" panose="020F0502020204030204" pitchFamily="34" charset="0"/>
                <a:cs typeface="Calibri" panose="020F050202020403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4" name="Подзаголовок 2">
            <a:extLst>
              <a:ext uri="{FF2B5EF4-FFF2-40B4-BE49-F238E27FC236}">
                <a16:creationId xmlns:a16="http://schemas.microsoft.com/office/drawing/2014/main" id="{1F3269BE-3EE2-46C8-B63B-EE34881837BD}"/>
              </a:ext>
            </a:extLst>
          </p:cNvPr>
          <p:cNvSpPr>
            <a:spLocks noGrp="1"/>
          </p:cNvSpPr>
          <p:nvPr>
            <p:ph type="subTitle" idx="1"/>
          </p:nvPr>
        </p:nvSpPr>
        <p:spPr>
          <a:xfrm>
            <a:off x="640466" y="258143"/>
            <a:ext cx="11074206" cy="406651"/>
          </a:xfrm>
          <a:prstGeom prst="rect">
            <a:avLst/>
          </a:prstGeom>
        </p:spPr>
        <p:txBody>
          <a:bodyPr/>
          <a:lstStyle>
            <a:lvl1pPr marL="0" indent="0" algn="l">
              <a:buNone/>
              <a:defRPr sz="4000" b="1">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Tree>
    <p:extLst>
      <p:ext uri="{BB962C8B-B14F-4D97-AF65-F5344CB8AC3E}">
        <p14:creationId xmlns:p14="http://schemas.microsoft.com/office/powerpoint/2010/main" val="3127119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Текст с заголовком длинный">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4D3CAF00-823B-46A7-87CF-045B39AA3C08}"/>
              </a:ext>
            </a:extLst>
          </p:cNvPr>
          <p:cNvSpPr/>
          <p:nvPr userDrawn="1"/>
        </p:nvSpPr>
        <p:spPr>
          <a:xfrm>
            <a:off x="559517" y="196397"/>
            <a:ext cx="11368957" cy="1238704"/>
          </a:xfrm>
          <a:prstGeom prst="rect">
            <a:avLst/>
          </a:prstGeom>
          <a:solidFill>
            <a:srgbClr val="00B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Rectangle 12">
            <a:extLst>
              <a:ext uri="{FF2B5EF4-FFF2-40B4-BE49-F238E27FC236}">
                <a16:creationId xmlns:a16="http://schemas.microsoft.com/office/drawing/2014/main" id="{AE68A318-5B5A-45B9-8D5C-AD786F274B14}"/>
              </a:ext>
            </a:extLst>
          </p:cNvPr>
          <p:cNvSpPr/>
          <p:nvPr userDrawn="1"/>
        </p:nvSpPr>
        <p:spPr>
          <a:xfrm>
            <a:off x="263526" y="196397"/>
            <a:ext cx="138905" cy="1238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Объект 2">
            <a:extLst>
              <a:ext uri="{FF2B5EF4-FFF2-40B4-BE49-F238E27FC236}">
                <a16:creationId xmlns:a16="http://schemas.microsoft.com/office/drawing/2014/main" id="{2AD656C4-B1E7-446B-A710-5C5459976CA9}"/>
              </a:ext>
            </a:extLst>
          </p:cNvPr>
          <p:cNvSpPr>
            <a:spLocks noGrp="1"/>
          </p:cNvSpPr>
          <p:nvPr>
            <p:ph idx="10"/>
          </p:nvPr>
        </p:nvSpPr>
        <p:spPr>
          <a:xfrm>
            <a:off x="725488" y="1638299"/>
            <a:ext cx="10989184" cy="3492501"/>
          </a:xfrm>
          <a:prstGeom prst="rect">
            <a:avLst/>
          </a:prstGeom>
        </p:spPr>
        <p:txBody>
          <a:bodyPr/>
          <a:lstStyle>
            <a:lvl1pPr marL="342900" indent="-342900">
              <a:lnSpc>
                <a:spcPct val="100000"/>
              </a:lnSpc>
              <a:spcAft>
                <a:spcPts val="0"/>
              </a:spcAft>
              <a:buClr>
                <a:srgbClr val="00B4ED"/>
              </a:buClr>
              <a:buFont typeface="Wingdings" panose="05000000000000000000" pitchFamily="2" charset="2"/>
              <a:buChar char="§"/>
              <a:defRPr sz="2400">
                <a:latin typeface="Calibri" panose="020F0502020204030204" pitchFamily="34" charset="0"/>
                <a:cs typeface="Calibri" panose="020F0502020204030204" pitchFamily="34" charset="0"/>
              </a:defRPr>
            </a:lvl1pPr>
            <a:lvl2pPr marL="800100" indent="-342900">
              <a:lnSpc>
                <a:spcPct val="100000"/>
              </a:lnSpc>
              <a:spcAft>
                <a:spcPts val="0"/>
              </a:spcAft>
              <a:buClr>
                <a:srgbClr val="00B4ED"/>
              </a:buClr>
              <a:buFont typeface="Wingdings" panose="05000000000000000000" pitchFamily="2" charset="2"/>
              <a:buChar char="§"/>
              <a:defRPr sz="2400">
                <a:latin typeface="Calibri" panose="020F0502020204030204" pitchFamily="34" charset="0"/>
                <a:cs typeface="Calibri" panose="020F0502020204030204" pitchFamily="34" charset="0"/>
              </a:defRPr>
            </a:lvl2pPr>
            <a:lvl3pPr marL="1257300" indent="-342900">
              <a:lnSpc>
                <a:spcPct val="100000"/>
              </a:lnSpc>
              <a:spcAft>
                <a:spcPts val="0"/>
              </a:spcAft>
              <a:buClr>
                <a:srgbClr val="00B4ED"/>
              </a:buClr>
              <a:buFont typeface="Wingdings" panose="05000000000000000000" pitchFamily="2" charset="2"/>
              <a:buChar char="§"/>
              <a:defRPr sz="2400">
                <a:latin typeface="Calibri" panose="020F0502020204030204" pitchFamily="34" charset="0"/>
                <a:cs typeface="Calibri" panose="020F0502020204030204" pitchFamily="34" charset="0"/>
              </a:defRPr>
            </a:lvl3pPr>
            <a:lvl4pPr marL="1714500" indent="-342900">
              <a:lnSpc>
                <a:spcPct val="100000"/>
              </a:lnSpc>
              <a:spcAft>
                <a:spcPts val="0"/>
              </a:spcAft>
              <a:buClr>
                <a:srgbClr val="00B4ED"/>
              </a:buClr>
              <a:buFont typeface="Wingdings" panose="05000000000000000000" pitchFamily="2" charset="2"/>
              <a:buChar char="§"/>
              <a:defRPr sz="2400">
                <a:latin typeface="Calibri" panose="020F0502020204030204" pitchFamily="34" charset="0"/>
                <a:cs typeface="Calibri" panose="020F0502020204030204" pitchFamily="34" charset="0"/>
              </a:defRPr>
            </a:lvl4pPr>
            <a:lvl5pPr marL="2171700" indent="-342900">
              <a:lnSpc>
                <a:spcPct val="100000"/>
              </a:lnSpc>
              <a:spcAft>
                <a:spcPts val="0"/>
              </a:spcAft>
              <a:buClr>
                <a:srgbClr val="00B4ED"/>
              </a:buClr>
              <a:buFont typeface="Wingdings" panose="05000000000000000000" pitchFamily="2" charset="2"/>
              <a:buChar char="§"/>
              <a:defRPr sz="2400">
                <a:latin typeface="Calibri" panose="020F0502020204030204" pitchFamily="34" charset="0"/>
                <a:cs typeface="Calibri" panose="020F050202020403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4" name="Подзаголовок 2">
            <a:extLst>
              <a:ext uri="{FF2B5EF4-FFF2-40B4-BE49-F238E27FC236}">
                <a16:creationId xmlns:a16="http://schemas.microsoft.com/office/drawing/2014/main" id="{1F3269BE-3EE2-46C8-B63B-EE34881837BD}"/>
              </a:ext>
            </a:extLst>
          </p:cNvPr>
          <p:cNvSpPr>
            <a:spLocks noGrp="1"/>
          </p:cNvSpPr>
          <p:nvPr>
            <p:ph type="subTitle" idx="1" hasCustomPrompt="1"/>
          </p:nvPr>
        </p:nvSpPr>
        <p:spPr>
          <a:xfrm>
            <a:off x="640466" y="258143"/>
            <a:ext cx="11074206" cy="1018566"/>
          </a:xfrm>
          <a:prstGeom prst="rect">
            <a:avLst/>
          </a:prstGeom>
        </p:spPr>
        <p:txBody>
          <a:bodyPr/>
          <a:lstStyle>
            <a:lvl1pPr marL="0" indent="0" algn="l">
              <a:buNone/>
              <a:defRPr sz="4000" b="1">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Tree>
    <p:extLst>
      <p:ext uri="{BB962C8B-B14F-4D97-AF65-F5344CB8AC3E}">
        <p14:creationId xmlns:p14="http://schemas.microsoft.com/office/powerpoint/2010/main" val="32532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Текст">
    <p:bg>
      <p:bgPr>
        <a:solidFill>
          <a:schemeClr val="bg1"/>
        </a:solidFill>
        <a:effectLst/>
      </p:bgPr>
    </p:bg>
    <p:spTree>
      <p:nvGrpSpPr>
        <p:cNvPr id="1" name=""/>
        <p:cNvGrpSpPr/>
        <p:nvPr/>
      </p:nvGrpSpPr>
      <p:grpSpPr>
        <a:xfrm>
          <a:off x="0" y="0"/>
          <a:ext cx="0" cy="0"/>
          <a:chOff x="0" y="0"/>
          <a:chExt cx="0" cy="0"/>
        </a:xfrm>
      </p:grpSpPr>
      <p:sp>
        <p:nvSpPr>
          <p:cNvPr id="13" name="Объект 2">
            <a:extLst>
              <a:ext uri="{FF2B5EF4-FFF2-40B4-BE49-F238E27FC236}">
                <a16:creationId xmlns:a16="http://schemas.microsoft.com/office/drawing/2014/main" id="{2AD656C4-B1E7-446B-A710-5C5459976CA9}"/>
              </a:ext>
            </a:extLst>
          </p:cNvPr>
          <p:cNvSpPr>
            <a:spLocks noGrp="1"/>
          </p:cNvSpPr>
          <p:nvPr>
            <p:ph idx="10"/>
          </p:nvPr>
        </p:nvSpPr>
        <p:spPr>
          <a:xfrm>
            <a:off x="725488" y="940279"/>
            <a:ext cx="10630617" cy="4190522"/>
          </a:xfrm>
          <a:prstGeom prst="rect">
            <a:avLst/>
          </a:prstGeom>
        </p:spPr>
        <p:txBody>
          <a:bodyPr/>
          <a:lstStyle>
            <a:lvl1pPr marL="342900" indent="-342900">
              <a:lnSpc>
                <a:spcPct val="100000"/>
              </a:lnSpc>
              <a:spcAft>
                <a:spcPts val="600"/>
              </a:spcAft>
              <a:buClr>
                <a:srgbClr val="00B4ED"/>
              </a:buClr>
              <a:buFont typeface="Wingdings" panose="05000000000000000000" pitchFamily="2" charset="2"/>
              <a:buChar char="§"/>
              <a:defRPr sz="2400">
                <a:latin typeface="Calibri" panose="020F0502020204030204" pitchFamily="34" charset="0"/>
                <a:cs typeface="Calibri" panose="020F0502020204030204" pitchFamily="34" charset="0"/>
              </a:defRPr>
            </a:lvl1pPr>
            <a:lvl2pPr marL="800100" indent="-342900">
              <a:lnSpc>
                <a:spcPct val="100000"/>
              </a:lnSpc>
              <a:spcAft>
                <a:spcPts val="600"/>
              </a:spcAft>
              <a:buClr>
                <a:srgbClr val="00B4ED"/>
              </a:buClr>
              <a:buFont typeface="Wingdings" panose="05000000000000000000" pitchFamily="2" charset="2"/>
              <a:buChar char="§"/>
              <a:defRPr sz="2400">
                <a:latin typeface="Calibri" panose="020F0502020204030204" pitchFamily="34" charset="0"/>
                <a:cs typeface="Calibri" panose="020F0502020204030204" pitchFamily="34" charset="0"/>
              </a:defRPr>
            </a:lvl2pPr>
            <a:lvl3pPr marL="1257300" indent="-342900">
              <a:lnSpc>
                <a:spcPct val="100000"/>
              </a:lnSpc>
              <a:spcAft>
                <a:spcPts val="600"/>
              </a:spcAft>
              <a:buClr>
                <a:srgbClr val="00B4ED"/>
              </a:buClr>
              <a:buFont typeface="Wingdings" panose="05000000000000000000" pitchFamily="2" charset="2"/>
              <a:buChar char="§"/>
              <a:defRPr sz="2400">
                <a:latin typeface="Calibri" panose="020F0502020204030204" pitchFamily="34" charset="0"/>
                <a:cs typeface="Calibri" panose="020F0502020204030204" pitchFamily="34" charset="0"/>
              </a:defRPr>
            </a:lvl3pPr>
            <a:lvl4pPr marL="1714500" indent="-342900">
              <a:lnSpc>
                <a:spcPct val="100000"/>
              </a:lnSpc>
              <a:spcAft>
                <a:spcPts val="600"/>
              </a:spcAft>
              <a:buClr>
                <a:srgbClr val="00B4ED"/>
              </a:buClr>
              <a:buFont typeface="Wingdings" panose="05000000000000000000" pitchFamily="2" charset="2"/>
              <a:buChar char="§"/>
              <a:defRPr sz="2400">
                <a:latin typeface="Calibri" panose="020F0502020204030204" pitchFamily="34" charset="0"/>
                <a:cs typeface="Calibri" panose="020F0502020204030204" pitchFamily="34" charset="0"/>
              </a:defRPr>
            </a:lvl4pPr>
            <a:lvl5pPr marL="2171700" indent="-342900">
              <a:lnSpc>
                <a:spcPct val="100000"/>
              </a:lnSpc>
              <a:spcAft>
                <a:spcPts val="600"/>
              </a:spcAft>
              <a:buClr>
                <a:srgbClr val="00B4ED"/>
              </a:buClr>
              <a:buFont typeface="Wingdings" panose="05000000000000000000" pitchFamily="2" charset="2"/>
              <a:buChar char="§"/>
              <a:defRPr sz="2400">
                <a:latin typeface="Calibri" panose="020F0502020204030204" pitchFamily="34" charset="0"/>
                <a:cs typeface="Calibri" panose="020F050202020403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636431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Заголовок кода длинный">
    <p:bg>
      <p:bgPr>
        <a:solidFill>
          <a:srgbClr val="00B4ED"/>
        </a:solidFill>
        <a:effectLst/>
      </p:bgPr>
    </p:bg>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D2E4BF05-28A8-48D7-9AF6-7154BA0F1006}"/>
              </a:ext>
            </a:extLst>
          </p:cNvPr>
          <p:cNvSpPr/>
          <p:nvPr userDrawn="1"/>
        </p:nvSpPr>
        <p:spPr>
          <a:xfrm>
            <a:off x="943242" y="955522"/>
            <a:ext cx="10220058" cy="847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Rectangle 12">
            <a:extLst>
              <a:ext uri="{FF2B5EF4-FFF2-40B4-BE49-F238E27FC236}">
                <a16:creationId xmlns:a16="http://schemas.microsoft.com/office/drawing/2014/main" id="{AF6CA252-41C6-4922-A6B4-F1DA5E11606C}"/>
              </a:ext>
            </a:extLst>
          </p:cNvPr>
          <p:cNvSpPr/>
          <p:nvPr userDrawn="1"/>
        </p:nvSpPr>
        <p:spPr>
          <a:xfrm>
            <a:off x="639763" y="955522"/>
            <a:ext cx="189179" cy="847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одзаголовок 2">
            <a:extLst>
              <a:ext uri="{FF2B5EF4-FFF2-40B4-BE49-F238E27FC236}">
                <a16:creationId xmlns:a16="http://schemas.microsoft.com/office/drawing/2014/main" id="{076D103D-5997-4676-A81E-83094A1BB57F}"/>
              </a:ext>
            </a:extLst>
          </p:cNvPr>
          <p:cNvSpPr>
            <a:spLocks noGrp="1"/>
          </p:cNvSpPr>
          <p:nvPr>
            <p:ph type="subTitle" idx="1"/>
          </p:nvPr>
        </p:nvSpPr>
        <p:spPr>
          <a:xfrm>
            <a:off x="1028699" y="1043797"/>
            <a:ext cx="9884279" cy="500890"/>
          </a:xfrm>
          <a:prstGeom prst="rect">
            <a:avLst/>
          </a:prstGeom>
        </p:spPr>
        <p:txBody>
          <a:bodyPr/>
          <a:lstStyle>
            <a:lvl1pPr marL="0" indent="0" algn="l">
              <a:buNone/>
              <a:defRPr sz="4400" b="1">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Tree>
    <p:extLst>
      <p:ext uri="{BB962C8B-B14F-4D97-AF65-F5344CB8AC3E}">
        <p14:creationId xmlns:p14="http://schemas.microsoft.com/office/powerpoint/2010/main" val="194414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Заголовок кода длинный и широкий">
    <p:bg>
      <p:bgPr>
        <a:solidFill>
          <a:srgbClr val="00B4ED"/>
        </a:solidFill>
        <a:effectLst/>
      </p:bgPr>
    </p:bg>
    <p:spTree>
      <p:nvGrpSpPr>
        <p:cNvPr id="1" name=""/>
        <p:cNvGrpSpPr/>
        <p:nvPr/>
      </p:nvGrpSpPr>
      <p:grpSpPr>
        <a:xfrm>
          <a:off x="0" y="0"/>
          <a:ext cx="0" cy="0"/>
          <a:chOff x="0" y="0"/>
          <a:chExt cx="0" cy="0"/>
        </a:xfrm>
      </p:grpSpPr>
      <p:sp>
        <p:nvSpPr>
          <p:cNvPr id="9" name="Rectangle 12">
            <a:extLst>
              <a:ext uri="{FF2B5EF4-FFF2-40B4-BE49-F238E27FC236}">
                <a16:creationId xmlns:a16="http://schemas.microsoft.com/office/drawing/2014/main" id="{3F91F2A2-2672-4870-A279-19E0F8AA382A}"/>
              </a:ext>
            </a:extLst>
          </p:cNvPr>
          <p:cNvSpPr/>
          <p:nvPr userDrawn="1"/>
        </p:nvSpPr>
        <p:spPr>
          <a:xfrm>
            <a:off x="943242" y="955521"/>
            <a:ext cx="10220058" cy="1485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Rectangle 12">
            <a:extLst>
              <a:ext uri="{FF2B5EF4-FFF2-40B4-BE49-F238E27FC236}">
                <a16:creationId xmlns:a16="http://schemas.microsoft.com/office/drawing/2014/main" id="{EB9E2E92-93D0-4644-A8B6-DB6F94125E53}"/>
              </a:ext>
            </a:extLst>
          </p:cNvPr>
          <p:cNvSpPr/>
          <p:nvPr userDrawn="1"/>
        </p:nvSpPr>
        <p:spPr>
          <a:xfrm>
            <a:off x="639763" y="955522"/>
            <a:ext cx="189179" cy="14857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одзаголовок 2">
            <a:extLst>
              <a:ext uri="{FF2B5EF4-FFF2-40B4-BE49-F238E27FC236}">
                <a16:creationId xmlns:a16="http://schemas.microsoft.com/office/drawing/2014/main" id="{878F3185-17FD-49FE-91E5-E44CF4618361}"/>
              </a:ext>
            </a:extLst>
          </p:cNvPr>
          <p:cNvSpPr>
            <a:spLocks noGrp="1"/>
          </p:cNvSpPr>
          <p:nvPr>
            <p:ph type="subTitle" idx="1" hasCustomPrompt="1"/>
          </p:nvPr>
        </p:nvSpPr>
        <p:spPr>
          <a:xfrm>
            <a:off x="1028699" y="1061049"/>
            <a:ext cx="9884279" cy="483637"/>
          </a:xfrm>
          <a:prstGeom prst="rect">
            <a:avLst/>
          </a:prstGeom>
        </p:spPr>
        <p:txBody>
          <a:bodyPr/>
          <a:lstStyle>
            <a:lvl1pPr marL="0" indent="0" algn="l">
              <a:buNone/>
              <a:defRPr sz="4400" b="1">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Tree>
    <p:extLst>
      <p:ext uri="{BB962C8B-B14F-4D97-AF65-F5344CB8AC3E}">
        <p14:creationId xmlns:p14="http://schemas.microsoft.com/office/powerpoint/2010/main" val="154251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Код">
    <p:bg>
      <p:bgPr>
        <a:solidFill>
          <a:schemeClr val="bg1"/>
        </a:solidFill>
        <a:effectLst/>
      </p:bgPr>
    </p:bg>
    <p:spTree>
      <p:nvGrpSpPr>
        <p:cNvPr id="1" name=""/>
        <p:cNvGrpSpPr/>
        <p:nvPr/>
      </p:nvGrpSpPr>
      <p:grpSpPr>
        <a:xfrm>
          <a:off x="0" y="0"/>
          <a:ext cx="0" cy="0"/>
          <a:chOff x="0" y="0"/>
          <a:chExt cx="0" cy="0"/>
        </a:xfrm>
      </p:grpSpPr>
      <p:sp>
        <p:nvSpPr>
          <p:cNvPr id="7" name="Объект 2">
            <a:extLst>
              <a:ext uri="{FF2B5EF4-FFF2-40B4-BE49-F238E27FC236}">
                <a16:creationId xmlns:a16="http://schemas.microsoft.com/office/drawing/2014/main" id="{C9943FE6-1442-4A5D-8C00-EBBFD0470E3B}"/>
              </a:ext>
            </a:extLst>
          </p:cNvPr>
          <p:cNvSpPr>
            <a:spLocks noGrp="1"/>
          </p:cNvSpPr>
          <p:nvPr>
            <p:ph idx="10"/>
          </p:nvPr>
        </p:nvSpPr>
        <p:spPr>
          <a:xfrm>
            <a:off x="840504" y="165100"/>
            <a:ext cx="10989545" cy="6330950"/>
          </a:xfrm>
          <a:prstGeom prst="rect">
            <a:avLst/>
          </a:prstGeom>
        </p:spPr>
        <p:txBody>
          <a:bodyPr/>
          <a:lstStyle>
            <a:lvl1pPr>
              <a:lnSpc>
                <a:spcPct val="100000"/>
              </a:lnSpc>
              <a:spcBef>
                <a:spcPts val="0"/>
              </a:spcBef>
              <a:defRPr sz="2400">
                <a:latin typeface="Consolas" panose="020B0609020204030204" pitchFamily="49" charset="0"/>
              </a:defRPr>
            </a:lvl1pPr>
            <a:lvl2pPr marL="685800" indent="-228600">
              <a:buFontTx/>
              <a:buBlip>
                <a:blip r:embed="rId2"/>
              </a:buBlip>
              <a:defRPr sz="2800">
                <a:latin typeface="Consolas" panose="020B0609020204030204" pitchFamily="49" charset="0"/>
              </a:defRPr>
            </a:lvl2pPr>
            <a:lvl3pPr marL="1143000" indent="-228600">
              <a:buFontTx/>
              <a:buBlip>
                <a:blip r:embed="rId2"/>
              </a:buBlip>
              <a:defRPr sz="2800">
                <a:latin typeface="Consolas" panose="020B0609020204030204" pitchFamily="49" charset="0"/>
              </a:defRPr>
            </a:lvl3pPr>
            <a:lvl4pPr marL="1600200" indent="-228600">
              <a:buFontTx/>
              <a:buBlip>
                <a:blip r:embed="rId2"/>
              </a:buBlip>
              <a:defRPr sz="2800">
                <a:latin typeface="Consolas" panose="020B0609020204030204" pitchFamily="49" charset="0"/>
              </a:defRPr>
            </a:lvl4pPr>
            <a:lvl5pPr marL="2057400" indent="-228600">
              <a:buFontTx/>
              <a:buBlip>
                <a:blip r:embed="rId2"/>
              </a:buBlip>
              <a:defRPr sz="2800">
                <a:latin typeface="Consolas" panose="020B0609020204030204" pitchFamily="49" charset="0"/>
              </a:defRPr>
            </a:lvl5pPr>
          </a:lstStyle>
          <a:p>
            <a:pPr lvl="0"/>
            <a:r>
              <a:rPr lang="ru-RU" dirty="0"/>
              <a:t>Образец текста</a:t>
            </a:r>
          </a:p>
        </p:txBody>
      </p:sp>
    </p:spTree>
    <p:extLst>
      <p:ext uri="{BB962C8B-B14F-4D97-AF65-F5344CB8AC3E}">
        <p14:creationId xmlns:p14="http://schemas.microsoft.com/office/powerpoint/2010/main" val="3430681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Вопросы">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Группа 8">
            <a:extLst>
              <a:ext uri="{FF2B5EF4-FFF2-40B4-BE49-F238E27FC236}">
                <a16:creationId xmlns:a16="http://schemas.microsoft.com/office/drawing/2014/main" id="{BBF5A4B1-9646-4B05-AE8E-2B5AC620973E}"/>
              </a:ext>
            </a:extLst>
          </p:cNvPr>
          <p:cNvGrpSpPr/>
          <p:nvPr userDrawn="1"/>
        </p:nvGrpSpPr>
        <p:grpSpPr>
          <a:xfrm>
            <a:off x="-1" y="160220"/>
            <a:ext cx="11481109" cy="6697780"/>
            <a:chOff x="-1" y="160220"/>
            <a:chExt cx="11481109" cy="6697780"/>
          </a:xfrm>
        </p:grpSpPr>
        <p:pic>
          <p:nvPicPr>
            <p:cNvPr id="3" name="Picture 2">
              <a:extLst>
                <a:ext uri="{FF2B5EF4-FFF2-40B4-BE49-F238E27FC236}">
                  <a16:creationId xmlns:a16="http://schemas.microsoft.com/office/drawing/2014/main" id="{650B42EC-A20A-40B0-8DCD-3B4904AA461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0537" r="49048"/>
            <a:stretch/>
          </p:blipFill>
          <p:spPr>
            <a:xfrm>
              <a:off x="-1" y="4151608"/>
              <a:ext cx="6212115" cy="2706392"/>
            </a:xfrm>
            <a:prstGeom prst="rect">
              <a:avLst/>
            </a:prstGeom>
          </p:spPr>
        </p:pic>
        <p:grpSp>
          <p:nvGrpSpPr>
            <p:cNvPr id="4" name="Группа 3">
              <a:extLst>
                <a:ext uri="{FF2B5EF4-FFF2-40B4-BE49-F238E27FC236}">
                  <a16:creationId xmlns:a16="http://schemas.microsoft.com/office/drawing/2014/main" id="{FAED4053-2BAE-4A31-A9A5-91888EF329A6}"/>
                </a:ext>
              </a:extLst>
            </p:cNvPr>
            <p:cNvGrpSpPr/>
            <p:nvPr userDrawn="1"/>
          </p:nvGrpSpPr>
          <p:grpSpPr>
            <a:xfrm>
              <a:off x="615836" y="1277257"/>
              <a:ext cx="5596278" cy="2151743"/>
              <a:chOff x="615836" y="1277257"/>
              <a:chExt cx="5596278" cy="2151743"/>
            </a:xfrm>
          </p:grpSpPr>
          <p:sp>
            <p:nvSpPr>
              <p:cNvPr id="2" name="Прямоугольник 1">
                <a:extLst>
                  <a:ext uri="{FF2B5EF4-FFF2-40B4-BE49-F238E27FC236}">
                    <a16:creationId xmlns:a16="http://schemas.microsoft.com/office/drawing/2014/main" id="{81C016F7-DC98-4339-A2E3-C1D1FBCE3D60}"/>
                  </a:ext>
                </a:extLst>
              </p:cNvPr>
              <p:cNvSpPr/>
              <p:nvPr userDrawn="1"/>
            </p:nvSpPr>
            <p:spPr>
              <a:xfrm>
                <a:off x="1320800" y="1277257"/>
                <a:ext cx="4891314" cy="2151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160B6C04-B12F-4272-B5F5-553C321FE412}"/>
                  </a:ext>
                </a:extLst>
              </p:cNvPr>
              <p:cNvSpPr/>
              <p:nvPr userDrawn="1"/>
            </p:nvSpPr>
            <p:spPr>
              <a:xfrm>
                <a:off x="615836" y="1277257"/>
                <a:ext cx="470014" cy="2151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 name="TextBox 6">
              <a:extLst>
                <a:ext uri="{FF2B5EF4-FFF2-40B4-BE49-F238E27FC236}">
                  <a16:creationId xmlns:a16="http://schemas.microsoft.com/office/drawing/2014/main" id="{A76D0EE3-05E5-4EC0-A086-781C234923D4}"/>
                </a:ext>
              </a:extLst>
            </p:cNvPr>
            <p:cNvSpPr txBox="1"/>
            <p:nvPr userDrawn="1"/>
          </p:nvSpPr>
          <p:spPr>
            <a:xfrm>
              <a:off x="1154967" y="160220"/>
              <a:ext cx="4599336" cy="3770263"/>
            </a:xfrm>
            <a:prstGeom prst="rect">
              <a:avLst/>
            </a:prstGeom>
            <a:noFill/>
          </p:spPr>
          <p:txBody>
            <a:bodyPr wrap="none" rtlCol="0">
              <a:spAutoFit/>
            </a:bodyPr>
            <a:lstStyle/>
            <a:p>
              <a:r>
                <a:rPr lang="ru-RU" sz="23900" dirty="0">
                  <a:latin typeface="Calibri" panose="020F0502020204030204" pitchFamily="34" charset="0"/>
                  <a:cs typeface="Calibri" panose="020F0502020204030204" pitchFamily="34" charset="0"/>
                </a:rPr>
                <a:t> </a:t>
              </a:r>
              <a:r>
                <a:rPr lang="en-US" sz="16600" dirty="0">
                  <a:latin typeface="Calibri" panose="020F0502020204030204" pitchFamily="34" charset="0"/>
                  <a:cs typeface="Calibri" panose="020F0502020204030204" pitchFamily="34" charset="0"/>
                </a:rPr>
                <a:t>END</a:t>
              </a:r>
              <a:endParaRPr lang="ru-RU" sz="239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587006D-B7ED-4763-BCA1-FA071DD10499}"/>
                </a:ext>
              </a:extLst>
            </p:cNvPr>
            <p:cNvSpPr txBox="1"/>
            <p:nvPr userDrawn="1"/>
          </p:nvSpPr>
          <p:spPr>
            <a:xfrm>
              <a:off x="7428395" y="3930483"/>
              <a:ext cx="4052713" cy="2492990"/>
            </a:xfrm>
            <a:prstGeom prst="rect">
              <a:avLst/>
            </a:prstGeom>
            <a:noFill/>
          </p:spPr>
          <p:txBody>
            <a:bodyPr wrap="none" rtlCol="0">
              <a:spAutoFit/>
            </a:bodyPr>
            <a:lstStyle/>
            <a:p>
              <a:r>
                <a:rPr lang="en-US" sz="15600" dirty="0">
                  <a:solidFill>
                    <a:schemeClr val="bg1"/>
                  </a:solidFill>
                  <a:latin typeface="Calibri" panose="020F0502020204030204" pitchFamily="34" charset="0"/>
                  <a:cs typeface="Calibri" panose="020F0502020204030204" pitchFamily="34" charset="0"/>
                </a:rPr>
                <a:t>Q&amp;A</a:t>
              </a:r>
              <a:endParaRPr lang="ru-RU" sz="15600"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90847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65448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23" r:id="rId4"/>
    <p:sldLayoutId id="2147483722" r:id="rId5"/>
    <p:sldLayoutId id="2147483720" r:id="rId6"/>
    <p:sldLayoutId id="2147483721" r:id="rId7"/>
    <p:sldLayoutId id="2147483718" r:id="rId8"/>
    <p:sldLayoutId id="2147483719" r:id="rId9"/>
  </p:sldLayoutIdLst>
  <p:txStyles>
    <p:titleStyle>
      <a:lvl1pPr marL="0" marR="0" indent="0" algn="r" defTabSz="914400" rtl="0" eaLnBrk="1" fontAlgn="auto" latinLnBrk="0" hangingPunct="1">
        <a:lnSpc>
          <a:spcPct val="9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upport@viva64.com" TargetMode="External"/><Relationship Id="rId2" Type="http://schemas.openxmlformats.org/officeDocument/2006/relationships/hyperlink" Target="http://www.viva64.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hyperlink" Target="http://www.viva64.com/ru/w/V597/"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viva64.com/ru/b/0543/"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viva64.com/ru/b/0643/"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ww.viva64.com/ru/b/0509/" TargetMode="External"/><Relationship Id="rId2" Type="http://schemas.openxmlformats.org/officeDocument/2006/relationships/hyperlink" Target="http://www.viva64.com/ru/b/0260/" TargetMode="Externa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hyperlink" Target="http://www.viva64.com/ru/w/"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hyperlink" Target="http://www.viva64.com/ru/examples/"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www.viva64.com/ru/inspections/" TargetMode="External"/><Relationship Id="rId2" Type="http://schemas.openxmlformats.org/officeDocument/2006/relationships/hyperlink" Target="http://www.viva64.com/ru/b/0221/" TargetMode="Externa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hyperlink" Target="https://www.viva64.com/ru/m/" TargetMode="External"/><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hyperlink" Target="https://www.viva64.com/ru/b/0514/"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viva64.com/ru/b/0364/" TargetMode="Externa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hyperlink" Target="http://www.viva64.com/ru/m/0017/"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hyperlink" Target="http://www.viva64.com/ru/m/0036/" TargetMode="Externa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www.viva64.com/ru/m/0036/" TargetMode="External"/><Relationship Id="rId2" Type="http://schemas.openxmlformats.org/officeDocument/2006/relationships/hyperlink" Target="http://www.viva64.com/ru/m/0033/"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viva64.com/ru/b/0636/" TargetMode="Externa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viva64.com/ru/b/0452/" TargetMode="Externa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hyperlink" Target="http://www.viva64.com/ru/m/0009/" TargetMode="External"/><Relationship Id="rId2" Type="http://schemas.openxmlformats.org/officeDocument/2006/relationships/hyperlink" Target="http://www.viva64.com/ru/pvs-studio-download/" TargetMode="Externa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hyperlink" Target="https://www.viva64.com/ru/b/0614/" TargetMode="External"/><Relationship Id="rId2" Type="http://schemas.openxmlformats.org/officeDocument/2006/relationships/hyperlink" Target="http://www.viva64.com/ru/b/0320/" TargetMode="Externa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82.xml.rels><?xml version="1.0" encoding="UTF-8" standalone="yes"?>
<Relationships xmlns="http://schemas.openxmlformats.org/package/2006/relationships"><Relationship Id="rId3" Type="http://schemas.openxmlformats.org/officeDocument/2006/relationships/hyperlink" Target="mailto:support@viva64.com" TargetMode="External"/><Relationship Id="rId2" Type="http://schemas.openxmlformats.org/officeDocument/2006/relationships/hyperlink" Target="https://www.viva64.com/ru/order" TargetMode="Externa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twitter.com/pvsstudio_rus/" TargetMode="External"/><Relationship Id="rId7" Type="http://schemas.openxmlformats.org/officeDocument/2006/relationships/hyperlink" Target="https://www.viva64.com/ru/pvs-studio-download" TargetMode="External"/><Relationship Id="rId2" Type="http://schemas.openxmlformats.org/officeDocument/2006/relationships/hyperlink" Target="mailto:support@viva64.com" TargetMode="External"/><Relationship Id="rId1" Type="http://schemas.openxmlformats.org/officeDocument/2006/relationships/slideLayout" Target="../slideLayouts/slideLayout3.xml"/><Relationship Id="rId6" Type="http://schemas.openxmlformats.org/officeDocument/2006/relationships/hyperlink" Target="https://t.me/pvsstudio_rus" TargetMode="External"/><Relationship Id="rId5" Type="http://schemas.openxmlformats.org/officeDocument/2006/relationships/hyperlink" Target="https://vk.com/pvsstudio_rus" TargetMode="External"/><Relationship Id="rId4" Type="http://schemas.openxmlformats.org/officeDocument/2006/relationships/hyperlink" Target="http://feeds.feedburner.com/viva64-blog-r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6A5E3C-7E72-4750-B1EB-8B95364561D5}"/>
              </a:ext>
            </a:extLst>
          </p:cNvPr>
          <p:cNvSpPr>
            <a:spLocks noGrp="1"/>
          </p:cNvSpPr>
          <p:nvPr>
            <p:ph type="title"/>
          </p:nvPr>
        </p:nvSpPr>
        <p:spPr>
          <a:xfrm>
            <a:off x="838200" y="1800618"/>
            <a:ext cx="10515600" cy="713982"/>
          </a:xfrm>
        </p:spPr>
        <p:txBody>
          <a:bodyPr/>
          <a:lstStyle/>
          <a:p>
            <a:r>
              <a:rPr lang="en-US" sz="6600" dirty="0"/>
              <a:t>PVS-Studio </a:t>
            </a:r>
            <a:r>
              <a:rPr lang="ru-RU" sz="6600" dirty="0"/>
              <a:t>в 2019</a:t>
            </a:r>
          </a:p>
        </p:txBody>
      </p:sp>
      <p:sp>
        <p:nvSpPr>
          <p:cNvPr id="3" name="Подзаголовок 2">
            <a:extLst>
              <a:ext uri="{FF2B5EF4-FFF2-40B4-BE49-F238E27FC236}">
                <a16:creationId xmlns:a16="http://schemas.microsoft.com/office/drawing/2014/main" id="{7343A57E-E8E7-4058-877F-B1CF592F6169}"/>
              </a:ext>
            </a:extLst>
          </p:cNvPr>
          <p:cNvSpPr>
            <a:spLocks noGrp="1"/>
          </p:cNvSpPr>
          <p:nvPr>
            <p:ph type="subTitle" idx="1"/>
          </p:nvPr>
        </p:nvSpPr>
        <p:spPr>
          <a:xfrm>
            <a:off x="618308" y="2988232"/>
            <a:ext cx="10955383" cy="881536"/>
          </a:xfrm>
        </p:spPr>
        <p:txBody>
          <a:bodyPr/>
          <a:lstStyle/>
          <a:p>
            <a:r>
              <a:rPr lang="en-US" sz="2800" b="0" dirty="0"/>
              <a:t>Windows, Linux, macOS</a:t>
            </a:r>
          </a:p>
          <a:p>
            <a:r>
              <a:rPr lang="en-US" sz="2800" b="0" dirty="0"/>
              <a:t>C, C++, C#,</a:t>
            </a:r>
            <a:r>
              <a:rPr lang="ru-RU" sz="2800" b="0" dirty="0"/>
              <a:t> </a:t>
            </a:r>
            <a:r>
              <a:rPr lang="en-US" sz="2800" b="0" dirty="0"/>
              <a:t>Java</a:t>
            </a:r>
            <a:endParaRPr lang="ru-RU" sz="2800" b="0" dirty="0"/>
          </a:p>
        </p:txBody>
      </p:sp>
      <p:sp>
        <p:nvSpPr>
          <p:cNvPr id="4" name="Текст 3">
            <a:extLst>
              <a:ext uri="{FF2B5EF4-FFF2-40B4-BE49-F238E27FC236}">
                <a16:creationId xmlns:a16="http://schemas.microsoft.com/office/drawing/2014/main" id="{C148F1CC-5B23-4AD2-9D73-47E598510E94}"/>
              </a:ext>
            </a:extLst>
          </p:cNvPr>
          <p:cNvSpPr>
            <a:spLocks noGrp="1"/>
          </p:cNvSpPr>
          <p:nvPr>
            <p:ph type="body" idx="10"/>
          </p:nvPr>
        </p:nvSpPr>
        <p:spPr>
          <a:xfrm>
            <a:off x="7090910" y="4978772"/>
            <a:ext cx="4262890" cy="1225178"/>
          </a:xfrm>
        </p:spPr>
        <p:txBody>
          <a:bodyPr/>
          <a:lstStyle/>
          <a:p>
            <a:pPr algn="l"/>
            <a:r>
              <a:rPr lang="ru-RU" sz="2000" b="0" dirty="0"/>
              <a:t>ООО «</a:t>
            </a:r>
            <a:r>
              <a:rPr lang="ru-RU" sz="2000" b="0" dirty="0" err="1"/>
              <a:t>СиПроВер</a:t>
            </a:r>
            <a:r>
              <a:rPr lang="ru-RU" sz="2000" b="0" dirty="0"/>
              <a:t>»</a:t>
            </a:r>
          </a:p>
          <a:p>
            <a:pPr algn="l"/>
            <a:r>
              <a:rPr lang="ru-RU" sz="2000" b="0" dirty="0"/>
              <a:t>Сайт: </a:t>
            </a:r>
            <a:r>
              <a:rPr lang="ru-RU" sz="2000" b="0" dirty="0">
                <a:hlinkClick r:id="rId2"/>
              </a:rPr>
              <a:t>www.viva64.com</a:t>
            </a:r>
            <a:endParaRPr lang="ru-RU" sz="2000" b="0" dirty="0"/>
          </a:p>
          <a:p>
            <a:pPr algn="l"/>
            <a:r>
              <a:rPr lang="ru-RU" sz="2000" b="0" dirty="0"/>
              <a:t>Контакты: </a:t>
            </a:r>
            <a:r>
              <a:rPr lang="ru-RU" sz="2000" b="0" dirty="0">
                <a:hlinkClick r:id="rId3"/>
              </a:rPr>
              <a:t>support@viva64.com</a:t>
            </a:r>
            <a:endParaRPr lang="ru-RU" sz="2000" b="0" dirty="0"/>
          </a:p>
        </p:txBody>
      </p:sp>
    </p:spTree>
    <p:extLst>
      <p:ext uri="{BB962C8B-B14F-4D97-AF65-F5344CB8AC3E}">
        <p14:creationId xmlns:p14="http://schemas.microsoft.com/office/powerpoint/2010/main" val="77122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58ADDF7-3B47-464A-972A-64ADC0028E20}"/>
              </a:ext>
            </a:extLst>
          </p:cNvPr>
          <p:cNvSpPr>
            <a:spLocks noGrp="1"/>
          </p:cNvSpPr>
          <p:nvPr>
            <p:ph idx="10"/>
          </p:nvPr>
        </p:nvSpPr>
        <p:spPr/>
        <p:txBody>
          <a:bodyPr/>
          <a:lstStyle/>
          <a:p>
            <a:pPr>
              <a:spcBef>
                <a:spcPct val="0"/>
              </a:spcBef>
            </a:pPr>
            <a:r>
              <a:rPr lang="en-US" altLang="ru-RU" sz="2200" dirty="0">
                <a:solidFill>
                  <a:srgbClr val="0000FF"/>
                </a:solidFill>
              </a:rPr>
              <a:t>static</a:t>
            </a:r>
            <a:r>
              <a:rPr lang="en-US" altLang="ru-RU" sz="2200" dirty="0">
                <a:solidFill>
                  <a:srgbClr val="000000"/>
                </a:solidFill>
              </a:rPr>
              <a:t> </a:t>
            </a:r>
            <a:r>
              <a:rPr lang="en-US" altLang="ru-RU" sz="2200" dirty="0">
                <a:solidFill>
                  <a:srgbClr val="0000FF"/>
                </a:solidFill>
              </a:rPr>
              <a:t>const</a:t>
            </a:r>
            <a:r>
              <a:rPr lang="en-US" altLang="ru-RU" sz="2200" dirty="0">
                <a:solidFill>
                  <a:srgbClr val="000000"/>
                </a:solidFill>
              </a:rPr>
              <a:t> </a:t>
            </a:r>
            <a:r>
              <a:rPr lang="en-US" altLang="ru-RU" sz="2200" dirty="0">
                <a:solidFill>
                  <a:srgbClr val="0000FF"/>
                </a:solidFill>
              </a:rPr>
              <a:t>int</a:t>
            </a:r>
            <a:r>
              <a:rPr lang="en-US" altLang="ru-RU" sz="2200" dirty="0">
                <a:solidFill>
                  <a:srgbClr val="000000"/>
                </a:solidFill>
              </a:rPr>
              <a:t> </a:t>
            </a:r>
            <a:r>
              <a:rPr lang="en-US" altLang="ru-RU" sz="2200" dirty="0" err="1">
                <a:solidFill>
                  <a:srgbClr val="000000"/>
                </a:solidFill>
              </a:rPr>
              <a:t>kDaysInMonth</a:t>
            </a:r>
            <a:r>
              <a:rPr lang="en-US" altLang="ru-RU" sz="2200" dirty="0">
                <a:solidFill>
                  <a:srgbClr val="000000"/>
                </a:solidFill>
              </a:rPr>
              <a:t>[13] = {</a:t>
            </a:r>
          </a:p>
          <a:p>
            <a:pPr>
              <a:spcBef>
                <a:spcPct val="0"/>
              </a:spcBef>
            </a:pPr>
            <a:r>
              <a:rPr lang="ru-RU" altLang="ru-RU" sz="2200" dirty="0">
                <a:solidFill>
                  <a:srgbClr val="000000"/>
                </a:solidFill>
              </a:rPr>
              <a:t>  0, 31, 28, 31, 30, 31, 30, 31, 31, 30, 31, 30, 31</a:t>
            </a:r>
          </a:p>
          <a:p>
            <a:pPr>
              <a:spcBef>
                <a:spcPct val="0"/>
              </a:spcBef>
            </a:pPr>
            <a:r>
              <a:rPr lang="ru-RU" altLang="ru-RU" sz="2200" dirty="0">
                <a:solidFill>
                  <a:srgbClr val="000000"/>
                </a:solidFill>
              </a:rPr>
              <a:t>};</a:t>
            </a:r>
          </a:p>
          <a:p>
            <a:pPr>
              <a:spcBef>
                <a:spcPct val="0"/>
              </a:spcBef>
            </a:pPr>
            <a:endParaRPr lang="ru-RU" altLang="ru-RU" sz="2200" dirty="0">
              <a:solidFill>
                <a:srgbClr val="000000"/>
              </a:solidFill>
            </a:endParaRPr>
          </a:p>
          <a:p>
            <a:pPr>
              <a:spcBef>
                <a:spcPct val="0"/>
              </a:spcBef>
            </a:pPr>
            <a:r>
              <a:rPr lang="en-US" altLang="ru-RU" sz="2200" dirty="0">
                <a:solidFill>
                  <a:srgbClr val="0000FF"/>
                </a:solidFill>
              </a:rPr>
              <a:t>bool</a:t>
            </a:r>
            <a:r>
              <a:rPr lang="en-US" altLang="ru-RU" sz="2200" dirty="0">
                <a:solidFill>
                  <a:srgbClr val="000000"/>
                </a:solidFill>
              </a:rPr>
              <a:t> </a:t>
            </a:r>
            <a:r>
              <a:rPr lang="en-US" altLang="ru-RU" sz="2200" dirty="0" err="1">
                <a:solidFill>
                  <a:srgbClr val="000000"/>
                </a:solidFill>
              </a:rPr>
              <a:t>ValidateDateTime</a:t>
            </a:r>
            <a:r>
              <a:rPr lang="en-US" altLang="ru-RU" sz="2200" dirty="0">
                <a:solidFill>
                  <a:srgbClr val="000000"/>
                </a:solidFill>
              </a:rPr>
              <a:t>(</a:t>
            </a:r>
            <a:r>
              <a:rPr lang="en-US" altLang="ru-RU" sz="2200" dirty="0">
                <a:solidFill>
                  <a:srgbClr val="0000FF"/>
                </a:solidFill>
              </a:rPr>
              <a:t>const</a:t>
            </a:r>
            <a:r>
              <a:rPr lang="en-US" altLang="ru-RU" sz="2200" dirty="0">
                <a:solidFill>
                  <a:srgbClr val="000000"/>
                </a:solidFill>
              </a:rPr>
              <a:t> </a:t>
            </a:r>
            <a:r>
              <a:rPr lang="en-US" altLang="ru-RU" sz="2200" dirty="0" err="1">
                <a:solidFill>
                  <a:srgbClr val="000000"/>
                </a:solidFill>
              </a:rPr>
              <a:t>DateTime</a:t>
            </a:r>
            <a:r>
              <a:rPr lang="en-US" altLang="ru-RU" sz="2200" dirty="0">
                <a:solidFill>
                  <a:srgbClr val="000000"/>
                </a:solidFill>
              </a:rPr>
              <a:t>&amp; </a:t>
            </a:r>
            <a:r>
              <a:rPr lang="en-US" altLang="ru-RU" sz="2200" dirty="0">
                <a:solidFill>
                  <a:srgbClr val="808080"/>
                </a:solidFill>
              </a:rPr>
              <a:t>time</a:t>
            </a:r>
            <a:r>
              <a:rPr lang="en-US" altLang="ru-RU" sz="2200" dirty="0">
                <a:solidFill>
                  <a:srgbClr val="000000"/>
                </a:solidFill>
              </a:rPr>
              <a:t>) {</a:t>
            </a:r>
          </a:p>
          <a:p>
            <a:pPr>
              <a:spcBef>
                <a:spcPct val="0"/>
              </a:spcBef>
            </a:pPr>
            <a:r>
              <a:rPr lang="en-US" altLang="ru-RU" sz="2200" dirty="0">
                <a:solidFill>
                  <a:srgbClr val="000000"/>
                </a:solidFill>
              </a:rPr>
              <a:t>  </a:t>
            </a:r>
            <a:r>
              <a:rPr lang="en-US" altLang="ru-RU" sz="2200" dirty="0">
                <a:solidFill>
                  <a:srgbClr val="0000FF"/>
                </a:solidFill>
              </a:rPr>
              <a:t>if</a:t>
            </a: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.year</a:t>
            </a:r>
            <a:r>
              <a:rPr lang="en-US" altLang="ru-RU" sz="2200" dirty="0">
                <a:solidFill>
                  <a:srgbClr val="000000"/>
                </a:solidFill>
              </a:rPr>
              <a:t> &lt; 1   || </a:t>
            </a:r>
            <a:r>
              <a:rPr lang="en-US" altLang="ru-RU" sz="2200" dirty="0" err="1">
                <a:solidFill>
                  <a:srgbClr val="808080"/>
                </a:solidFill>
              </a:rPr>
              <a:t>time</a:t>
            </a:r>
            <a:r>
              <a:rPr lang="en-US" altLang="ru-RU" sz="2200" dirty="0" err="1">
                <a:solidFill>
                  <a:srgbClr val="000000"/>
                </a:solidFill>
              </a:rPr>
              <a:t>.year</a:t>
            </a:r>
            <a:r>
              <a:rPr lang="en-US" altLang="ru-RU" sz="2200" dirty="0">
                <a:solidFill>
                  <a:srgbClr val="000000"/>
                </a:solidFill>
              </a:rPr>
              <a:t> &gt; 9999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&lt; 1  || </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&gt; 12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.day</a:t>
            </a:r>
            <a:r>
              <a:rPr lang="en-US" altLang="ru-RU" sz="2200" dirty="0">
                <a:solidFill>
                  <a:srgbClr val="000000"/>
                </a:solidFill>
              </a:rPr>
              <a:t> &lt; 1    || </a:t>
            </a:r>
            <a:r>
              <a:rPr lang="en-US" altLang="ru-RU" sz="2200" dirty="0" err="1">
                <a:solidFill>
                  <a:srgbClr val="808080"/>
                </a:solidFill>
              </a:rPr>
              <a:t>time</a:t>
            </a:r>
            <a:r>
              <a:rPr lang="en-US" altLang="ru-RU" sz="2200" dirty="0" err="1">
                <a:solidFill>
                  <a:srgbClr val="000000"/>
                </a:solidFill>
              </a:rPr>
              <a:t>.day</a:t>
            </a:r>
            <a:r>
              <a:rPr lang="en-US" altLang="ru-RU" sz="2200" dirty="0">
                <a:solidFill>
                  <a:srgbClr val="000000"/>
                </a:solidFill>
              </a:rPr>
              <a:t> &gt; 31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.hour</a:t>
            </a:r>
            <a:r>
              <a:rPr lang="en-US" altLang="ru-RU" sz="2200" dirty="0">
                <a:solidFill>
                  <a:srgbClr val="000000"/>
                </a:solidFill>
              </a:rPr>
              <a:t> &lt; 0   || </a:t>
            </a:r>
            <a:r>
              <a:rPr lang="en-US" altLang="ru-RU" sz="2200" dirty="0" err="1">
                <a:solidFill>
                  <a:srgbClr val="808080"/>
                </a:solidFill>
              </a:rPr>
              <a:t>time</a:t>
            </a:r>
            <a:r>
              <a:rPr lang="en-US" altLang="ru-RU" sz="2200" dirty="0" err="1">
                <a:solidFill>
                  <a:srgbClr val="000000"/>
                </a:solidFill>
              </a:rPr>
              <a:t>.hour</a:t>
            </a:r>
            <a:r>
              <a:rPr lang="en-US" altLang="ru-RU" sz="2200" dirty="0">
                <a:solidFill>
                  <a:srgbClr val="000000"/>
                </a:solidFill>
              </a:rPr>
              <a:t> &gt; 23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.minute</a:t>
            </a:r>
            <a:r>
              <a:rPr lang="en-US" altLang="ru-RU" sz="2200" dirty="0">
                <a:solidFill>
                  <a:srgbClr val="000000"/>
                </a:solidFill>
              </a:rPr>
              <a:t> &lt; 0 || </a:t>
            </a:r>
            <a:r>
              <a:rPr lang="en-US" altLang="ru-RU" sz="2200" dirty="0" err="1">
                <a:solidFill>
                  <a:srgbClr val="808080"/>
                </a:solidFill>
              </a:rPr>
              <a:t>time</a:t>
            </a:r>
            <a:r>
              <a:rPr lang="en-US" altLang="ru-RU" sz="2200" dirty="0" err="1">
                <a:solidFill>
                  <a:srgbClr val="000000"/>
                </a:solidFill>
              </a:rPr>
              <a:t>.minute</a:t>
            </a:r>
            <a:r>
              <a:rPr lang="en-US" altLang="ru-RU" sz="2200" dirty="0">
                <a:solidFill>
                  <a:srgbClr val="000000"/>
                </a:solidFill>
              </a:rPr>
              <a:t> &gt; 59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.second</a:t>
            </a:r>
            <a:r>
              <a:rPr lang="en-US" altLang="ru-RU" sz="2200" dirty="0">
                <a:solidFill>
                  <a:srgbClr val="000000"/>
                </a:solidFill>
              </a:rPr>
              <a:t> &lt; 0 || </a:t>
            </a:r>
            <a:r>
              <a:rPr lang="en-US" altLang="ru-RU" sz="2200" dirty="0" err="1">
                <a:solidFill>
                  <a:srgbClr val="808080"/>
                </a:solidFill>
              </a:rPr>
              <a:t>time</a:t>
            </a:r>
            <a:r>
              <a:rPr lang="en-US" altLang="ru-RU" sz="2200" dirty="0" err="1">
                <a:solidFill>
                  <a:srgbClr val="000000"/>
                </a:solidFill>
              </a:rPr>
              <a:t>.second</a:t>
            </a:r>
            <a:r>
              <a:rPr lang="en-US" altLang="ru-RU" sz="2200" dirty="0">
                <a:solidFill>
                  <a:srgbClr val="000000"/>
                </a:solidFill>
              </a:rPr>
              <a:t> &gt; 59) {</a:t>
            </a:r>
          </a:p>
          <a:p>
            <a:pPr>
              <a:spcBef>
                <a:spcPct val="0"/>
              </a:spcBef>
            </a:pPr>
            <a:r>
              <a:rPr lang="en-US" altLang="ru-RU" sz="2200" dirty="0">
                <a:solidFill>
                  <a:srgbClr val="000000"/>
                </a:solidFill>
              </a:rPr>
              <a:t>    </a:t>
            </a:r>
            <a:r>
              <a:rPr lang="en-US" altLang="ru-RU" sz="2200" dirty="0">
                <a:solidFill>
                  <a:srgbClr val="0000FF"/>
                </a:solidFill>
              </a:rPr>
              <a:t>return</a:t>
            </a:r>
            <a:r>
              <a:rPr lang="en-US" altLang="ru-RU" sz="2200" dirty="0">
                <a:solidFill>
                  <a:srgbClr val="000000"/>
                </a:solidFill>
              </a:rPr>
              <a:t> </a:t>
            </a:r>
            <a:r>
              <a:rPr lang="en-US" altLang="ru-RU" sz="2200" dirty="0">
                <a:solidFill>
                  <a:srgbClr val="0000FF"/>
                </a:solidFill>
              </a:rPr>
              <a:t>false</a:t>
            </a:r>
            <a:r>
              <a:rPr lang="en-US" altLang="ru-RU" sz="2200" dirty="0">
                <a:solidFill>
                  <a:srgbClr val="000000"/>
                </a:solidFill>
              </a:rPr>
              <a:t>;</a:t>
            </a:r>
          </a:p>
          <a:p>
            <a:pPr>
              <a:spcBef>
                <a:spcPct val="0"/>
              </a:spcBef>
            </a:pPr>
            <a:r>
              <a:rPr lang="ru-RU" altLang="ru-RU" sz="2200" dirty="0">
                <a:solidFill>
                  <a:srgbClr val="000000"/>
                </a:solidFill>
              </a:rPr>
              <a:t>  }</a:t>
            </a:r>
          </a:p>
          <a:p>
            <a:pPr>
              <a:spcBef>
                <a:spcPct val="0"/>
              </a:spcBef>
            </a:pPr>
            <a:r>
              <a:rPr lang="en-US" altLang="ru-RU" sz="2200" dirty="0">
                <a:solidFill>
                  <a:srgbClr val="000000"/>
                </a:solidFill>
              </a:rPr>
              <a:t>  </a:t>
            </a:r>
            <a:r>
              <a:rPr lang="en-US" altLang="ru-RU" sz="2200" dirty="0">
                <a:solidFill>
                  <a:srgbClr val="0000FF"/>
                </a:solidFill>
              </a:rPr>
              <a:t>if</a:t>
            </a: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 2 &amp;&amp; </a:t>
            </a:r>
            <a:r>
              <a:rPr lang="en-US" altLang="ru-RU" sz="2200" dirty="0" err="1">
                <a:solidFill>
                  <a:srgbClr val="000000"/>
                </a:solidFill>
              </a:rPr>
              <a:t>IsLeapYear</a:t>
            </a:r>
            <a:r>
              <a:rPr lang="en-US" altLang="ru-RU" sz="2200" dirty="0">
                <a:solidFill>
                  <a:srgbClr val="000000"/>
                </a:solidFill>
              </a:rPr>
              <a:t>(</a:t>
            </a:r>
            <a:r>
              <a:rPr lang="en-US" altLang="ru-RU" sz="2200" dirty="0" err="1">
                <a:solidFill>
                  <a:srgbClr val="808080"/>
                </a:solidFill>
              </a:rPr>
              <a:t>time</a:t>
            </a:r>
            <a:r>
              <a:rPr lang="en-US" altLang="ru-RU" sz="2200" dirty="0" err="1">
                <a:solidFill>
                  <a:srgbClr val="000000"/>
                </a:solidFill>
              </a:rPr>
              <a:t>.year</a:t>
            </a:r>
            <a:r>
              <a:rPr lang="en-US" altLang="ru-RU" sz="2200" dirty="0">
                <a:solidFill>
                  <a:srgbClr val="000000"/>
                </a:solidFill>
              </a:rPr>
              <a:t>)) {</a:t>
            </a:r>
          </a:p>
          <a:p>
            <a:pPr>
              <a:spcBef>
                <a:spcPct val="0"/>
              </a:spcBef>
            </a:pPr>
            <a:r>
              <a:rPr lang="en-US" altLang="ru-RU" sz="2200" dirty="0">
                <a:solidFill>
                  <a:srgbClr val="000000"/>
                </a:solidFill>
              </a:rPr>
              <a:t>    </a:t>
            </a:r>
            <a:r>
              <a:rPr lang="en-US" altLang="ru-RU" sz="2200" dirty="0">
                <a:solidFill>
                  <a:srgbClr val="0000FF"/>
                </a:solidFill>
              </a:rPr>
              <a:t>return</a:t>
            </a: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&lt;= </a:t>
            </a:r>
            <a:r>
              <a:rPr lang="en-US" altLang="ru-RU" sz="2200" dirty="0" err="1">
                <a:solidFill>
                  <a:srgbClr val="000000"/>
                </a:solidFill>
              </a:rPr>
              <a:t>kDaysInMonth</a:t>
            </a:r>
            <a:r>
              <a:rPr lang="en-US" altLang="ru-RU" sz="2200" dirty="0">
                <a:solidFill>
                  <a:srgbClr val="000000"/>
                </a:solidFill>
              </a:rPr>
              <a:t>[</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+ 1;</a:t>
            </a:r>
          </a:p>
          <a:p>
            <a:pPr>
              <a:spcBef>
                <a:spcPct val="0"/>
              </a:spcBef>
            </a:pPr>
            <a:r>
              <a:rPr lang="en-US" altLang="ru-RU" sz="2200" dirty="0">
                <a:solidFill>
                  <a:srgbClr val="000000"/>
                </a:solidFill>
              </a:rPr>
              <a:t>  } </a:t>
            </a:r>
            <a:r>
              <a:rPr lang="en-US" altLang="ru-RU" sz="2200" dirty="0">
                <a:solidFill>
                  <a:srgbClr val="0000FF"/>
                </a:solidFill>
              </a:rPr>
              <a:t>else</a:t>
            </a:r>
            <a:r>
              <a:rPr lang="en-US" altLang="ru-RU" sz="2200" dirty="0">
                <a:solidFill>
                  <a:srgbClr val="000000"/>
                </a:solidFill>
              </a:rPr>
              <a:t> {</a:t>
            </a:r>
          </a:p>
          <a:p>
            <a:pPr>
              <a:spcBef>
                <a:spcPct val="0"/>
              </a:spcBef>
            </a:pPr>
            <a:r>
              <a:rPr lang="en-US" altLang="ru-RU" sz="2200" dirty="0">
                <a:solidFill>
                  <a:srgbClr val="000000"/>
                </a:solidFill>
              </a:rPr>
              <a:t>    </a:t>
            </a:r>
            <a:r>
              <a:rPr lang="en-US" altLang="ru-RU" sz="2200" dirty="0">
                <a:solidFill>
                  <a:srgbClr val="0000FF"/>
                </a:solidFill>
              </a:rPr>
              <a:t>return</a:t>
            </a: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&lt;= </a:t>
            </a:r>
            <a:r>
              <a:rPr lang="en-US" altLang="ru-RU" sz="2200" dirty="0" err="1">
                <a:solidFill>
                  <a:srgbClr val="000000"/>
                </a:solidFill>
              </a:rPr>
              <a:t>kDaysInMonth</a:t>
            </a:r>
            <a:r>
              <a:rPr lang="en-US" altLang="ru-RU" sz="2200" dirty="0">
                <a:solidFill>
                  <a:srgbClr val="000000"/>
                </a:solidFill>
              </a:rPr>
              <a:t>[</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a:t>
            </a:r>
          </a:p>
          <a:p>
            <a:pPr>
              <a:spcBef>
                <a:spcPct val="0"/>
              </a:spcBef>
            </a:pPr>
            <a:r>
              <a:rPr lang="ru-RU" altLang="ru-RU" sz="2200" dirty="0">
                <a:solidFill>
                  <a:srgbClr val="000000"/>
                </a:solidFill>
              </a:rPr>
              <a:t>  }</a:t>
            </a:r>
          </a:p>
          <a:p>
            <a:pPr>
              <a:spcBef>
                <a:spcPct val="0"/>
              </a:spcBef>
            </a:pPr>
            <a:r>
              <a:rPr lang="ru-RU" altLang="ru-RU" sz="2200" dirty="0">
                <a:solidFill>
                  <a:srgbClr val="000000"/>
                </a:solidFill>
              </a:rPr>
              <a:t>}</a:t>
            </a:r>
            <a:endParaRPr lang="ru-RU" altLang="ru-RU" sz="2200" dirty="0"/>
          </a:p>
        </p:txBody>
      </p:sp>
    </p:spTree>
    <p:extLst>
      <p:ext uri="{BB962C8B-B14F-4D97-AF65-F5344CB8AC3E}">
        <p14:creationId xmlns:p14="http://schemas.microsoft.com/office/powerpoint/2010/main" val="325864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58ADDF7-3B47-464A-972A-64ADC0028E20}"/>
              </a:ext>
            </a:extLst>
          </p:cNvPr>
          <p:cNvSpPr>
            <a:spLocks noGrp="1"/>
          </p:cNvSpPr>
          <p:nvPr>
            <p:ph idx="10"/>
          </p:nvPr>
        </p:nvSpPr>
        <p:spPr/>
        <p:txBody>
          <a:bodyPr/>
          <a:lstStyle/>
          <a:p>
            <a:pPr>
              <a:spcBef>
                <a:spcPct val="0"/>
              </a:spcBef>
            </a:pPr>
            <a:r>
              <a:rPr lang="en-US" altLang="ru-RU" sz="2200" dirty="0">
                <a:solidFill>
                  <a:srgbClr val="0000FF"/>
                </a:solidFill>
              </a:rPr>
              <a:t>static</a:t>
            </a:r>
            <a:r>
              <a:rPr lang="en-US" altLang="ru-RU" sz="2200" dirty="0">
                <a:solidFill>
                  <a:srgbClr val="000000"/>
                </a:solidFill>
              </a:rPr>
              <a:t> </a:t>
            </a:r>
            <a:r>
              <a:rPr lang="en-US" altLang="ru-RU" sz="2200" dirty="0">
                <a:solidFill>
                  <a:srgbClr val="0000FF"/>
                </a:solidFill>
              </a:rPr>
              <a:t>const</a:t>
            </a:r>
            <a:r>
              <a:rPr lang="en-US" altLang="ru-RU" sz="2200" dirty="0">
                <a:solidFill>
                  <a:srgbClr val="000000"/>
                </a:solidFill>
              </a:rPr>
              <a:t> </a:t>
            </a:r>
            <a:r>
              <a:rPr lang="en-US" altLang="ru-RU" sz="2200" dirty="0">
                <a:solidFill>
                  <a:srgbClr val="0000FF"/>
                </a:solidFill>
              </a:rPr>
              <a:t>int</a:t>
            </a:r>
            <a:r>
              <a:rPr lang="en-US" altLang="ru-RU" sz="2200" dirty="0">
                <a:solidFill>
                  <a:srgbClr val="000000"/>
                </a:solidFill>
              </a:rPr>
              <a:t> </a:t>
            </a:r>
            <a:r>
              <a:rPr lang="en-US" altLang="ru-RU" sz="2200" dirty="0" err="1">
                <a:solidFill>
                  <a:srgbClr val="000000"/>
                </a:solidFill>
              </a:rPr>
              <a:t>kDaysInMonth</a:t>
            </a:r>
            <a:r>
              <a:rPr lang="en-US" altLang="ru-RU" sz="2200" dirty="0">
                <a:solidFill>
                  <a:srgbClr val="000000"/>
                </a:solidFill>
              </a:rPr>
              <a:t>[13] = {</a:t>
            </a:r>
          </a:p>
          <a:p>
            <a:pPr>
              <a:spcBef>
                <a:spcPct val="0"/>
              </a:spcBef>
            </a:pPr>
            <a:r>
              <a:rPr lang="ru-RU" altLang="ru-RU" sz="2200" dirty="0">
                <a:solidFill>
                  <a:srgbClr val="000000"/>
                </a:solidFill>
              </a:rPr>
              <a:t>  0, 31, 28, 31, 30, 31, 30, 31, 31, 30, 31, 30, 31</a:t>
            </a:r>
          </a:p>
          <a:p>
            <a:pPr>
              <a:spcBef>
                <a:spcPct val="0"/>
              </a:spcBef>
            </a:pPr>
            <a:r>
              <a:rPr lang="ru-RU" altLang="ru-RU" sz="2200" dirty="0">
                <a:solidFill>
                  <a:srgbClr val="000000"/>
                </a:solidFill>
              </a:rPr>
              <a:t>};</a:t>
            </a:r>
          </a:p>
          <a:p>
            <a:pPr>
              <a:spcBef>
                <a:spcPct val="0"/>
              </a:spcBef>
            </a:pPr>
            <a:endParaRPr lang="ru-RU" altLang="ru-RU" sz="2200" dirty="0">
              <a:solidFill>
                <a:srgbClr val="000000"/>
              </a:solidFill>
            </a:endParaRPr>
          </a:p>
          <a:p>
            <a:pPr>
              <a:spcBef>
                <a:spcPct val="0"/>
              </a:spcBef>
            </a:pPr>
            <a:r>
              <a:rPr lang="en-US" altLang="ru-RU" sz="2200" dirty="0">
                <a:solidFill>
                  <a:srgbClr val="0000FF"/>
                </a:solidFill>
              </a:rPr>
              <a:t>bool</a:t>
            </a:r>
            <a:r>
              <a:rPr lang="en-US" altLang="ru-RU" sz="2200" dirty="0">
                <a:solidFill>
                  <a:srgbClr val="000000"/>
                </a:solidFill>
              </a:rPr>
              <a:t> </a:t>
            </a:r>
            <a:r>
              <a:rPr lang="en-US" altLang="ru-RU" sz="2200" dirty="0" err="1">
                <a:solidFill>
                  <a:srgbClr val="000000"/>
                </a:solidFill>
              </a:rPr>
              <a:t>ValidateDateTime</a:t>
            </a:r>
            <a:r>
              <a:rPr lang="en-US" altLang="ru-RU" sz="2200" dirty="0">
                <a:solidFill>
                  <a:srgbClr val="000000"/>
                </a:solidFill>
              </a:rPr>
              <a:t>(</a:t>
            </a:r>
            <a:r>
              <a:rPr lang="en-US" altLang="ru-RU" sz="2200" dirty="0">
                <a:solidFill>
                  <a:srgbClr val="0000FF"/>
                </a:solidFill>
              </a:rPr>
              <a:t>const</a:t>
            </a:r>
            <a:r>
              <a:rPr lang="en-US" altLang="ru-RU" sz="2200" dirty="0">
                <a:solidFill>
                  <a:srgbClr val="000000"/>
                </a:solidFill>
              </a:rPr>
              <a:t> </a:t>
            </a:r>
            <a:r>
              <a:rPr lang="en-US" altLang="ru-RU" sz="2200" dirty="0" err="1">
                <a:solidFill>
                  <a:srgbClr val="000000"/>
                </a:solidFill>
              </a:rPr>
              <a:t>DateTime</a:t>
            </a:r>
            <a:r>
              <a:rPr lang="en-US" altLang="ru-RU" sz="2200" dirty="0">
                <a:solidFill>
                  <a:srgbClr val="000000"/>
                </a:solidFill>
              </a:rPr>
              <a:t>&amp; </a:t>
            </a:r>
            <a:r>
              <a:rPr lang="en-US" altLang="ru-RU" sz="2200" dirty="0">
                <a:solidFill>
                  <a:srgbClr val="808080"/>
                </a:solidFill>
              </a:rPr>
              <a:t>time</a:t>
            </a:r>
            <a:r>
              <a:rPr lang="en-US" altLang="ru-RU" sz="2200" dirty="0">
                <a:solidFill>
                  <a:srgbClr val="000000"/>
                </a:solidFill>
              </a:rPr>
              <a:t>) {</a:t>
            </a:r>
          </a:p>
          <a:p>
            <a:pPr>
              <a:spcBef>
                <a:spcPct val="0"/>
              </a:spcBef>
            </a:pPr>
            <a:r>
              <a:rPr lang="en-US" altLang="ru-RU" sz="2200" dirty="0">
                <a:solidFill>
                  <a:srgbClr val="000000"/>
                </a:solidFill>
              </a:rPr>
              <a:t>  </a:t>
            </a:r>
            <a:r>
              <a:rPr lang="en-US" altLang="ru-RU" sz="2200" dirty="0">
                <a:solidFill>
                  <a:srgbClr val="0000FF"/>
                </a:solidFill>
              </a:rPr>
              <a:t>if</a:t>
            </a: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.year</a:t>
            </a:r>
            <a:r>
              <a:rPr lang="en-US" altLang="ru-RU" sz="2200" dirty="0">
                <a:solidFill>
                  <a:srgbClr val="000000"/>
                </a:solidFill>
              </a:rPr>
              <a:t> &lt; 1   || </a:t>
            </a:r>
            <a:r>
              <a:rPr lang="en-US" altLang="ru-RU" sz="2200" dirty="0" err="1">
                <a:solidFill>
                  <a:srgbClr val="808080"/>
                </a:solidFill>
              </a:rPr>
              <a:t>time</a:t>
            </a:r>
            <a:r>
              <a:rPr lang="en-US" altLang="ru-RU" sz="2200" dirty="0" err="1">
                <a:solidFill>
                  <a:srgbClr val="000000"/>
                </a:solidFill>
              </a:rPr>
              <a:t>.year</a:t>
            </a:r>
            <a:r>
              <a:rPr lang="en-US" altLang="ru-RU" sz="2200" dirty="0">
                <a:solidFill>
                  <a:srgbClr val="000000"/>
                </a:solidFill>
              </a:rPr>
              <a:t> &gt; 9999 ||</a:t>
            </a:r>
          </a:p>
          <a:p>
            <a:pPr>
              <a:spcBef>
                <a:spcPct val="0"/>
              </a:spcBef>
            </a:pPr>
            <a:r>
              <a:rPr lang="en-US" altLang="ru-RU" sz="2200" dirty="0">
                <a:solidFill>
                  <a:srgbClr val="000000"/>
                </a:solidFill>
              </a:rPr>
              <a:t>      </a:t>
            </a:r>
            <a:r>
              <a:rPr lang="en-US" altLang="ru-RU" sz="2200" b="1" dirty="0" err="1">
                <a:solidFill>
                  <a:srgbClr val="00B050"/>
                </a:solidFill>
              </a:rPr>
              <a:t>time.month</a:t>
            </a:r>
            <a:r>
              <a:rPr lang="en-US" altLang="ru-RU" sz="2200" b="1" dirty="0">
                <a:solidFill>
                  <a:srgbClr val="00B050"/>
                </a:solidFill>
              </a:rPr>
              <a:t> &lt; 1  || </a:t>
            </a:r>
            <a:r>
              <a:rPr lang="en-US" altLang="ru-RU" sz="2200" b="1" dirty="0" err="1">
                <a:solidFill>
                  <a:srgbClr val="00B050"/>
                </a:solidFill>
              </a:rPr>
              <a:t>time.month</a:t>
            </a:r>
            <a:r>
              <a:rPr lang="en-US" altLang="ru-RU" sz="2200" b="1" dirty="0">
                <a:solidFill>
                  <a:srgbClr val="00B050"/>
                </a:solidFill>
              </a:rPr>
              <a:t> &gt; 12</a:t>
            </a:r>
            <a:r>
              <a:rPr lang="en-US" altLang="ru-RU" sz="2200" dirty="0">
                <a:solidFill>
                  <a:srgbClr val="000000"/>
                </a:solidFill>
              </a:rPr>
              <a:t>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.day</a:t>
            </a:r>
            <a:r>
              <a:rPr lang="en-US" altLang="ru-RU" sz="2200" dirty="0">
                <a:solidFill>
                  <a:srgbClr val="000000"/>
                </a:solidFill>
              </a:rPr>
              <a:t> &lt; 1    || </a:t>
            </a:r>
            <a:r>
              <a:rPr lang="en-US" altLang="ru-RU" sz="2200" dirty="0" err="1">
                <a:solidFill>
                  <a:srgbClr val="808080"/>
                </a:solidFill>
              </a:rPr>
              <a:t>time</a:t>
            </a:r>
            <a:r>
              <a:rPr lang="en-US" altLang="ru-RU" sz="2200" dirty="0" err="1">
                <a:solidFill>
                  <a:srgbClr val="000000"/>
                </a:solidFill>
              </a:rPr>
              <a:t>.day</a:t>
            </a:r>
            <a:r>
              <a:rPr lang="en-US" altLang="ru-RU" sz="2200" dirty="0">
                <a:solidFill>
                  <a:srgbClr val="000000"/>
                </a:solidFill>
              </a:rPr>
              <a:t> &gt; 31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.hour</a:t>
            </a:r>
            <a:r>
              <a:rPr lang="en-US" altLang="ru-RU" sz="2200" dirty="0">
                <a:solidFill>
                  <a:srgbClr val="000000"/>
                </a:solidFill>
              </a:rPr>
              <a:t> &lt; 0   || </a:t>
            </a:r>
            <a:r>
              <a:rPr lang="en-US" altLang="ru-RU" sz="2200" dirty="0" err="1">
                <a:solidFill>
                  <a:srgbClr val="808080"/>
                </a:solidFill>
              </a:rPr>
              <a:t>time</a:t>
            </a:r>
            <a:r>
              <a:rPr lang="en-US" altLang="ru-RU" sz="2200" dirty="0" err="1">
                <a:solidFill>
                  <a:srgbClr val="000000"/>
                </a:solidFill>
              </a:rPr>
              <a:t>.hour</a:t>
            </a:r>
            <a:r>
              <a:rPr lang="en-US" altLang="ru-RU" sz="2200" dirty="0">
                <a:solidFill>
                  <a:srgbClr val="000000"/>
                </a:solidFill>
              </a:rPr>
              <a:t> &gt; 23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.minute</a:t>
            </a:r>
            <a:r>
              <a:rPr lang="en-US" altLang="ru-RU" sz="2200" dirty="0">
                <a:solidFill>
                  <a:srgbClr val="000000"/>
                </a:solidFill>
              </a:rPr>
              <a:t> &lt; 0 || </a:t>
            </a:r>
            <a:r>
              <a:rPr lang="en-US" altLang="ru-RU" sz="2200" dirty="0" err="1">
                <a:solidFill>
                  <a:srgbClr val="808080"/>
                </a:solidFill>
              </a:rPr>
              <a:t>time</a:t>
            </a:r>
            <a:r>
              <a:rPr lang="en-US" altLang="ru-RU" sz="2200" dirty="0" err="1">
                <a:solidFill>
                  <a:srgbClr val="000000"/>
                </a:solidFill>
              </a:rPr>
              <a:t>.minute</a:t>
            </a:r>
            <a:r>
              <a:rPr lang="en-US" altLang="ru-RU" sz="2200" dirty="0">
                <a:solidFill>
                  <a:srgbClr val="000000"/>
                </a:solidFill>
              </a:rPr>
              <a:t> &gt; 59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.second</a:t>
            </a:r>
            <a:r>
              <a:rPr lang="en-US" altLang="ru-RU" sz="2200" dirty="0">
                <a:solidFill>
                  <a:srgbClr val="000000"/>
                </a:solidFill>
              </a:rPr>
              <a:t> &lt; 0 || </a:t>
            </a:r>
            <a:r>
              <a:rPr lang="en-US" altLang="ru-RU" sz="2200" dirty="0" err="1">
                <a:solidFill>
                  <a:srgbClr val="808080"/>
                </a:solidFill>
              </a:rPr>
              <a:t>time</a:t>
            </a:r>
            <a:r>
              <a:rPr lang="en-US" altLang="ru-RU" sz="2200" dirty="0" err="1">
                <a:solidFill>
                  <a:srgbClr val="000000"/>
                </a:solidFill>
              </a:rPr>
              <a:t>.second</a:t>
            </a:r>
            <a:r>
              <a:rPr lang="en-US" altLang="ru-RU" sz="2200" dirty="0">
                <a:solidFill>
                  <a:srgbClr val="000000"/>
                </a:solidFill>
              </a:rPr>
              <a:t> &gt; 59) {</a:t>
            </a:r>
          </a:p>
          <a:p>
            <a:pPr>
              <a:spcBef>
                <a:spcPct val="0"/>
              </a:spcBef>
            </a:pPr>
            <a:r>
              <a:rPr lang="en-US" altLang="ru-RU" sz="2200" dirty="0">
                <a:solidFill>
                  <a:srgbClr val="000000"/>
                </a:solidFill>
              </a:rPr>
              <a:t>    </a:t>
            </a:r>
            <a:r>
              <a:rPr lang="en-US" altLang="ru-RU" sz="2200" b="1" dirty="0">
                <a:solidFill>
                  <a:srgbClr val="00B050"/>
                </a:solidFill>
              </a:rPr>
              <a:t>return false;</a:t>
            </a:r>
          </a:p>
          <a:p>
            <a:pPr>
              <a:spcBef>
                <a:spcPct val="0"/>
              </a:spcBef>
            </a:pPr>
            <a:r>
              <a:rPr lang="ru-RU" altLang="ru-RU" sz="2200" dirty="0">
                <a:solidFill>
                  <a:srgbClr val="000000"/>
                </a:solidFill>
              </a:rPr>
              <a:t>  }</a:t>
            </a:r>
          </a:p>
          <a:p>
            <a:pPr>
              <a:spcBef>
                <a:spcPct val="0"/>
              </a:spcBef>
            </a:pPr>
            <a:r>
              <a:rPr lang="en-US" altLang="ru-RU" sz="2200" dirty="0">
                <a:solidFill>
                  <a:srgbClr val="000000"/>
                </a:solidFill>
              </a:rPr>
              <a:t>  </a:t>
            </a:r>
            <a:r>
              <a:rPr lang="en-US" altLang="ru-RU" sz="2200" dirty="0">
                <a:solidFill>
                  <a:srgbClr val="0000FF"/>
                </a:solidFill>
              </a:rPr>
              <a:t>if</a:t>
            </a: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 2 &amp;&amp; </a:t>
            </a:r>
            <a:r>
              <a:rPr lang="en-US" altLang="ru-RU" sz="2200" dirty="0" err="1">
                <a:solidFill>
                  <a:srgbClr val="000000"/>
                </a:solidFill>
              </a:rPr>
              <a:t>IsLeapYear</a:t>
            </a:r>
            <a:r>
              <a:rPr lang="en-US" altLang="ru-RU" sz="2200" dirty="0">
                <a:solidFill>
                  <a:srgbClr val="000000"/>
                </a:solidFill>
              </a:rPr>
              <a:t>(</a:t>
            </a:r>
            <a:r>
              <a:rPr lang="en-US" altLang="ru-RU" sz="2200" dirty="0" err="1">
                <a:solidFill>
                  <a:srgbClr val="808080"/>
                </a:solidFill>
              </a:rPr>
              <a:t>time</a:t>
            </a:r>
            <a:r>
              <a:rPr lang="en-US" altLang="ru-RU" sz="2200" dirty="0" err="1">
                <a:solidFill>
                  <a:srgbClr val="000000"/>
                </a:solidFill>
              </a:rPr>
              <a:t>.year</a:t>
            </a:r>
            <a:r>
              <a:rPr lang="en-US" altLang="ru-RU" sz="2200" dirty="0">
                <a:solidFill>
                  <a:srgbClr val="000000"/>
                </a:solidFill>
              </a:rPr>
              <a:t>)) {</a:t>
            </a:r>
          </a:p>
          <a:p>
            <a:pPr>
              <a:spcBef>
                <a:spcPct val="0"/>
              </a:spcBef>
            </a:pPr>
            <a:r>
              <a:rPr lang="en-US" altLang="ru-RU" sz="2200" dirty="0">
                <a:solidFill>
                  <a:srgbClr val="000000"/>
                </a:solidFill>
              </a:rPr>
              <a:t>    </a:t>
            </a:r>
            <a:r>
              <a:rPr lang="en-US" altLang="ru-RU" sz="2200" dirty="0">
                <a:solidFill>
                  <a:srgbClr val="0000FF"/>
                </a:solidFill>
              </a:rPr>
              <a:t>return</a:t>
            </a: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&lt;= </a:t>
            </a:r>
            <a:r>
              <a:rPr lang="en-US" altLang="ru-RU" sz="2200" dirty="0" err="1">
                <a:solidFill>
                  <a:srgbClr val="000000"/>
                </a:solidFill>
              </a:rPr>
              <a:t>kDaysInMonth</a:t>
            </a:r>
            <a:r>
              <a:rPr lang="en-US" altLang="ru-RU" sz="2200" dirty="0">
                <a:solidFill>
                  <a:srgbClr val="000000"/>
                </a:solidFill>
              </a:rPr>
              <a:t>[</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+ 1;</a:t>
            </a:r>
          </a:p>
          <a:p>
            <a:pPr>
              <a:spcBef>
                <a:spcPct val="0"/>
              </a:spcBef>
            </a:pPr>
            <a:r>
              <a:rPr lang="en-US" altLang="ru-RU" sz="2200" dirty="0">
                <a:solidFill>
                  <a:srgbClr val="000000"/>
                </a:solidFill>
              </a:rPr>
              <a:t>  } </a:t>
            </a:r>
            <a:r>
              <a:rPr lang="en-US" altLang="ru-RU" sz="2200" dirty="0">
                <a:solidFill>
                  <a:srgbClr val="0000FF"/>
                </a:solidFill>
              </a:rPr>
              <a:t>else</a:t>
            </a:r>
            <a:r>
              <a:rPr lang="en-US" altLang="ru-RU" sz="2200" dirty="0">
                <a:solidFill>
                  <a:srgbClr val="000000"/>
                </a:solidFill>
              </a:rPr>
              <a:t> {</a:t>
            </a:r>
          </a:p>
          <a:p>
            <a:pPr>
              <a:spcBef>
                <a:spcPct val="0"/>
              </a:spcBef>
            </a:pPr>
            <a:r>
              <a:rPr lang="en-US" altLang="ru-RU" sz="2200" dirty="0">
                <a:solidFill>
                  <a:srgbClr val="000000"/>
                </a:solidFill>
              </a:rPr>
              <a:t>    </a:t>
            </a:r>
            <a:r>
              <a:rPr lang="en-US" altLang="ru-RU" sz="2200" dirty="0">
                <a:solidFill>
                  <a:srgbClr val="0000FF"/>
                </a:solidFill>
              </a:rPr>
              <a:t>return</a:t>
            </a: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&lt;= </a:t>
            </a:r>
            <a:r>
              <a:rPr lang="en-US" altLang="ru-RU" sz="2200" dirty="0" err="1">
                <a:solidFill>
                  <a:srgbClr val="000000"/>
                </a:solidFill>
              </a:rPr>
              <a:t>kDaysInMonth</a:t>
            </a:r>
            <a:r>
              <a:rPr lang="en-US" altLang="ru-RU" sz="2200" dirty="0">
                <a:solidFill>
                  <a:srgbClr val="000000"/>
                </a:solidFill>
              </a:rPr>
              <a:t>[</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a:t>
            </a:r>
          </a:p>
          <a:p>
            <a:pPr>
              <a:spcBef>
                <a:spcPct val="0"/>
              </a:spcBef>
            </a:pPr>
            <a:r>
              <a:rPr lang="ru-RU" altLang="ru-RU" sz="2200" dirty="0">
                <a:solidFill>
                  <a:srgbClr val="000000"/>
                </a:solidFill>
              </a:rPr>
              <a:t>  }</a:t>
            </a:r>
          </a:p>
          <a:p>
            <a:pPr>
              <a:spcBef>
                <a:spcPct val="0"/>
              </a:spcBef>
            </a:pPr>
            <a:r>
              <a:rPr lang="ru-RU" altLang="ru-RU" sz="2200" dirty="0">
                <a:solidFill>
                  <a:srgbClr val="000000"/>
                </a:solidFill>
              </a:rPr>
              <a:t>}</a:t>
            </a:r>
            <a:endParaRPr lang="ru-RU" altLang="ru-RU" sz="2200" dirty="0"/>
          </a:p>
        </p:txBody>
      </p:sp>
    </p:spTree>
    <p:extLst>
      <p:ext uri="{BB962C8B-B14F-4D97-AF65-F5344CB8AC3E}">
        <p14:creationId xmlns:p14="http://schemas.microsoft.com/office/powerpoint/2010/main" val="1581458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1808C6-49E8-4C19-9C81-9C548ADE4C28}"/>
              </a:ext>
            </a:extLst>
          </p:cNvPr>
          <p:cNvSpPr>
            <a:spLocks noGrp="1"/>
          </p:cNvSpPr>
          <p:nvPr>
            <p:ph idx="10"/>
          </p:nvPr>
        </p:nvSpPr>
        <p:spPr/>
        <p:txBody>
          <a:bodyPr/>
          <a:lstStyle/>
          <a:p>
            <a:pPr>
              <a:spcBef>
                <a:spcPct val="0"/>
              </a:spcBef>
            </a:pPr>
            <a:r>
              <a:rPr lang="en-US" altLang="ru-RU" sz="2200" dirty="0">
                <a:solidFill>
                  <a:srgbClr val="0000FF"/>
                </a:solidFill>
              </a:rPr>
              <a:t>static</a:t>
            </a:r>
            <a:r>
              <a:rPr lang="en-US" altLang="ru-RU" sz="2200" dirty="0">
                <a:solidFill>
                  <a:srgbClr val="000000"/>
                </a:solidFill>
              </a:rPr>
              <a:t> </a:t>
            </a:r>
            <a:r>
              <a:rPr lang="en-US" altLang="ru-RU" sz="2200" dirty="0">
                <a:solidFill>
                  <a:srgbClr val="0000FF"/>
                </a:solidFill>
              </a:rPr>
              <a:t>const</a:t>
            </a:r>
            <a:r>
              <a:rPr lang="en-US" altLang="ru-RU" sz="2200" dirty="0">
                <a:solidFill>
                  <a:srgbClr val="000000"/>
                </a:solidFill>
              </a:rPr>
              <a:t> </a:t>
            </a:r>
            <a:r>
              <a:rPr lang="en-US" altLang="ru-RU" sz="2200" dirty="0">
                <a:solidFill>
                  <a:srgbClr val="0000FF"/>
                </a:solidFill>
              </a:rPr>
              <a:t>int</a:t>
            </a:r>
            <a:r>
              <a:rPr lang="en-US" altLang="ru-RU" sz="2200" dirty="0">
                <a:solidFill>
                  <a:srgbClr val="000000"/>
                </a:solidFill>
              </a:rPr>
              <a:t> </a:t>
            </a:r>
            <a:r>
              <a:rPr lang="en-US" altLang="ru-RU" sz="2200" dirty="0" err="1">
                <a:solidFill>
                  <a:srgbClr val="000000"/>
                </a:solidFill>
              </a:rPr>
              <a:t>kDaysInMonth</a:t>
            </a:r>
            <a:r>
              <a:rPr lang="en-US" altLang="ru-RU" sz="2200" dirty="0">
                <a:solidFill>
                  <a:srgbClr val="000000"/>
                </a:solidFill>
              </a:rPr>
              <a:t>[13] = {</a:t>
            </a:r>
          </a:p>
          <a:p>
            <a:pPr>
              <a:spcBef>
                <a:spcPct val="0"/>
              </a:spcBef>
            </a:pPr>
            <a:r>
              <a:rPr lang="ru-RU" altLang="ru-RU" sz="2200" dirty="0">
                <a:solidFill>
                  <a:srgbClr val="000000"/>
                </a:solidFill>
              </a:rPr>
              <a:t>  </a:t>
            </a:r>
            <a:r>
              <a:rPr lang="ru-RU" altLang="ru-RU" sz="2200" b="1" dirty="0">
                <a:solidFill>
                  <a:srgbClr val="7030A0"/>
                </a:solidFill>
              </a:rPr>
              <a:t>0,</a:t>
            </a:r>
            <a:r>
              <a:rPr lang="ru-RU" altLang="ru-RU" sz="2200" dirty="0">
                <a:solidFill>
                  <a:srgbClr val="7030A0"/>
                </a:solidFill>
              </a:rPr>
              <a:t> </a:t>
            </a:r>
            <a:r>
              <a:rPr lang="ru-RU" altLang="ru-RU" sz="2200" b="1" dirty="0">
                <a:solidFill>
                  <a:srgbClr val="00B050"/>
                </a:solidFill>
              </a:rPr>
              <a:t>31, 28, 31, 30, 31, 30, 31, 31, 30, 31, 30, 31</a:t>
            </a:r>
          </a:p>
          <a:p>
            <a:pPr>
              <a:spcBef>
                <a:spcPct val="0"/>
              </a:spcBef>
            </a:pPr>
            <a:r>
              <a:rPr lang="ru-RU" altLang="ru-RU" sz="2200" dirty="0">
                <a:solidFill>
                  <a:srgbClr val="000000"/>
                </a:solidFill>
              </a:rPr>
              <a:t>};</a:t>
            </a:r>
          </a:p>
          <a:p>
            <a:pPr>
              <a:spcBef>
                <a:spcPct val="0"/>
              </a:spcBef>
            </a:pPr>
            <a:endParaRPr lang="ru-RU" altLang="ru-RU" sz="2200" dirty="0">
              <a:solidFill>
                <a:srgbClr val="000000"/>
              </a:solidFill>
            </a:endParaRPr>
          </a:p>
          <a:p>
            <a:pPr>
              <a:spcBef>
                <a:spcPct val="0"/>
              </a:spcBef>
            </a:pPr>
            <a:r>
              <a:rPr lang="en-US" altLang="ru-RU" sz="2200" dirty="0">
                <a:solidFill>
                  <a:srgbClr val="0000FF"/>
                </a:solidFill>
              </a:rPr>
              <a:t>bool</a:t>
            </a:r>
            <a:r>
              <a:rPr lang="en-US" altLang="ru-RU" sz="2200" dirty="0">
                <a:solidFill>
                  <a:srgbClr val="000000"/>
                </a:solidFill>
              </a:rPr>
              <a:t> </a:t>
            </a:r>
            <a:r>
              <a:rPr lang="en-US" altLang="ru-RU" sz="2200" dirty="0" err="1">
                <a:solidFill>
                  <a:srgbClr val="000000"/>
                </a:solidFill>
              </a:rPr>
              <a:t>ValidateDateTime</a:t>
            </a:r>
            <a:r>
              <a:rPr lang="en-US" altLang="ru-RU" sz="2200" dirty="0">
                <a:solidFill>
                  <a:srgbClr val="000000"/>
                </a:solidFill>
              </a:rPr>
              <a:t>(</a:t>
            </a:r>
            <a:r>
              <a:rPr lang="en-US" altLang="ru-RU" sz="2200" dirty="0">
                <a:solidFill>
                  <a:srgbClr val="0000FF"/>
                </a:solidFill>
              </a:rPr>
              <a:t>const</a:t>
            </a:r>
            <a:r>
              <a:rPr lang="en-US" altLang="ru-RU" sz="2200" dirty="0">
                <a:solidFill>
                  <a:srgbClr val="000000"/>
                </a:solidFill>
              </a:rPr>
              <a:t> </a:t>
            </a:r>
            <a:r>
              <a:rPr lang="en-US" altLang="ru-RU" sz="2200" dirty="0" err="1">
                <a:solidFill>
                  <a:srgbClr val="000000"/>
                </a:solidFill>
              </a:rPr>
              <a:t>DateTime</a:t>
            </a:r>
            <a:r>
              <a:rPr lang="en-US" altLang="ru-RU" sz="2200" dirty="0">
                <a:solidFill>
                  <a:srgbClr val="000000"/>
                </a:solidFill>
              </a:rPr>
              <a:t>&amp; </a:t>
            </a:r>
            <a:r>
              <a:rPr lang="en-US" altLang="ru-RU" sz="2200" dirty="0">
                <a:solidFill>
                  <a:srgbClr val="808080"/>
                </a:solidFill>
              </a:rPr>
              <a:t>time</a:t>
            </a:r>
            <a:r>
              <a:rPr lang="en-US" altLang="ru-RU" sz="2200" dirty="0">
                <a:solidFill>
                  <a:srgbClr val="000000"/>
                </a:solidFill>
              </a:rPr>
              <a:t>) {</a:t>
            </a:r>
          </a:p>
          <a:p>
            <a:pPr>
              <a:spcBef>
                <a:spcPct val="0"/>
              </a:spcBef>
            </a:pPr>
            <a:r>
              <a:rPr lang="en-US" altLang="ru-RU" sz="2200" dirty="0">
                <a:solidFill>
                  <a:srgbClr val="000000"/>
                </a:solidFill>
              </a:rPr>
              <a:t>  </a:t>
            </a:r>
            <a:r>
              <a:rPr lang="en-US" altLang="ru-RU" sz="2200" dirty="0">
                <a:solidFill>
                  <a:srgbClr val="0000FF"/>
                </a:solidFill>
              </a:rPr>
              <a:t>if</a:t>
            </a: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.year</a:t>
            </a:r>
            <a:r>
              <a:rPr lang="en-US" altLang="ru-RU" sz="2200" dirty="0">
                <a:solidFill>
                  <a:srgbClr val="000000"/>
                </a:solidFill>
              </a:rPr>
              <a:t> &lt; 1   || </a:t>
            </a:r>
            <a:r>
              <a:rPr lang="en-US" altLang="ru-RU" sz="2200" dirty="0" err="1">
                <a:solidFill>
                  <a:srgbClr val="808080"/>
                </a:solidFill>
              </a:rPr>
              <a:t>time</a:t>
            </a:r>
            <a:r>
              <a:rPr lang="en-US" altLang="ru-RU" sz="2200" dirty="0" err="1">
                <a:solidFill>
                  <a:srgbClr val="000000"/>
                </a:solidFill>
              </a:rPr>
              <a:t>.year</a:t>
            </a:r>
            <a:r>
              <a:rPr lang="en-US" altLang="ru-RU" sz="2200" dirty="0">
                <a:solidFill>
                  <a:srgbClr val="000000"/>
                </a:solidFill>
              </a:rPr>
              <a:t> &gt; 9999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&lt; 1  || </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&gt; 12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.day</a:t>
            </a:r>
            <a:r>
              <a:rPr lang="en-US" altLang="ru-RU" sz="2200" dirty="0">
                <a:solidFill>
                  <a:srgbClr val="000000"/>
                </a:solidFill>
              </a:rPr>
              <a:t> &lt; 1    || </a:t>
            </a:r>
            <a:r>
              <a:rPr lang="en-US" altLang="ru-RU" sz="2200" dirty="0" err="1">
                <a:solidFill>
                  <a:srgbClr val="808080"/>
                </a:solidFill>
              </a:rPr>
              <a:t>time</a:t>
            </a:r>
            <a:r>
              <a:rPr lang="en-US" altLang="ru-RU" sz="2200" dirty="0" err="1">
                <a:solidFill>
                  <a:srgbClr val="000000"/>
                </a:solidFill>
              </a:rPr>
              <a:t>.day</a:t>
            </a:r>
            <a:r>
              <a:rPr lang="en-US" altLang="ru-RU" sz="2200" dirty="0">
                <a:solidFill>
                  <a:srgbClr val="000000"/>
                </a:solidFill>
              </a:rPr>
              <a:t> &gt; 31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.hour</a:t>
            </a:r>
            <a:r>
              <a:rPr lang="en-US" altLang="ru-RU" sz="2200" dirty="0">
                <a:solidFill>
                  <a:srgbClr val="000000"/>
                </a:solidFill>
              </a:rPr>
              <a:t> &lt; 0   || </a:t>
            </a:r>
            <a:r>
              <a:rPr lang="en-US" altLang="ru-RU" sz="2200" dirty="0" err="1">
                <a:solidFill>
                  <a:srgbClr val="808080"/>
                </a:solidFill>
              </a:rPr>
              <a:t>time</a:t>
            </a:r>
            <a:r>
              <a:rPr lang="en-US" altLang="ru-RU" sz="2200" dirty="0" err="1">
                <a:solidFill>
                  <a:srgbClr val="000000"/>
                </a:solidFill>
              </a:rPr>
              <a:t>.hour</a:t>
            </a:r>
            <a:r>
              <a:rPr lang="en-US" altLang="ru-RU" sz="2200" dirty="0">
                <a:solidFill>
                  <a:srgbClr val="000000"/>
                </a:solidFill>
              </a:rPr>
              <a:t> &gt; 23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.minute</a:t>
            </a:r>
            <a:r>
              <a:rPr lang="en-US" altLang="ru-RU" sz="2200" dirty="0">
                <a:solidFill>
                  <a:srgbClr val="000000"/>
                </a:solidFill>
              </a:rPr>
              <a:t> &lt; 0 || </a:t>
            </a:r>
            <a:r>
              <a:rPr lang="en-US" altLang="ru-RU" sz="2200" dirty="0" err="1">
                <a:solidFill>
                  <a:srgbClr val="808080"/>
                </a:solidFill>
              </a:rPr>
              <a:t>time</a:t>
            </a:r>
            <a:r>
              <a:rPr lang="en-US" altLang="ru-RU" sz="2200" dirty="0" err="1">
                <a:solidFill>
                  <a:srgbClr val="000000"/>
                </a:solidFill>
              </a:rPr>
              <a:t>.minute</a:t>
            </a:r>
            <a:r>
              <a:rPr lang="en-US" altLang="ru-RU" sz="2200" dirty="0">
                <a:solidFill>
                  <a:srgbClr val="000000"/>
                </a:solidFill>
              </a:rPr>
              <a:t> &gt; 59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.second</a:t>
            </a:r>
            <a:r>
              <a:rPr lang="en-US" altLang="ru-RU" sz="2200" dirty="0">
                <a:solidFill>
                  <a:srgbClr val="000000"/>
                </a:solidFill>
              </a:rPr>
              <a:t> &lt; 0 || </a:t>
            </a:r>
            <a:r>
              <a:rPr lang="en-US" altLang="ru-RU" sz="2200" dirty="0" err="1">
                <a:solidFill>
                  <a:srgbClr val="808080"/>
                </a:solidFill>
              </a:rPr>
              <a:t>time</a:t>
            </a:r>
            <a:r>
              <a:rPr lang="en-US" altLang="ru-RU" sz="2200" dirty="0" err="1">
                <a:solidFill>
                  <a:srgbClr val="000000"/>
                </a:solidFill>
              </a:rPr>
              <a:t>.second</a:t>
            </a:r>
            <a:r>
              <a:rPr lang="en-US" altLang="ru-RU" sz="2200" dirty="0">
                <a:solidFill>
                  <a:srgbClr val="000000"/>
                </a:solidFill>
              </a:rPr>
              <a:t> &gt; 59) {</a:t>
            </a:r>
          </a:p>
          <a:p>
            <a:pPr>
              <a:spcBef>
                <a:spcPct val="0"/>
              </a:spcBef>
            </a:pPr>
            <a:r>
              <a:rPr lang="en-US" altLang="ru-RU" sz="2200" dirty="0">
                <a:solidFill>
                  <a:srgbClr val="000000"/>
                </a:solidFill>
              </a:rPr>
              <a:t>    </a:t>
            </a:r>
            <a:r>
              <a:rPr lang="en-US" altLang="ru-RU" sz="2200" dirty="0">
                <a:solidFill>
                  <a:srgbClr val="0000FF"/>
                </a:solidFill>
              </a:rPr>
              <a:t>return</a:t>
            </a:r>
            <a:r>
              <a:rPr lang="en-US" altLang="ru-RU" sz="2200" dirty="0">
                <a:solidFill>
                  <a:srgbClr val="000000"/>
                </a:solidFill>
              </a:rPr>
              <a:t> </a:t>
            </a:r>
            <a:r>
              <a:rPr lang="en-US" altLang="ru-RU" sz="2200" dirty="0">
                <a:solidFill>
                  <a:srgbClr val="0000FF"/>
                </a:solidFill>
              </a:rPr>
              <a:t>false</a:t>
            </a:r>
            <a:r>
              <a:rPr lang="en-US" altLang="ru-RU" sz="2200" dirty="0">
                <a:solidFill>
                  <a:srgbClr val="000000"/>
                </a:solidFill>
              </a:rPr>
              <a:t>;</a:t>
            </a:r>
          </a:p>
          <a:p>
            <a:pPr>
              <a:spcBef>
                <a:spcPct val="0"/>
              </a:spcBef>
            </a:pPr>
            <a:r>
              <a:rPr lang="ru-RU" altLang="ru-RU" sz="2200" dirty="0">
                <a:solidFill>
                  <a:srgbClr val="000000"/>
                </a:solidFill>
              </a:rPr>
              <a:t>  }</a:t>
            </a:r>
          </a:p>
          <a:p>
            <a:pPr>
              <a:spcBef>
                <a:spcPct val="0"/>
              </a:spcBef>
            </a:pPr>
            <a:r>
              <a:rPr lang="en-US" altLang="ru-RU" sz="2200" dirty="0">
                <a:solidFill>
                  <a:srgbClr val="000000"/>
                </a:solidFill>
              </a:rPr>
              <a:t>  </a:t>
            </a:r>
            <a:r>
              <a:rPr lang="en-US" altLang="ru-RU" sz="2200" dirty="0">
                <a:solidFill>
                  <a:srgbClr val="0000FF"/>
                </a:solidFill>
              </a:rPr>
              <a:t>if</a:t>
            </a: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 2 &amp;&amp; </a:t>
            </a:r>
            <a:r>
              <a:rPr lang="en-US" altLang="ru-RU" sz="2200" dirty="0" err="1">
                <a:solidFill>
                  <a:srgbClr val="000000"/>
                </a:solidFill>
              </a:rPr>
              <a:t>IsLeapYear</a:t>
            </a:r>
            <a:r>
              <a:rPr lang="en-US" altLang="ru-RU" sz="2200" dirty="0">
                <a:solidFill>
                  <a:srgbClr val="000000"/>
                </a:solidFill>
              </a:rPr>
              <a:t>(</a:t>
            </a:r>
            <a:r>
              <a:rPr lang="en-US" altLang="ru-RU" sz="2200" dirty="0" err="1">
                <a:solidFill>
                  <a:srgbClr val="808080"/>
                </a:solidFill>
              </a:rPr>
              <a:t>time</a:t>
            </a:r>
            <a:r>
              <a:rPr lang="en-US" altLang="ru-RU" sz="2200" dirty="0" err="1">
                <a:solidFill>
                  <a:srgbClr val="000000"/>
                </a:solidFill>
              </a:rPr>
              <a:t>.year</a:t>
            </a:r>
            <a:r>
              <a:rPr lang="en-US" altLang="ru-RU" sz="2200" dirty="0">
                <a:solidFill>
                  <a:srgbClr val="000000"/>
                </a:solidFill>
              </a:rPr>
              <a:t>)) {</a:t>
            </a:r>
          </a:p>
          <a:p>
            <a:pPr>
              <a:spcBef>
                <a:spcPct val="0"/>
              </a:spcBef>
            </a:pPr>
            <a:r>
              <a:rPr lang="en-US" altLang="ru-RU" sz="2200" dirty="0">
                <a:solidFill>
                  <a:srgbClr val="000000"/>
                </a:solidFill>
              </a:rPr>
              <a:t>    </a:t>
            </a:r>
            <a:r>
              <a:rPr lang="en-US" altLang="ru-RU" sz="2200" dirty="0">
                <a:solidFill>
                  <a:srgbClr val="0000FF"/>
                </a:solidFill>
              </a:rPr>
              <a:t>return</a:t>
            </a: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&lt;= </a:t>
            </a:r>
            <a:r>
              <a:rPr lang="en-US" altLang="ru-RU" sz="2200" b="1" dirty="0" err="1">
                <a:solidFill>
                  <a:srgbClr val="00B050"/>
                </a:solidFill>
              </a:rPr>
              <a:t>kDaysInMonth</a:t>
            </a:r>
            <a:r>
              <a:rPr lang="en-US" altLang="ru-RU" sz="2200" b="1" dirty="0">
                <a:solidFill>
                  <a:srgbClr val="00B050"/>
                </a:solidFill>
              </a:rPr>
              <a:t>[</a:t>
            </a:r>
            <a:r>
              <a:rPr lang="en-US" altLang="ru-RU" sz="2200" b="1" dirty="0" err="1">
                <a:solidFill>
                  <a:srgbClr val="00B050"/>
                </a:solidFill>
              </a:rPr>
              <a:t>time.month</a:t>
            </a:r>
            <a:r>
              <a:rPr lang="en-US" altLang="ru-RU" sz="2200" b="1" dirty="0">
                <a:solidFill>
                  <a:srgbClr val="00B050"/>
                </a:solidFill>
              </a:rPr>
              <a:t>]</a:t>
            </a:r>
            <a:r>
              <a:rPr lang="en-US" altLang="ru-RU" sz="2200" dirty="0">
                <a:solidFill>
                  <a:srgbClr val="000000"/>
                </a:solidFill>
              </a:rPr>
              <a:t> + 1;</a:t>
            </a:r>
          </a:p>
          <a:p>
            <a:pPr>
              <a:spcBef>
                <a:spcPct val="0"/>
              </a:spcBef>
            </a:pPr>
            <a:r>
              <a:rPr lang="en-US" altLang="ru-RU" sz="2200" dirty="0">
                <a:solidFill>
                  <a:srgbClr val="000000"/>
                </a:solidFill>
              </a:rPr>
              <a:t>  } </a:t>
            </a:r>
            <a:r>
              <a:rPr lang="en-US" altLang="ru-RU" sz="2200" dirty="0">
                <a:solidFill>
                  <a:srgbClr val="0000FF"/>
                </a:solidFill>
              </a:rPr>
              <a:t>else</a:t>
            </a:r>
            <a:r>
              <a:rPr lang="en-US" altLang="ru-RU" sz="2200" dirty="0">
                <a:solidFill>
                  <a:srgbClr val="000000"/>
                </a:solidFill>
              </a:rPr>
              <a:t> {</a:t>
            </a:r>
          </a:p>
          <a:p>
            <a:pPr>
              <a:spcBef>
                <a:spcPct val="0"/>
              </a:spcBef>
            </a:pPr>
            <a:r>
              <a:rPr lang="en-US" altLang="ru-RU" sz="2200" dirty="0">
                <a:solidFill>
                  <a:srgbClr val="000000"/>
                </a:solidFill>
              </a:rPr>
              <a:t>    </a:t>
            </a:r>
            <a:r>
              <a:rPr lang="en-US" altLang="ru-RU" sz="2200" dirty="0">
                <a:solidFill>
                  <a:srgbClr val="0000FF"/>
                </a:solidFill>
              </a:rPr>
              <a:t>return</a:t>
            </a: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&lt;= </a:t>
            </a:r>
            <a:r>
              <a:rPr lang="en-US" altLang="ru-RU" sz="2200" b="1" dirty="0" err="1">
                <a:solidFill>
                  <a:srgbClr val="00B050"/>
                </a:solidFill>
              </a:rPr>
              <a:t>kDaysInMonth</a:t>
            </a:r>
            <a:r>
              <a:rPr lang="en-US" altLang="ru-RU" sz="2200" b="1" dirty="0">
                <a:solidFill>
                  <a:srgbClr val="00B050"/>
                </a:solidFill>
              </a:rPr>
              <a:t>[</a:t>
            </a:r>
            <a:r>
              <a:rPr lang="en-US" altLang="ru-RU" sz="2200" b="1" dirty="0" err="1">
                <a:solidFill>
                  <a:srgbClr val="00B050"/>
                </a:solidFill>
              </a:rPr>
              <a:t>time.month</a:t>
            </a:r>
            <a:r>
              <a:rPr lang="en-US" altLang="ru-RU" sz="2200" b="1" dirty="0">
                <a:solidFill>
                  <a:srgbClr val="00B050"/>
                </a:solidFill>
              </a:rPr>
              <a:t>]</a:t>
            </a:r>
            <a:r>
              <a:rPr lang="en-US" altLang="ru-RU" sz="2200" dirty="0">
                <a:solidFill>
                  <a:srgbClr val="000000"/>
                </a:solidFill>
              </a:rPr>
              <a:t>;</a:t>
            </a:r>
          </a:p>
          <a:p>
            <a:pPr>
              <a:spcBef>
                <a:spcPct val="0"/>
              </a:spcBef>
            </a:pPr>
            <a:r>
              <a:rPr lang="ru-RU" altLang="ru-RU" sz="2200" dirty="0">
                <a:solidFill>
                  <a:srgbClr val="000000"/>
                </a:solidFill>
              </a:rPr>
              <a:t>  }</a:t>
            </a:r>
          </a:p>
          <a:p>
            <a:pPr>
              <a:spcBef>
                <a:spcPct val="0"/>
              </a:spcBef>
            </a:pPr>
            <a:r>
              <a:rPr lang="ru-RU" altLang="ru-RU" sz="2200" dirty="0">
                <a:solidFill>
                  <a:srgbClr val="000000"/>
                </a:solidFill>
              </a:rPr>
              <a:t>}</a:t>
            </a:r>
            <a:endParaRPr lang="ru-RU" altLang="ru-RU" sz="2200" dirty="0"/>
          </a:p>
          <a:p>
            <a:endParaRPr lang="ru-RU" sz="2200" dirty="0"/>
          </a:p>
        </p:txBody>
      </p:sp>
      <p:sp>
        <p:nvSpPr>
          <p:cNvPr id="6" name="Freeform 7">
            <a:extLst>
              <a:ext uri="{FF2B5EF4-FFF2-40B4-BE49-F238E27FC236}">
                <a16:creationId xmlns:a16="http://schemas.microsoft.com/office/drawing/2014/main" id="{10E2EF03-7AEC-4243-B373-BFC905DAB154}"/>
              </a:ext>
            </a:extLst>
          </p:cNvPr>
          <p:cNvSpPr/>
          <p:nvPr/>
        </p:nvSpPr>
        <p:spPr>
          <a:xfrm>
            <a:off x="9074748" y="876300"/>
            <a:ext cx="1069676" cy="4518804"/>
          </a:xfrm>
          <a:custGeom>
            <a:avLst/>
            <a:gdLst>
              <a:gd name="connsiteX0" fmla="*/ 258793 w 1273146"/>
              <a:gd name="connsiteY0" fmla="*/ 4865298 h 5096054"/>
              <a:gd name="connsiteX1" fmla="*/ 345057 w 1273146"/>
              <a:gd name="connsiteY1" fmla="*/ 4865298 h 5096054"/>
              <a:gd name="connsiteX2" fmla="*/ 1242204 w 1273146"/>
              <a:gd name="connsiteY2" fmla="*/ 4779033 h 5096054"/>
              <a:gd name="connsiteX3" fmla="*/ 966159 w 1273146"/>
              <a:gd name="connsiteY3" fmla="*/ 862641 h 5096054"/>
              <a:gd name="connsiteX4" fmla="*/ 0 w 1273146"/>
              <a:gd name="connsiteY4" fmla="*/ 0 h 509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146" h="5096054">
                <a:moveTo>
                  <a:pt x="258793" y="4865298"/>
                </a:moveTo>
                <a:lnTo>
                  <a:pt x="345057" y="4865298"/>
                </a:lnTo>
                <a:cubicBezTo>
                  <a:pt x="508959" y="4850921"/>
                  <a:pt x="1138687" y="5446142"/>
                  <a:pt x="1242204" y="4779033"/>
                </a:cubicBezTo>
                <a:cubicBezTo>
                  <a:pt x="1345721" y="4111924"/>
                  <a:pt x="1173193" y="1659146"/>
                  <a:pt x="966159" y="862641"/>
                </a:cubicBezTo>
                <a:cubicBezTo>
                  <a:pt x="759125" y="66136"/>
                  <a:pt x="379562" y="33068"/>
                  <a:pt x="0" y="0"/>
                </a:cubicBezTo>
              </a:path>
            </a:pathLst>
          </a:custGeom>
          <a:noFill/>
          <a:ln w="190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Freeform 8">
            <a:extLst>
              <a:ext uri="{FF2B5EF4-FFF2-40B4-BE49-F238E27FC236}">
                <a16:creationId xmlns:a16="http://schemas.microsoft.com/office/drawing/2014/main" id="{EA0F343F-6B5B-4335-B543-BC1BDB800DAA}"/>
              </a:ext>
            </a:extLst>
          </p:cNvPr>
          <p:cNvSpPr/>
          <p:nvPr/>
        </p:nvSpPr>
        <p:spPr>
          <a:xfrm>
            <a:off x="8928100" y="723900"/>
            <a:ext cx="2182482" cy="5413075"/>
          </a:xfrm>
          <a:custGeom>
            <a:avLst/>
            <a:gdLst>
              <a:gd name="connsiteX0" fmla="*/ 258793 w 1273146"/>
              <a:gd name="connsiteY0" fmla="*/ 4865298 h 5096054"/>
              <a:gd name="connsiteX1" fmla="*/ 345057 w 1273146"/>
              <a:gd name="connsiteY1" fmla="*/ 4865298 h 5096054"/>
              <a:gd name="connsiteX2" fmla="*/ 1242204 w 1273146"/>
              <a:gd name="connsiteY2" fmla="*/ 4779033 h 5096054"/>
              <a:gd name="connsiteX3" fmla="*/ 966159 w 1273146"/>
              <a:gd name="connsiteY3" fmla="*/ 862641 h 5096054"/>
              <a:gd name="connsiteX4" fmla="*/ 0 w 1273146"/>
              <a:gd name="connsiteY4" fmla="*/ 0 h 509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146" h="5096054">
                <a:moveTo>
                  <a:pt x="258793" y="4865298"/>
                </a:moveTo>
                <a:lnTo>
                  <a:pt x="345057" y="4865298"/>
                </a:lnTo>
                <a:cubicBezTo>
                  <a:pt x="508959" y="4850921"/>
                  <a:pt x="1138687" y="5446142"/>
                  <a:pt x="1242204" y="4779033"/>
                </a:cubicBezTo>
                <a:cubicBezTo>
                  <a:pt x="1345721" y="4111924"/>
                  <a:pt x="1173193" y="1659146"/>
                  <a:pt x="966159" y="862641"/>
                </a:cubicBezTo>
                <a:cubicBezTo>
                  <a:pt x="759125" y="66136"/>
                  <a:pt x="379562" y="33068"/>
                  <a:pt x="0" y="0"/>
                </a:cubicBezTo>
              </a:path>
            </a:pathLst>
          </a:custGeom>
          <a:noFill/>
          <a:ln w="1905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9287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A3741E-E970-4668-97C8-4A68EB886D92}"/>
              </a:ext>
            </a:extLst>
          </p:cNvPr>
          <p:cNvSpPr>
            <a:spLocks noGrp="1"/>
          </p:cNvSpPr>
          <p:nvPr>
            <p:ph idx="10"/>
          </p:nvPr>
        </p:nvSpPr>
        <p:spPr/>
        <p:txBody>
          <a:bodyPr/>
          <a:lstStyle/>
          <a:p>
            <a:pPr>
              <a:spcBef>
                <a:spcPct val="0"/>
              </a:spcBef>
            </a:pPr>
            <a:r>
              <a:rPr lang="en-US" altLang="ru-RU" sz="2200" dirty="0">
                <a:solidFill>
                  <a:srgbClr val="0000FF"/>
                </a:solidFill>
              </a:rPr>
              <a:t>static</a:t>
            </a:r>
            <a:r>
              <a:rPr lang="en-US" altLang="ru-RU" sz="2200" dirty="0">
                <a:solidFill>
                  <a:srgbClr val="000000"/>
                </a:solidFill>
              </a:rPr>
              <a:t> </a:t>
            </a:r>
            <a:r>
              <a:rPr lang="en-US" altLang="ru-RU" sz="2200" dirty="0">
                <a:solidFill>
                  <a:srgbClr val="0000FF"/>
                </a:solidFill>
              </a:rPr>
              <a:t>const</a:t>
            </a:r>
            <a:r>
              <a:rPr lang="en-US" altLang="ru-RU" sz="2200" dirty="0">
                <a:solidFill>
                  <a:srgbClr val="000000"/>
                </a:solidFill>
              </a:rPr>
              <a:t> </a:t>
            </a:r>
            <a:r>
              <a:rPr lang="en-US" altLang="ru-RU" sz="2200" dirty="0">
                <a:solidFill>
                  <a:srgbClr val="0000FF"/>
                </a:solidFill>
              </a:rPr>
              <a:t>int</a:t>
            </a:r>
            <a:r>
              <a:rPr lang="en-US" altLang="ru-RU" sz="2200" dirty="0">
                <a:solidFill>
                  <a:srgbClr val="000000"/>
                </a:solidFill>
              </a:rPr>
              <a:t> </a:t>
            </a:r>
            <a:r>
              <a:rPr lang="en-US" altLang="ru-RU" sz="2200" dirty="0" err="1">
                <a:solidFill>
                  <a:srgbClr val="000000"/>
                </a:solidFill>
              </a:rPr>
              <a:t>kDaysInMonth</a:t>
            </a:r>
            <a:r>
              <a:rPr lang="en-US" altLang="ru-RU" sz="2200" dirty="0">
                <a:solidFill>
                  <a:srgbClr val="000000"/>
                </a:solidFill>
              </a:rPr>
              <a:t>[13] = {</a:t>
            </a:r>
          </a:p>
          <a:p>
            <a:pPr>
              <a:spcBef>
                <a:spcPct val="0"/>
              </a:spcBef>
            </a:pPr>
            <a:r>
              <a:rPr lang="ru-RU" altLang="ru-RU" sz="2200" dirty="0">
                <a:solidFill>
                  <a:srgbClr val="000000"/>
                </a:solidFill>
              </a:rPr>
              <a:t>  0, 31, 28, 31, 30, 31, 30, 31, 31, 30, 31, 30, 31</a:t>
            </a:r>
          </a:p>
          <a:p>
            <a:pPr>
              <a:spcBef>
                <a:spcPct val="0"/>
              </a:spcBef>
            </a:pPr>
            <a:r>
              <a:rPr lang="ru-RU" altLang="ru-RU" sz="2200" dirty="0">
                <a:solidFill>
                  <a:srgbClr val="000000"/>
                </a:solidFill>
              </a:rPr>
              <a:t>};</a:t>
            </a:r>
          </a:p>
          <a:p>
            <a:pPr>
              <a:spcBef>
                <a:spcPct val="0"/>
              </a:spcBef>
            </a:pPr>
            <a:endParaRPr lang="ru-RU" altLang="ru-RU" sz="2200" dirty="0">
              <a:solidFill>
                <a:srgbClr val="000000"/>
              </a:solidFill>
            </a:endParaRPr>
          </a:p>
          <a:p>
            <a:pPr>
              <a:spcBef>
                <a:spcPct val="0"/>
              </a:spcBef>
            </a:pPr>
            <a:r>
              <a:rPr lang="en-US" altLang="ru-RU" sz="2200" dirty="0">
                <a:solidFill>
                  <a:srgbClr val="0000FF"/>
                </a:solidFill>
              </a:rPr>
              <a:t>bool</a:t>
            </a:r>
            <a:r>
              <a:rPr lang="en-US" altLang="ru-RU" sz="2200" dirty="0">
                <a:solidFill>
                  <a:srgbClr val="000000"/>
                </a:solidFill>
              </a:rPr>
              <a:t> </a:t>
            </a:r>
            <a:r>
              <a:rPr lang="en-US" altLang="ru-RU" sz="2200" dirty="0" err="1">
                <a:solidFill>
                  <a:srgbClr val="000000"/>
                </a:solidFill>
              </a:rPr>
              <a:t>ValidateDateTime</a:t>
            </a:r>
            <a:r>
              <a:rPr lang="en-US" altLang="ru-RU" sz="2200" dirty="0">
                <a:solidFill>
                  <a:srgbClr val="000000"/>
                </a:solidFill>
              </a:rPr>
              <a:t>(</a:t>
            </a:r>
            <a:r>
              <a:rPr lang="en-US" altLang="ru-RU" sz="2200" dirty="0">
                <a:solidFill>
                  <a:srgbClr val="0000FF"/>
                </a:solidFill>
              </a:rPr>
              <a:t>const</a:t>
            </a:r>
            <a:r>
              <a:rPr lang="en-US" altLang="ru-RU" sz="2200" dirty="0">
                <a:solidFill>
                  <a:srgbClr val="000000"/>
                </a:solidFill>
              </a:rPr>
              <a:t> </a:t>
            </a:r>
            <a:r>
              <a:rPr lang="en-US" altLang="ru-RU" sz="2200" dirty="0" err="1">
                <a:solidFill>
                  <a:srgbClr val="000000"/>
                </a:solidFill>
              </a:rPr>
              <a:t>DateTime</a:t>
            </a:r>
            <a:r>
              <a:rPr lang="en-US" altLang="ru-RU" sz="2200" dirty="0">
                <a:solidFill>
                  <a:srgbClr val="000000"/>
                </a:solidFill>
              </a:rPr>
              <a:t>&amp; </a:t>
            </a:r>
            <a:r>
              <a:rPr lang="en-US" altLang="ru-RU" sz="2200" dirty="0">
                <a:solidFill>
                  <a:srgbClr val="808080"/>
                </a:solidFill>
              </a:rPr>
              <a:t>time</a:t>
            </a:r>
            <a:r>
              <a:rPr lang="en-US" altLang="ru-RU" sz="2200" dirty="0">
                <a:solidFill>
                  <a:srgbClr val="000000"/>
                </a:solidFill>
              </a:rPr>
              <a:t>) {</a:t>
            </a:r>
          </a:p>
          <a:p>
            <a:pPr>
              <a:spcBef>
                <a:spcPct val="0"/>
              </a:spcBef>
            </a:pPr>
            <a:r>
              <a:rPr lang="en-US" altLang="ru-RU" sz="2200" dirty="0">
                <a:solidFill>
                  <a:srgbClr val="000000"/>
                </a:solidFill>
              </a:rPr>
              <a:t>  </a:t>
            </a:r>
            <a:r>
              <a:rPr lang="en-US" altLang="ru-RU" sz="2200" dirty="0">
                <a:solidFill>
                  <a:srgbClr val="0000FF"/>
                </a:solidFill>
              </a:rPr>
              <a:t>if</a:t>
            </a: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.year</a:t>
            </a:r>
            <a:r>
              <a:rPr lang="en-US" altLang="ru-RU" sz="2200" dirty="0">
                <a:solidFill>
                  <a:srgbClr val="000000"/>
                </a:solidFill>
              </a:rPr>
              <a:t> &lt; 1   || </a:t>
            </a:r>
            <a:r>
              <a:rPr lang="en-US" altLang="ru-RU" sz="2200" dirty="0" err="1">
                <a:solidFill>
                  <a:srgbClr val="808080"/>
                </a:solidFill>
              </a:rPr>
              <a:t>time</a:t>
            </a:r>
            <a:r>
              <a:rPr lang="en-US" altLang="ru-RU" sz="2200" dirty="0" err="1">
                <a:solidFill>
                  <a:srgbClr val="000000"/>
                </a:solidFill>
              </a:rPr>
              <a:t>.year</a:t>
            </a:r>
            <a:r>
              <a:rPr lang="en-US" altLang="ru-RU" sz="2200" dirty="0">
                <a:solidFill>
                  <a:srgbClr val="000000"/>
                </a:solidFill>
              </a:rPr>
              <a:t> &gt; 9999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&lt; 1  || </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&gt; 12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.day</a:t>
            </a:r>
            <a:r>
              <a:rPr lang="en-US" altLang="ru-RU" sz="2200" dirty="0">
                <a:solidFill>
                  <a:srgbClr val="000000"/>
                </a:solidFill>
              </a:rPr>
              <a:t> &lt; 1    || </a:t>
            </a:r>
            <a:r>
              <a:rPr lang="en-US" altLang="ru-RU" sz="2200" dirty="0" err="1">
                <a:solidFill>
                  <a:srgbClr val="808080"/>
                </a:solidFill>
              </a:rPr>
              <a:t>time</a:t>
            </a:r>
            <a:r>
              <a:rPr lang="en-US" altLang="ru-RU" sz="2200" dirty="0" err="1">
                <a:solidFill>
                  <a:srgbClr val="000000"/>
                </a:solidFill>
              </a:rPr>
              <a:t>.day</a:t>
            </a:r>
            <a:r>
              <a:rPr lang="en-US" altLang="ru-RU" sz="2200" dirty="0">
                <a:solidFill>
                  <a:srgbClr val="000000"/>
                </a:solidFill>
              </a:rPr>
              <a:t> &gt; 31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.hour</a:t>
            </a:r>
            <a:r>
              <a:rPr lang="en-US" altLang="ru-RU" sz="2200" dirty="0">
                <a:solidFill>
                  <a:srgbClr val="000000"/>
                </a:solidFill>
              </a:rPr>
              <a:t> &lt; 0   || </a:t>
            </a:r>
            <a:r>
              <a:rPr lang="en-US" altLang="ru-RU" sz="2200" dirty="0" err="1">
                <a:solidFill>
                  <a:srgbClr val="808080"/>
                </a:solidFill>
              </a:rPr>
              <a:t>time</a:t>
            </a:r>
            <a:r>
              <a:rPr lang="en-US" altLang="ru-RU" sz="2200" dirty="0" err="1">
                <a:solidFill>
                  <a:srgbClr val="000000"/>
                </a:solidFill>
              </a:rPr>
              <a:t>.hour</a:t>
            </a:r>
            <a:r>
              <a:rPr lang="en-US" altLang="ru-RU" sz="2200" dirty="0">
                <a:solidFill>
                  <a:srgbClr val="000000"/>
                </a:solidFill>
              </a:rPr>
              <a:t> &gt; 23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.minute</a:t>
            </a:r>
            <a:r>
              <a:rPr lang="en-US" altLang="ru-RU" sz="2200" dirty="0">
                <a:solidFill>
                  <a:srgbClr val="000000"/>
                </a:solidFill>
              </a:rPr>
              <a:t> &lt; 0 || </a:t>
            </a:r>
            <a:r>
              <a:rPr lang="en-US" altLang="ru-RU" sz="2200" dirty="0" err="1">
                <a:solidFill>
                  <a:srgbClr val="808080"/>
                </a:solidFill>
              </a:rPr>
              <a:t>time</a:t>
            </a:r>
            <a:r>
              <a:rPr lang="en-US" altLang="ru-RU" sz="2200" dirty="0" err="1">
                <a:solidFill>
                  <a:srgbClr val="000000"/>
                </a:solidFill>
              </a:rPr>
              <a:t>.minute</a:t>
            </a:r>
            <a:r>
              <a:rPr lang="en-US" altLang="ru-RU" sz="2200" dirty="0">
                <a:solidFill>
                  <a:srgbClr val="000000"/>
                </a:solidFill>
              </a:rPr>
              <a:t> &gt; 59 ||</a:t>
            </a:r>
          </a:p>
          <a:p>
            <a:pPr>
              <a:spcBef>
                <a:spcPct val="0"/>
              </a:spcBef>
            </a:pP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.second</a:t>
            </a:r>
            <a:r>
              <a:rPr lang="en-US" altLang="ru-RU" sz="2200" dirty="0">
                <a:solidFill>
                  <a:srgbClr val="000000"/>
                </a:solidFill>
              </a:rPr>
              <a:t> &lt; 0 || </a:t>
            </a:r>
            <a:r>
              <a:rPr lang="en-US" altLang="ru-RU" sz="2200" dirty="0" err="1">
                <a:solidFill>
                  <a:srgbClr val="808080"/>
                </a:solidFill>
              </a:rPr>
              <a:t>time</a:t>
            </a:r>
            <a:r>
              <a:rPr lang="en-US" altLang="ru-RU" sz="2200" dirty="0" err="1">
                <a:solidFill>
                  <a:srgbClr val="000000"/>
                </a:solidFill>
              </a:rPr>
              <a:t>.second</a:t>
            </a:r>
            <a:r>
              <a:rPr lang="en-US" altLang="ru-RU" sz="2200" dirty="0">
                <a:solidFill>
                  <a:srgbClr val="000000"/>
                </a:solidFill>
              </a:rPr>
              <a:t> &gt; 59) {</a:t>
            </a:r>
          </a:p>
          <a:p>
            <a:pPr>
              <a:spcBef>
                <a:spcPct val="0"/>
              </a:spcBef>
            </a:pPr>
            <a:r>
              <a:rPr lang="en-US" altLang="ru-RU" sz="2200" dirty="0">
                <a:solidFill>
                  <a:srgbClr val="000000"/>
                </a:solidFill>
              </a:rPr>
              <a:t>    </a:t>
            </a:r>
            <a:r>
              <a:rPr lang="en-US" altLang="ru-RU" sz="2200" dirty="0">
                <a:solidFill>
                  <a:srgbClr val="0000FF"/>
                </a:solidFill>
              </a:rPr>
              <a:t>return</a:t>
            </a:r>
            <a:r>
              <a:rPr lang="en-US" altLang="ru-RU" sz="2200" dirty="0">
                <a:solidFill>
                  <a:srgbClr val="000000"/>
                </a:solidFill>
              </a:rPr>
              <a:t> </a:t>
            </a:r>
            <a:r>
              <a:rPr lang="en-US" altLang="ru-RU" sz="2200" dirty="0">
                <a:solidFill>
                  <a:srgbClr val="0000FF"/>
                </a:solidFill>
              </a:rPr>
              <a:t>false</a:t>
            </a:r>
            <a:r>
              <a:rPr lang="en-US" altLang="ru-RU" sz="2200" dirty="0">
                <a:solidFill>
                  <a:srgbClr val="000000"/>
                </a:solidFill>
              </a:rPr>
              <a:t>;</a:t>
            </a:r>
          </a:p>
          <a:p>
            <a:pPr>
              <a:spcBef>
                <a:spcPct val="0"/>
              </a:spcBef>
            </a:pPr>
            <a:r>
              <a:rPr lang="ru-RU" altLang="ru-RU" sz="2200" dirty="0">
                <a:solidFill>
                  <a:srgbClr val="000000"/>
                </a:solidFill>
              </a:rPr>
              <a:t>  }</a:t>
            </a:r>
          </a:p>
          <a:p>
            <a:pPr>
              <a:spcBef>
                <a:spcPct val="0"/>
              </a:spcBef>
            </a:pPr>
            <a:r>
              <a:rPr lang="en-US" altLang="ru-RU" sz="2200" dirty="0">
                <a:solidFill>
                  <a:srgbClr val="000000"/>
                </a:solidFill>
              </a:rPr>
              <a:t>  </a:t>
            </a:r>
            <a:r>
              <a:rPr lang="en-US" altLang="ru-RU" sz="2200" dirty="0">
                <a:solidFill>
                  <a:srgbClr val="0000FF"/>
                </a:solidFill>
              </a:rPr>
              <a:t>if</a:t>
            </a: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 2 &amp;&amp; </a:t>
            </a:r>
            <a:r>
              <a:rPr lang="en-US" altLang="ru-RU" sz="2200" dirty="0" err="1">
                <a:solidFill>
                  <a:srgbClr val="000000"/>
                </a:solidFill>
              </a:rPr>
              <a:t>IsLeapYear</a:t>
            </a:r>
            <a:r>
              <a:rPr lang="en-US" altLang="ru-RU" sz="2200" dirty="0">
                <a:solidFill>
                  <a:srgbClr val="000000"/>
                </a:solidFill>
              </a:rPr>
              <a:t>(</a:t>
            </a:r>
            <a:r>
              <a:rPr lang="en-US" altLang="ru-RU" sz="2200" dirty="0" err="1">
                <a:solidFill>
                  <a:srgbClr val="808080"/>
                </a:solidFill>
              </a:rPr>
              <a:t>time</a:t>
            </a:r>
            <a:r>
              <a:rPr lang="en-US" altLang="ru-RU" sz="2200" dirty="0" err="1">
                <a:solidFill>
                  <a:srgbClr val="000000"/>
                </a:solidFill>
              </a:rPr>
              <a:t>.year</a:t>
            </a:r>
            <a:r>
              <a:rPr lang="en-US" altLang="ru-RU" sz="2200" dirty="0">
                <a:solidFill>
                  <a:srgbClr val="000000"/>
                </a:solidFill>
              </a:rPr>
              <a:t>)) {</a:t>
            </a:r>
          </a:p>
          <a:p>
            <a:pPr>
              <a:spcBef>
                <a:spcPct val="0"/>
              </a:spcBef>
            </a:pPr>
            <a:r>
              <a:rPr lang="en-US" altLang="ru-RU" sz="2200" dirty="0">
                <a:solidFill>
                  <a:srgbClr val="000000"/>
                </a:solidFill>
              </a:rPr>
              <a:t>    </a:t>
            </a:r>
            <a:r>
              <a:rPr lang="en-US" altLang="ru-RU" sz="2200" dirty="0">
                <a:solidFill>
                  <a:srgbClr val="0000FF"/>
                </a:solidFill>
              </a:rPr>
              <a:t>return</a:t>
            </a: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a:t>
            </a:r>
            <a:r>
              <a:rPr lang="en-US" dirty="0" err="1">
                <a:solidFill>
                  <a:srgbClr val="000000"/>
                </a:solidFill>
                <a:effectLst>
                  <a:glow rad="101600">
                    <a:srgbClr val="FF0000">
                      <a:alpha val="40000"/>
                    </a:srgbClr>
                  </a:glow>
                </a:effectLst>
              </a:rPr>
              <a:t>month</a:t>
            </a:r>
            <a:r>
              <a:rPr lang="en-US" sz="2200" dirty="0">
                <a:solidFill>
                  <a:srgbClr val="000000"/>
                </a:solidFill>
                <a:effectLst>
                  <a:glow rad="101600">
                    <a:srgbClr val="FF0000">
                      <a:alpha val="40000"/>
                    </a:srgbClr>
                  </a:glow>
                </a:effectLst>
              </a:rPr>
              <a:t> </a:t>
            </a:r>
            <a:r>
              <a:rPr lang="en-US" altLang="ru-RU" sz="2200" dirty="0">
                <a:solidFill>
                  <a:srgbClr val="000000"/>
                </a:solidFill>
              </a:rPr>
              <a:t>&lt;= </a:t>
            </a:r>
            <a:r>
              <a:rPr lang="en-US" altLang="ru-RU" sz="2200" dirty="0" err="1">
                <a:solidFill>
                  <a:srgbClr val="000000"/>
                </a:solidFill>
              </a:rPr>
              <a:t>kDaysInMonth</a:t>
            </a:r>
            <a:r>
              <a:rPr lang="en-US" altLang="ru-RU" sz="2200" dirty="0">
                <a:solidFill>
                  <a:srgbClr val="000000"/>
                </a:solidFill>
              </a:rPr>
              <a:t>[</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 + 1;</a:t>
            </a:r>
          </a:p>
          <a:p>
            <a:pPr>
              <a:spcBef>
                <a:spcPct val="0"/>
              </a:spcBef>
            </a:pPr>
            <a:r>
              <a:rPr lang="en-US" altLang="ru-RU" sz="2200" dirty="0">
                <a:solidFill>
                  <a:srgbClr val="000000"/>
                </a:solidFill>
              </a:rPr>
              <a:t>  } </a:t>
            </a:r>
            <a:r>
              <a:rPr lang="en-US" altLang="ru-RU" sz="2200" dirty="0">
                <a:solidFill>
                  <a:srgbClr val="0000FF"/>
                </a:solidFill>
              </a:rPr>
              <a:t>else</a:t>
            </a:r>
            <a:r>
              <a:rPr lang="en-US" altLang="ru-RU" sz="2200" dirty="0">
                <a:solidFill>
                  <a:srgbClr val="000000"/>
                </a:solidFill>
              </a:rPr>
              <a:t> {</a:t>
            </a:r>
          </a:p>
          <a:p>
            <a:pPr>
              <a:spcBef>
                <a:spcPct val="0"/>
              </a:spcBef>
            </a:pPr>
            <a:r>
              <a:rPr lang="en-US" altLang="ru-RU" sz="2200" dirty="0">
                <a:solidFill>
                  <a:srgbClr val="000000"/>
                </a:solidFill>
              </a:rPr>
              <a:t>    </a:t>
            </a:r>
            <a:r>
              <a:rPr lang="en-US" altLang="ru-RU" sz="2200" dirty="0">
                <a:solidFill>
                  <a:srgbClr val="0000FF"/>
                </a:solidFill>
              </a:rPr>
              <a:t>return</a:t>
            </a:r>
            <a:r>
              <a:rPr lang="en-US" altLang="ru-RU" sz="2200" dirty="0">
                <a:solidFill>
                  <a:srgbClr val="000000"/>
                </a:solidFill>
              </a:rPr>
              <a:t> </a:t>
            </a:r>
            <a:r>
              <a:rPr lang="en-US" altLang="ru-RU" sz="2200" dirty="0" err="1">
                <a:solidFill>
                  <a:srgbClr val="808080"/>
                </a:solidFill>
              </a:rPr>
              <a:t>time</a:t>
            </a:r>
            <a:r>
              <a:rPr lang="en-US" altLang="ru-RU" sz="2200" dirty="0" err="1">
                <a:solidFill>
                  <a:srgbClr val="000000"/>
                </a:solidFill>
              </a:rPr>
              <a:t>.</a:t>
            </a:r>
            <a:r>
              <a:rPr lang="en-US" dirty="0" err="1">
                <a:solidFill>
                  <a:srgbClr val="000000"/>
                </a:solidFill>
                <a:effectLst>
                  <a:glow rad="101600">
                    <a:srgbClr val="FF0000">
                      <a:alpha val="40000"/>
                    </a:srgbClr>
                  </a:glow>
                </a:effectLst>
              </a:rPr>
              <a:t>month</a:t>
            </a:r>
            <a:r>
              <a:rPr lang="en-US" altLang="ru-RU" sz="2200" dirty="0">
                <a:solidFill>
                  <a:srgbClr val="000000"/>
                </a:solidFill>
              </a:rPr>
              <a:t> &lt;= </a:t>
            </a:r>
            <a:r>
              <a:rPr lang="en-US" altLang="ru-RU" sz="2200" dirty="0" err="1">
                <a:solidFill>
                  <a:srgbClr val="000000"/>
                </a:solidFill>
              </a:rPr>
              <a:t>kDaysInMonth</a:t>
            </a:r>
            <a:r>
              <a:rPr lang="en-US" altLang="ru-RU" sz="2200" dirty="0">
                <a:solidFill>
                  <a:srgbClr val="000000"/>
                </a:solidFill>
              </a:rPr>
              <a:t>[</a:t>
            </a:r>
            <a:r>
              <a:rPr lang="en-US" altLang="ru-RU" sz="2200" dirty="0" err="1">
                <a:solidFill>
                  <a:srgbClr val="808080"/>
                </a:solidFill>
              </a:rPr>
              <a:t>time</a:t>
            </a:r>
            <a:r>
              <a:rPr lang="en-US" altLang="ru-RU" sz="2200" dirty="0" err="1">
                <a:solidFill>
                  <a:srgbClr val="000000"/>
                </a:solidFill>
              </a:rPr>
              <a:t>.month</a:t>
            </a:r>
            <a:r>
              <a:rPr lang="en-US" altLang="ru-RU" sz="2200" dirty="0">
                <a:solidFill>
                  <a:srgbClr val="000000"/>
                </a:solidFill>
              </a:rPr>
              <a:t>];</a:t>
            </a:r>
          </a:p>
          <a:p>
            <a:pPr>
              <a:spcBef>
                <a:spcPct val="0"/>
              </a:spcBef>
            </a:pPr>
            <a:r>
              <a:rPr lang="ru-RU" altLang="ru-RU" sz="2200" dirty="0">
                <a:solidFill>
                  <a:srgbClr val="000000"/>
                </a:solidFill>
              </a:rPr>
              <a:t>  }</a:t>
            </a:r>
          </a:p>
          <a:p>
            <a:pPr>
              <a:spcBef>
                <a:spcPct val="0"/>
              </a:spcBef>
            </a:pPr>
            <a:r>
              <a:rPr lang="ru-RU" altLang="ru-RU" sz="2200" dirty="0">
                <a:solidFill>
                  <a:srgbClr val="000000"/>
                </a:solidFill>
              </a:rPr>
              <a:t>}</a:t>
            </a:r>
            <a:endParaRPr lang="ru-RU" altLang="ru-RU" sz="2200" dirty="0"/>
          </a:p>
          <a:p>
            <a:endParaRPr lang="ru-RU" sz="2200" dirty="0"/>
          </a:p>
        </p:txBody>
      </p:sp>
      <p:sp>
        <p:nvSpPr>
          <p:cNvPr id="3" name="TextBox 2">
            <a:extLst>
              <a:ext uri="{FF2B5EF4-FFF2-40B4-BE49-F238E27FC236}">
                <a16:creationId xmlns:a16="http://schemas.microsoft.com/office/drawing/2014/main" id="{479D1AB5-1865-412B-97AA-79409DE47A22}"/>
              </a:ext>
            </a:extLst>
          </p:cNvPr>
          <p:cNvSpPr txBox="1"/>
          <p:nvPr/>
        </p:nvSpPr>
        <p:spPr>
          <a:xfrm>
            <a:off x="2701746" y="6169680"/>
            <a:ext cx="1762021" cy="5232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txBody>
          <a:bodyPr wrap="none" rtlCol="0">
            <a:spAutoFit/>
          </a:bodyPr>
          <a:lstStyle/>
          <a:p>
            <a:r>
              <a:rPr lang="en-US" altLang="ru-RU" sz="2800" b="1" dirty="0" err="1">
                <a:solidFill>
                  <a:srgbClr val="002060"/>
                </a:solidFill>
                <a:latin typeface="Consolas" panose="020B0609020204030204" pitchFamily="49" charset="0"/>
              </a:rPr>
              <a:t>time.day</a:t>
            </a:r>
            <a:endParaRPr lang="ru-RU" sz="3200" b="1" dirty="0">
              <a:solidFill>
                <a:srgbClr val="002060"/>
              </a:solidFill>
            </a:endParaRPr>
          </a:p>
        </p:txBody>
      </p:sp>
    </p:spTree>
    <p:extLst>
      <p:ext uri="{BB962C8B-B14F-4D97-AF65-F5344CB8AC3E}">
        <p14:creationId xmlns:p14="http://schemas.microsoft.com/office/powerpoint/2010/main" val="2846730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6B968CF-D823-4332-A97F-1F80F07F9475}"/>
              </a:ext>
            </a:extLst>
          </p:cNvPr>
          <p:cNvSpPr>
            <a:spLocks noGrp="1"/>
          </p:cNvSpPr>
          <p:nvPr>
            <p:ph idx="10"/>
          </p:nvPr>
        </p:nvSpPr>
        <p:spPr>
          <a:xfrm>
            <a:off x="640466" y="2374899"/>
            <a:ext cx="10989184" cy="2933701"/>
          </a:xfrm>
        </p:spPr>
        <p:txBody>
          <a:bodyPr/>
          <a:lstStyle/>
          <a:p>
            <a:pPr marL="0" indent="0">
              <a:spcBef>
                <a:spcPts val="600"/>
              </a:spcBef>
              <a:buNone/>
            </a:pPr>
            <a:r>
              <a:rPr lang="en-US" sz="2800" dirty="0" err="1">
                <a:solidFill>
                  <a:srgbClr val="000000"/>
                </a:solidFill>
                <a:latin typeface="Consolas" panose="020B0609020204030204" pitchFamily="49" charset="0"/>
              </a:rPr>
              <a:t>SingleLinkedListIterator</a:t>
            </a:r>
            <a:r>
              <a:rPr lang="en-US" sz="2800" dirty="0">
                <a:solidFill>
                  <a:srgbClr val="000000"/>
                </a:solidFill>
                <a:latin typeface="Consolas" panose="020B0609020204030204" pitchFamily="49" charset="0"/>
              </a:rPr>
              <a:t>&lt;T&gt; </a:t>
            </a:r>
            <a:r>
              <a:rPr lang="en-US" sz="2800" dirty="0">
                <a:solidFill>
                  <a:srgbClr val="000000"/>
                </a:solidFill>
                <a:effectLst>
                  <a:glow rad="63500">
                    <a:srgbClr val="FF0000">
                      <a:alpha val="40000"/>
                    </a:srgbClr>
                  </a:glow>
                </a:effectLst>
                <a:latin typeface="Consolas" panose="020B0609020204030204" pitchFamily="49" charset="0"/>
              </a:rPr>
              <a:t>&amp;</a:t>
            </a:r>
            <a:r>
              <a:rPr lang="en-US" sz="2800" dirty="0">
                <a:solidFill>
                  <a:srgbClr val="0000FF"/>
                </a:solidFill>
                <a:latin typeface="Consolas" panose="020B0609020204030204" pitchFamily="49" charset="0"/>
              </a:rPr>
              <a:t>operator</a:t>
            </a:r>
            <a:r>
              <a:rPr lang="en-US" sz="2800" dirty="0">
                <a:solidFill>
                  <a:srgbClr val="000000"/>
                </a:solidFill>
                <a:latin typeface="Consolas" panose="020B0609020204030204" pitchFamily="49" charset="0"/>
              </a:rPr>
              <a:t>++(</a:t>
            </a:r>
            <a:r>
              <a:rPr lang="en-US" sz="2800" dirty="0">
                <a:solidFill>
                  <a:srgbClr val="0000FF"/>
                </a:solidFill>
                <a:latin typeface="Consolas" panose="020B0609020204030204" pitchFamily="49" charset="0"/>
              </a:rPr>
              <a:t>int</a:t>
            </a:r>
            <a:r>
              <a:rPr lang="en-US" sz="2800" dirty="0">
                <a:solidFill>
                  <a:srgbClr val="000000"/>
                </a:solidFill>
                <a:latin typeface="Consolas" panose="020B0609020204030204" pitchFamily="49" charset="0"/>
              </a:rPr>
              <a:t>) {</a:t>
            </a:r>
          </a:p>
          <a:p>
            <a:pPr marL="0" indent="0">
              <a:spcBef>
                <a:spcPts val="600"/>
              </a:spcBef>
              <a:buNone/>
            </a:pPr>
            <a:r>
              <a:rPr lang="en-US" sz="2800" dirty="0">
                <a:solidFill>
                  <a:srgbClr val="000000"/>
                </a:solidFill>
                <a:latin typeface="Consolas" panose="020B0609020204030204" pitchFamily="49" charset="0"/>
              </a:rPr>
              <a:t>  </a:t>
            </a:r>
            <a:r>
              <a:rPr lang="en-US" sz="2800" dirty="0" err="1">
                <a:solidFill>
                  <a:srgbClr val="000000"/>
                </a:solidFill>
                <a:latin typeface="Consolas" panose="020B0609020204030204" pitchFamily="49" charset="0"/>
              </a:rPr>
              <a:t>SingleLinkedListIterator</a:t>
            </a:r>
            <a:r>
              <a:rPr lang="en-US" sz="2800" dirty="0">
                <a:solidFill>
                  <a:srgbClr val="000000"/>
                </a:solidFill>
                <a:latin typeface="Consolas" panose="020B0609020204030204" pitchFamily="49" charset="0"/>
              </a:rPr>
              <a:t> res = *</a:t>
            </a:r>
            <a:r>
              <a:rPr lang="en-US" sz="2800" dirty="0">
                <a:solidFill>
                  <a:srgbClr val="0000FF"/>
                </a:solidFill>
                <a:latin typeface="Consolas" panose="020B0609020204030204" pitchFamily="49" charset="0"/>
              </a:rPr>
              <a:t>this</a:t>
            </a:r>
            <a:r>
              <a:rPr lang="en-US" sz="2800" dirty="0">
                <a:solidFill>
                  <a:srgbClr val="000000"/>
                </a:solidFill>
                <a:latin typeface="Consolas" panose="020B0609020204030204" pitchFamily="49" charset="0"/>
              </a:rPr>
              <a:t>;</a:t>
            </a:r>
          </a:p>
          <a:p>
            <a:pPr marL="0" indent="0">
              <a:spcBef>
                <a:spcPts val="600"/>
              </a:spcBef>
              <a:buNone/>
            </a:pPr>
            <a:r>
              <a:rPr lang="en-US" sz="2800" dirty="0">
                <a:solidFill>
                  <a:srgbClr val="000000"/>
                </a:solidFill>
                <a:latin typeface="Consolas" panose="020B0609020204030204" pitchFamily="49" charset="0"/>
              </a:rPr>
              <a:t>  ++*</a:t>
            </a:r>
            <a:r>
              <a:rPr lang="en-US" sz="2800" dirty="0">
                <a:solidFill>
                  <a:srgbClr val="0000FF"/>
                </a:solidFill>
                <a:latin typeface="Consolas" panose="020B0609020204030204" pitchFamily="49" charset="0"/>
              </a:rPr>
              <a:t>this</a:t>
            </a:r>
            <a:r>
              <a:rPr lang="en-US" sz="2800" dirty="0">
                <a:solidFill>
                  <a:srgbClr val="000000"/>
                </a:solidFill>
                <a:latin typeface="Consolas" panose="020B0609020204030204" pitchFamily="49" charset="0"/>
              </a:rPr>
              <a:t>;</a:t>
            </a:r>
          </a:p>
          <a:p>
            <a:pPr marL="0" indent="0">
              <a:spcBef>
                <a:spcPts val="600"/>
              </a:spcBef>
              <a:buNone/>
            </a:pPr>
            <a:r>
              <a:rPr lang="en-US" sz="2800" dirty="0">
                <a:solidFill>
                  <a:srgbClr val="000000"/>
                </a:solidFill>
                <a:latin typeface="Consolas" panose="020B0609020204030204" pitchFamily="49" charset="0"/>
              </a:rPr>
              <a:t>  </a:t>
            </a:r>
            <a:r>
              <a:rPr lang="en-US" sz="2800" dirty="0">
                <a:solidFill>
                  <a:srgbClr val="0000FF"/>
                </a:solidFill>
                <a:latin typeface="Consolas" panose="020B0609020204030204" pitchFamily="49" charset="0"/>
              </a:rPr>
              <a:t>return</a:t>
            </a:r>
            <a:r>
              <a:rPr lang="en-US" sz="2800" dirty="0">
                <a:solidFill>
                  <a:srgbClr val="000000"/>
                </a:solidFill>
                <a:latin typeface="Consolas" panose="020B0609020204030204" pitchFamily="49" charset="0"/>
              </a:rPr>
              <a:t> </a:t>
            </a:r>
            <a:r>
              <a:rPr lang="en-US" sz="2800" dirty="0">
                <a:solidFill>
                  <a:srgbClr val="000000"/>
                </a:solidFill>
                <a:effectLst>
                  <a:glow rad="101600">
                    <a:srgbClr val="FF0000">
                      <a:alpha val="40000"/>
                    </a:srgbClr>
                  </a:glow>
                </a:effectLst>
                <a:latin typeface="Consolas" panose="020B0609020204030204" pitchFamily="49" charset="0"/>
              </a:rPr>
              <a:t>res</a:t>
            </a:r>
            <a:r>
              <a:rPr lang="en-US" sz="2800" dirty="0">
                <a:solidFill>
                  <a:srgbClr val="000000"/>
                </a:solidFill>
                <a:latin typeface="Consolas" panose="020B0609020204030204" pitchFamily="49" charset="0"/>
              </a:rPr>
              <a:t>;</a:t>
            </a:r>
          </a:p>
          <a:p>
            <a:pPr marL="0" indent="0">
              <a:spcBef>
                <a:spcPts val="600"/>
              </a:spcBef>
              <a:buNone/>
            </a:pPr>
            <a:r>
              <a:rPr lang="ru-RU" sz="2800" dirty="0">
                <a:solidFill>
                  <a:srgbClr val="000000"/>
                </a:solidFill>
                <a:latin typeface="Consolas" panose="020B0609020204030204" pitchFamily="49" charset="0"/>
              </a:rPr>
              <a:t>}</a:t>
            </a:r>
          </a:p>
          <a:p>
            <a:pPr marL="0" indent="0">
              <a:spcBef>
                <a:spcPts val="600"/>
              </a:spcBef>
              <a:buNone/>
            </a:pPr>
            <a:endParaRPr lang="ru-RU" sz="2800" dirty="0"/>
          </a:p>
        </p:txBody>
      </p:sp>
      <p:sp>
        <p:nvSpPr>
          <p:cNvPr id="3" name="Subtitle 2">
            <a:extLst>
              <a:ext uri="{FF2B5EF4-FFF2-40B4-BE49-F238E27FC236}">
                <a16:creationId xmlns:a16="http://schemas.microsoft.com/office/drawing/2014/main" id="{D538C305-6E9C-4DF2-ACBB-6675B44BAB80}"/>
              </a:ext>
            </a:extLst>
          </p:cNvPr>
          <p:cNvSpPr>
            <a:spLocks noGrp="1"/>
          </p:cNvSpPr>
          <p:nvPr>
            <p:ph type="subTitle" idx="1"/>
          </p:nvPr>
        </p:nvSpPr>
        <p:spPr/>
        <p:txBody>
          <a:bodyPr/>
          <a:lstStyle/>
          <a:p>
            <a:r>
              <a:rPr lang="ru-RU" dirty="0"/>
              <a:t>Адрес локальной переменной возвращается из функции по ссылке</a:t>
            </a:r>
          </a:p>
        </p:txBody>
      </p:sp>
      <p:sp>
        <p:nvSpPr>
          <p:cNvPr id="6" name="Content Placeholder 4">
            <a:extLst>
              <a:ext uri="{FF2B5EF4-FFF2-40B4-BE49-F238E27FC236}">
                <a16:creationId xmlns:a16="http://schemas.microsoft.com/office/drawing/2014/main" id="{DA6329C3-6951-47D9-A3AF-E58E68508CBB}"/>
              </a:ext>
            </a:extLst>
          </p:cNvPr>
          <p:cNvSpPr txBox="1">
            <a:spLocks/>
          </p:cNvSpPr>
          <p:nvPr/>
        </p:nvSpPr>
        <p:spPr>
          <a:xfrm>
            <a:off x="520700" y="5164104"/>
            <a:ext cx="10989184" cy="67346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V558 Function returns the reference to temporary local object: res. </a:t>
            </a:r>
            <a:r>
              <a:rPr lang="en-US" dirty="0" err="1">
                <a:latin typeface="Calibri Light" panose="020F0302020204030204" pitchFamily="34" charset="0"/>
                <a:cs typeface="Calibri Light" panose="020F0302020204030204" pitchFamily="34" charset="0"/>
              </a:rPr>
              <a:t>LiveInterval.h</a:t>
            </a:r>
            <a:r>
              <a:rPr lang="en-US" dirty="0">
                <a:latin typeface="Calibri Light" panose="020F0302020204030204" pitchFamily="34" charset="0"/>
                <a:cs typeface="Calibri Light" panose="020F0302020204030204" pitchFamily="34" charset="0"/>
              </a:rPr>
              <a:t> 679</a:t>
            </a:r>
            <a:endParaRPr lang="ru-RU" dirty="0">
              <a:latin typeface="Calibri Light" panose="020F0302020204030204" pitchFamily="34" charset="0"/>
              <a:cs typeface="Calibri Light" panose="020F0302020204030204" pitchFamily="34" charset="0"/>
            </a:endParaRPr>
          </a:p>
        </p:txBody>
      </p:sp>
      <p:sp>
        <p:nvSpPr>
          <p:cNvPr id="7" name="Rectangle 6">
            <a:extLst>
              <a:ext uri="{FF2B5EF4-FFF2-40B4-BE49-F238E27FC236}">
                <a16:creationId xmlns:a16="http://schemas.microsoft.com/office/drawing/2014/main" id="{2414CB78-72F6-4F5C-8A89-41392DE98320}"/>
              </a:ext>
            </a:extLst>
          </p:cNvPr>
          <p:cNvSpPr/>
          <p:nvPr/>
        </p:nvSpPr>
        <p:spPr>
          <a:xfrm>
            <a:off x="520700" y="1659444"/>
            <a:ext cx="9502217"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a:latin typeface="Calibri" panose="020F0502020204030204" pitchFamily="34" charset="0"/>
                <a:cs typeface="Calibri" panose="020F0502020204030204" pitchFamily="34" charset="0"/>
              </a:rPr>
              <a:t>LLVM</a:t>
            </a:r>
          </a:p>
        </p:txBody>
      </p:sp>
    </p:spTree>
    <p:extLst>
      <p:ext uri="{BB962C8B-B14F-4D97-AF65-F5344CB8AC3E}">
        <p14:creationId xmlns:p14="http://schemas.microsoft.com/office/powerpoint/2010/main" val="1149818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Арифметическое переполнение, потеря значимости</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601408" y="2302562"/>
            <a:ext cx="10989184" cy="3076619"/>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2800" dirty="0">
                <a:solidFill>
                  <a:srgbClr val="0000FF"/>
                </a:solidFill>
                <a:latin typeface="Consolas" panose="020B0609020204030204" pitchFamily="49" charset="0"/>
              </a:rPr>
              <a:t>float</a:t>
            </a:r>
            <a:r>
              <a:rPr lang="en-US" sz="2800" dirty="0">
                <a:solidFill>
                  <a:srgbClr val="000000"/>
                </a:solidFill>
                <a:latin typeface="Consolas" panose="020B0609020204030204" pitchFamily="49" charset="0"/>
              </a:rPr>
              <a:t> </a:t>
            </a:r>
            <a:r>
              <a:rPr lang="en-US" sz="2800" dirty="0" err="1">
                <a:solidFill>
                  <a:srgbClr val="000000"/>
                </a:solidFill>
                <a:latin typeface="Consolas" panose="020B0609020204030204" pitchFamily="49" charset="0"/>
              </a:rPr>
              <a:t>CRenderTarget</a:t>
            </a:r>
            <a:r>
              <a:rPr lang="en-US" sz="2800" dirty="0">
                <a:solidFill>
                  <a:srgbClr val="000000"/>
                </a:solidFill>
                <a:latin typeface="Consolas" panose="020B0609020204030204" pitchFamily="49" charset="0"/>
              </a:rPr>
              <a:t>::</a:t>
            </a:r>
            <a:r>
              <a:rPr lang="en-US" sz="2800" dirty="0" err="1">
                <a:solidFill>
                  <a:srgbClr val="000000"/>
                </a:solidFill>
                <a:latin typeface="Consolas" panose="020B0609020204030204" pitchFamily="49" charset="0"/>
              </a:rPr>
              <a:t>im_noise_time</a:t>
            </a:r>
            <a:r>
              <a:rPr lang="en-US" sz="2800" dirty="0">
                <a:solidFill>
                  <a:srgbClr val="000000"/>
                </a:solidFill>
                <a:latin typeface="Consolas" panose="020B0609020204030204" pitchFamily="49" charset="0"/>
              </a:rPr>
              <a:t>;</a:t>
            </a:r>
          </a:p>
          <a:p>
            <a:pPr marL="0" indent="0">
              <a:spcBef>
                <a:spcPts val="600"/>
              </a:spcBef>
              <a:buNone/>
            </a:pPr>
            <a:r>
              <a:rPr lang="ru-RU" sz="2800" dirty="0">
                <a:solidFill>
                  <a:srgbClr val="000000"/>
                </a:solidFill>
                <a:latin typeface="Consolas" panose="020B0609020204030204" pitchFamily="49" charset="0"/>
              </a:rPr>
              <a:t>....</a:t>
            </a:r>
          </a:p>
          <a:p>
            <a:pPr marL="0" indent="0">
              <a:spcBef>
                <a:spcPts val="600"/>
              </a:spcBef>
              <a:buNone/>
            </a:pPr>
            <a:r>
              <a:rPr lang="en-US" sz="2800" dirty="0" err="1">
                <a:solidFill>
                  <a:srgbClr val="000000"/>
                </a:solidFill>
                <a:latin typeface="Consolas" panose="020B0609020204030204" pitchFamily="49" charset="0"/>
              </a:rPr>
              <a:t>param_noise_fps</a:t>
            </a:r>
            <a:r>
              <a:rPr lang="en-US" sz="2800" dirty="0">
                <a:solidFill>
                  <a:srgbClr val="000000"/>
                </a:solidFill>
                <a:latin typeface="Consolas" panose="020B0609020204030204" pitchFamily="49" charset="0"/>
              </a:rPr>
              <a:t>      = 25.f;</a:t>
            </a:r>
            <a:endParaRPr lang="ru-RU" sz="2800" dirty="0">
              <a:solidFill>
                <a:srgbClr val="000000"/>
              </a:solidFill>
              <a:latin typeface="Consolas" panose="020B0609020204030204" pitchFamily="49" charset="0"/>
            </a:endParaRPr>
          </a:p>
          <a:p>
            <a:pPr marL="0" indent="0">
              <a:spcBef>
                <a:spcPts val="600"/>
              </a:spcBef>
              <a:buNone/>
            </a:pPr>
            <a:r>
              <a:rPr lang="en-US" sz="2800" dirty="0" err="1">
                <a:solidFill>
                  <a:srgbClr val="000000"/>
                </a:solidFill>
                <a:latin typeface="Consolas" panose="020B0609020204030204" pitchFamily="49" charset="0"/>
              </a:rPr>
              <a:t>param_noise_scale</a:t>
            </a:r>
            <a:r>
              <a:rPr lang="en-US" sz="2800" dirty="0">
                <a:solidFill>
                  <a:srgbClr val="000000"/>
                </a:solidFill>
                <a:latin typeface="Consolas" panose="020B0609020204030204" pitchFamily="49" charset="0"/>
              </a:rPr>
              <a:t>    = 1.f;</a:t>
            </a:r>
            <a:endParaRPr lang="ru-RU" sz="2800" dirty="0">
              <a:solidFill>
                <a:srgbClr val="000000"/>
              </a:solidFill>
              <a:latin typeface="Consolas" panose="020B0609020204030204" pitchFamily="49" charset="0"/>
            </a:endParaRPr>
          </a:p>
          <a:p>
            <a:pPr marL="0" indent="0">
              <a:spcBef>
                <a:spcPts val="600"/>
              </a:spcBef>
              <a:buNone/>
            </a:pPr>
            <a:r>
              <a:rPr lang="en-US" sz="2800" dirty="0" err="1">
                <a:solidFill>
                  <a:srgbClr val="000000"/>
                </a:solidFill>
                <a:latin typeface="Consolas" panose="020B0609020204030204" pitchFamily="49" charset="0"/>
              </a:rPr>
              <a:t>im_noise_time</a:t>
            </a:r>
            <a:r>
              <a:rPr lang="en-US" sz="2800" dirty="0">
                <a:solidFill>
                  <a:srgbClr val="000000"/>
                </a:solidFill>
                <a:latin typeface="Consolas" panose="020B0609020204030204" pitchFamily="49" charset="0"/>
              </a:rPr>
              <a:t>        = </a:t>
            </a:r>
            <a:r>
              <a:rPr lang="en-US" sz="2800" dirty="0">
                <a:solidFill>
                  <a:srgbClr val="000000"/>
                </a:solidFill>
                <a:effectLst>
                  <a:glow rad="101600">
                    <a:srgbClr val="FF0000">
                      <a:alpha val="40000"/>
                    </a:srgbClr>
                  </a:glow>
                </a:effectLst>
                <a:latin typeface="Consolas" panose="020B0609020204030204" pitchFamily="49" charset="0"/>
              </a:rPr>
              <a:t>1/100</a:t>
            </a:r>
            <a:r>
              <a:rPr lang="en-US" sz="2800" dirty="0">
                <a:solidFill>
                  <a:srgbClr val="000000"/>
                </a:solidFill>
                <a:latin typeface="Consolas" panose="020B0609020204030204" pitchFamily="49" charset="0"/>
              </a:rPr>
              <a:t>;</a:t>
            </a:r>
            <a:endParaRPr lang="ru-RU" sz="2800" dirty="0">
              <a:solidFill>
                <a:srgbClr val="000000"/>
              </a:solidFill>
              <a:latin typeface="Consolas" panose="020B0609020204030204" pitchFamily="49" charset="0"/>
            </a:endParaRPr>
          </a:p>
          <a:p>
            <a:pPr marL="0" indent="0">
              <a:spcBef>
                <a:spcPts val="600"/>
              </a:spcBef>
              <a:buNone/>
            </a:pPr>
            <a:r>
              <a:rPr lang="ru-RU" sz="2800" dirty="0">
                <a:solidFill>
                  <a:srgbClr val="000000"/>
                </a:solidFill>
                <a:latin typeface="Consolas" panose="020B0609020204030204" pitchFamily="49" charset="0"/>
              </a:rPr>
              <a:t>....</a:t>
            </a:r>
            <a:endParaRPr lang="en-US" sz="2800" dirty="0">
              <a:solidFill>
                <a:srgbClr val="000000"/>
              </a:solidFill>
              <a:latin typeface="Consolas" panose="020B0609020204030204" pitchFamily="49" charset="0"/>
            </a:endParaRP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44933" y="5379181"/>
            <a:ext cx="10989184" cy="67346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V636 The '1 / 100' expression was implicitly cast from 'int' type to 'float' type. Consider utilizing an explicit type cast to avoid the loss of a fractional part. An example: double A = (double)(X) / Y;. gl_rendertarget.cpp 245</a:t>
            </a:r>
            <a:endParaRPr lang="ru-RU"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55B8ED20-C122-4301-BF7F-C63E89674A8F}"/>
              </a:ext>
            </a:extLst>
          </p:cNvPr>
          <p:cNvSpPr/>
          <p:nvPr/>
        </p:nvSpPr>
        <p:spPr>
          <a:xfrm>
            <a:off x="591406" y="1528025"/>
            <a:ext cx="11152322" cy="523220"/>
          </a:xfrm>
          <a:prstGeom prst="rect">
            <a:avLst/>
          </a:prstGeom>
        </p:spPr>
        <p:txBody>
          <a:bodyPr wrap="squar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OpenXRay</a:t>
            </a:r>
            <a:endParaRPr lang="ru-RU"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774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Выход за границу массива</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640466" y="1828799"/>
            <a:ext cx="11551534" cy="330200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pPr>
            <a:r>
              <a:rPr lang="en-US" sz="2800" dirty="0">
                <a:solidFill>
                  <a:srgbClr val="0000FF"/>
                </a:solidFill>
                <a:latin typeface="Consolas" panose="020B0609020204030204" pitchFamily="49" charset="0"/>
                <a:cs typeface="+mn-cs"/>
              </a:rPr>
              <a:t>int</a:t>
            </a:r>
            <a:r>
              <a:rPr lang="en-US" sz="2800" dirty="0">
                <a:solidFill>
                  <a:srgbClr val="000000"/>
                </a:solidFill>
                <a:latin typeface="Consolas" panose="020B0609020204030204" pitchFamily="49" charset="0"/>
                <a:cs typeface="+mn-cs"/>
              </a:rPr>
              <a:t> encodings[] = {</a:t>
            </a:r>
            <a:r>
              <a:rPr lang="ru-RU" sz="2800" dirty="0">
                <a:solidFill>
                  <a:srgbClr val="000000"/>
                </a:solidFill>
                <a:latin typeface="Consolas" panose="020B0609020204030204" pitchFamily="49" charset="0"/>
                <a:cs typeface="+mn-cs"/>
              </a:rPr>
              <a:t>1250, 1251, 1252, .... };</a:t>
            </a:r>
          </a:p>
          <a:p>
            <a:pPr marL="0" lvl="0" indent="0">
              <a:spcBef>
                <a:spcPts val="0"/>
              </a:spcBef>
              <a:buClrTx/>
              <a:buNone/>
            </a:pPr>
            <a:endParaRPr lang="ru-RU" sz="2800" dirty="0">
              <a:solidFill>
                <a:srgbClr val="000000"/>
              </a:solidFill>
              <a:latin typeface="Consolas" panose="020B0609020204030204" pitchFamily="49" charset="0"/>
              <a:cs typeface="+mn-cs"/>
            </a:endParaRPr>
          </a:p>
          <a:p>
            <a:pPr marL="0" lvl="0" indent="0">
              <a:spcBef>
                <a:spcPts val="0"/>
              </a:spcBef>
              <a:buClrTx/>
              <a:buNone/>
            </a:pPr>
            <a:r>
              <a:rPr lang="en-US" sz="2800" dirty="0">
                <a:solidFill>
                  <a:srgbClr val="0000FF"/>
                </a:solidFill>
                <a:latin typeface="Consolas" panose="020B0609020204030204" pitchFamily="49" charset="0"/>
                <a:cs typeface="+mn-cs"/>
              </a:rPr>
              <a:t>for</a:t>
            </a:r>
            <a:r>
              <a:rPr lang="en-US" sz="2800" dirty="0">
                <a:solidFill>
                  <a:srgbClr val="000000"/>
                </a:solidFill>
                <a:latin typeface="Consolas" panose="020B0609020204030204" pitchFamily="49" charset="0"/>
                <a:cs typeface="+mn-cs"/>
              </a:rPr>
              <a:t> (</a:t>
            </a:r>
            <a:r>
              <a:rPr lang="en-US" sz="2800" dirty="0">
                <a:solidFill>
                  <a:srgbClr val="0000FF"/>
                </a:solidFill>
                <a:latin typeface="Consolas" panose="020B0609020204030204" pitchFamily="49" charset="0"/>
                <a:cs typeface="+mn-cs"/>
              </a:rPr>
              <a:t>int</a:t>
            </a:r>
            <a:r>
              <a:rPr lang="en-US" sz="2800" dirty="0">
                <a:solidFill>
                  <a:srgbClr val="000000"/>
                </a:solidFill>
                <a:latin typeface="Consolas" panose="020B0609020204030204" pitchFamily="49" charset="0"/>
                <a:cs typeface="+mn-cs"/>
              </a:rPr>
              <a:t> </a:t>
            </a:r>
            <a:r>
              <a:rPr lang="en-US" sz="2800" dirty="0" err="1">
                <a:solidFill>
                  <a:srgbClr val="000000"/>
                </a:solidFill>
                <a:latin typeface="Consolas" panose="020B0609020204030204" pitchFamily="49" charset="0"/>
                <a:cs typeface="+mn-cs"/>
              </a:rPr>
              <a:t>i</a:t>
            </a:r>
            <a:r>
              <a:rPr lang="en-US" sz="2800" dirty="0">
                <a:solidFill>
                  <a:srgbClr val="000000"/>
                </a:solidFill>
                <a:latin typeface="Consolas" panose="020B0609020204030204" pitchFamily="49" charset="0"/>
                <a:cs typeface="+mn-cs"/>
              </a:rPr>
              <a:t> = 0; </a:t>
            </a:r>
            <a:r>
              <a:rPr lang="en-US" sz="2800" dirty="0" err="1">
                <a:solidFill>
                  <a:srgbClr val="000000"/>
                </a:solidFill>
                <a:latin typeface="Consolas" panose="020B0609020204030204" pitchFamily="49" charset="0"/>
                <a:cs typeface="+mn-cs"/>
              </a:rPr>
              <a:t>i</a:t>
            </a:r>
            <a:r>
              <a:rPr lang="en-US" sz="2800" dirty="0">
                <a:solidFill>
                  <a:srgbClr val="000000"/>
                </a:solidFill>
                <a:latin typeface="Consolas" panose="020B0609020204030204" pitchFamily="49" charset="0"/>
                <a:cs typeface="+mn-cs"/>
              </a:rPr>
              <a:t> </a:t>
            </a:r>
            <a:r>
              <a:rPr lang="en-US" sz="2800" dirty="0">
                <a:solidFill>
                  <a:srgbClr val="000000"/>
                </a:solidFill>
                <a:effectLst>
                  <a:glow rad="101600">
                    <a:srgbClr val="FF0000">
                      <a:alpha val="40000"/>
                    </a:srgbClr>
                  </a:glow>
                </a:effectLst>
                <a:latin typeface="Consolas" panose="020B0609020204030204" pitchFamily="49" charset="0"/>
                <a:cs typeface="+mn-cs"/>
              </a:rPr>
              <a:t>&lt;=</a:t>
            </a:r>
            <a:r>
              <a:rPr lang="en-US" sz="2800" dirty="0">
                <a:solidFill>
                  <a:srgbClr val="000000"/>
                </a:solidFill>
                <a:latin typeface="Consolas" panose="020B0609020204030204" pitchFamily="49" charset="0"/>
                <a:cs typeface="+mn-cs"/>
              </a:rPr>
              <a:t> </a:t>
            </a:r>
            <a:r>
              <a:rPr lang="en-US" sz="2800" dirty="0" err="1">
                <a:solidFill>
                  <a:srgbClr val="0000FF"/>
                </a:solidFill>
                <a:latin typeface="Consolas" panose="020B0609020204030204" pitchFamily="49" charset="0"/>
                <a:cs typeface="+mn-cs"/>
              </a:rPr>
              <a:t>sizeof</a:t>
            </a:r>
            <a:r>
              <a:rPr lang="en-US" sz="2800" dirty="0">
                <a:solidFill>
                  <a:srgbClr val="000000"/>
                </a:solidFill>
                <a:latin typeface="Consolas" panose="020B0609020204030204" pitchFamily="49" charset="0"/>
                <a:cs typeface="+mn-cs"/>
              </a:rPr>
              <a:t>(encodings)/</a:t>
            </a:r>
            <a:r>
              <a:rPr lang="en-US" sz="2800" dirty="0" err="1">
                <a:solidFill>
                  <a:srgbClr val="0000FF"/>
                </a:solidFill>
                <a:latin typeface="Consolas" panose="020B0609020204030204" pitchFamily="49" charset="0"/>
                <a:cs typeface="+mn-cs"/>
              </a:rPr>
              <a:t>sizeof</a:t>
            </a:r>
            <a:r>
              <a:rPr lang="en-US" sz="2800" dirty="0">
                <a:solidFill>
                  <a:srgbClr val="000000"/>
                </a:solidFill>
                <a:latin typeface="Consolas" panose="020B0609020204030204" pitchFamily="49" charset="0"/>
                <a:cs typeface="+mn-cs"/>
              </a:rPr>
              <a:t>(</a:t>
            </a:r>
            <a:r>
              <a:rPr lang="en-US" sz="2800" dirty="0">
                <a:solidFill>
                  <a:srgbClr val="0000FF"/>
                </a:solidFill>
                <a:latin typeface="Consolas" panose="020B0609020204030204" pitchFamily="49" charset="0"/>
                <a:cs typeface="+mn-cs"/>
              </a:rPr>
              <a:t>int</a:t>
            </a:r>
            <a:r>
              <a:rPr lang="en-US" sz="2800" dirty="0">
                <a:solidFill>
                  <a:srgbClr val="000000"/>
                </a:solidFill>
                <a:latin typeface="Consolas" panose="020B0609020204030204" pitchFamily="49" charset="0"/>
                <a:cs typeface="+mn-cs"/>
              </a:rPr>
              <a:t>); </a:t>
            </a:r>
            <a:r>
              <a:rPr lang="en-US" sz="2800" dirty="0" err="1">
                <a:solidFill>
                  <a:srgbClr val="000000"/>
                </a:solidFill>
                <a:latin typeface="Consolas" panose="020B0609020204030204" pitchFamily="49" charset="0"/>
                <a:cs typeface="+mn-cs"/>
              </a:rPr>
              <a:t>i</a:t>
            </a:r>
            <a:r>
              <a:rPr lang="en-US" sz="2800" dirty="0">
                <a:solidFill>
                  <a:srgbClr val="000000"/>
                </a:solidFill>
                <a:latin typeface="Consolas" panose="020B0609020204030204" pitchFamily="49" charset="0"/>
                <a:cs typeface="+mn-cs"/>
              </a:rPr>
              <a:t>++)</a:t>
            </a:r>
          </a:p>
          <a:p>
            <a:pPr marL="0" lvl="0" indent="0">
              <a:spcBef>
                <a:spcPts val="0"/>
              </a:spcBef>
              <a:buClrTx/>
              <a:buNone/>
            </a:pPr>
            <a:r>
              <a:rPr lang="ru-RU" sz="2800" dirty="0">
                <a:solidFill>
                  <a:srgbClr val="000000"/>
                </a:solidFill>
                <a:latin typeface="Consolas" panose="020B0609020204030204" pitchFamily="49" charset="0"/>
                <a:cs typeface="+mn-cs"/>
              </a:rPr>
              <a:t>{</a:t>
            </a:r>
          </a:p>
          <a:p>
            <a:pPr marL="0" lvl="0" indent="0">
              <a:spcBef>
                <a:spcPts val="0"/>
              </a:spcBef>
              <a:buClrTx/>
              <a:buNone/>
            </a:pPr>
            <a:r>
              <a:rPr lang="en-US" sz="2800" dirty="0">
                <a:solidFill>
                  <a:srgbClr val="000000"/>
                </a:solidFill>
                <a:latin typeface="Consolas" panose="020B0609020204030204" pitchFamily="49" charset="0"/>
                <a:cs typeface="+mn-cs"/>
              </a:rPr>
              <a:t>  </a:t>
            </a:r>
            <a:r>
              <a:rPr lang="en-US" sz="2800" dirty="0">
                <a:solidFill>
                  <a:srgbClr val="0000FF"/>
                </a:solidFill>
                <a:latin typeface="Consolas" panose="020B0609020204030204" pitchFamily="49" charset="0"/>
                <a:cs typeface="+mn-cs"/>
              </a:rPr>
              <a:t>int</a:t>
            </a:r>
            <a:r>
              <a:rPr lang="en-US" sz="2800" dirty="0">
                <a:solidFill>
                  <a:srgbClr val="000000"/>
                </a:solidFill>
                <a:latin typeface="Consolas" panose="020B0609020204030204" pitchFamily="49" charset="0"/>
                <a:cs typeface="+mn-cs"/>
              </a:rPr>
              <a:t> </a:t>
            </a:r>
            <a:r>
              <a:rPr lang="en-US" sz="2800" dirty="0" err="1">
                <a:solidFill>
                  <a:srgbClr val="000000"/>
                </a:solidFill>
                <a:latin typeface="Consolas" panose="020B0609020204030204" pitchFamily="49" charset="0"/>
                <a:cs typeface="+mn-cs"/>
              </a:rPr>
              <a:t>cmdID</a:t>
            </a:r>
            <a:r>
              <a:rPr lang="en-US" sz="2800" dirty="0">
                <a:solidFill>
                  <a:srgbClr val="000000"/>
                </a:solidFill>
                <a:latin typeface="Consolas" panose="020B0609020204030204" pitchFamily="49" charset="0"/>
                <a:cs typeface="+mn-cs"/>
              </a:rPr>
              <a:t> = </a:t>
            </a:r>
            <a:r>
              <a:rPr lang="en-US" sz="2800" dirty="0" err="1">
                <a:solidFill>
                  <a:srgbClr val="000000"/>
                </a:solidFill>
                <a:latin typeface="Consolas" panose="020B0609020204030204" pitchFamily="49" charset="0"/>
                <a:cs typeface="+mn-cs"/>
              </a:rPr>
              <a:t>em</a:t>
            </a:r>
            <a:r>
              <a:rPr lang="en-US" sz="2800" dirty="0">
                <a:solidFill>
                  <a:srgbClr val="000000"/>
                </a:solidFill>
                <a:latin typeface="Consolas" panose="020B0609020204030204" pitchFamily="49" charset="0"/>
                <a:cs typeface="+mn-cs"/>
              </a:rPr>
              <a:t>-&gt;</a:t>
            </a:r>
            <a:r>
              <a:rPr lang="en-US" sz="2800" dirty="0" err="1">
                <a:solidFill>
                  <a:srgbClr val="000000"/>
                </a:solidFill>
                <a:latin typeface="Consolas" panose="020B0609020204030204" pitchFamily="49" charset="0"/>
                <a:cs typeface="+mn-cs"/>
              </a:rPr>
              <a:t>getIndexFromEncoding</a:t>
            </a:r>
            <a:r>
              <a:rPr lang="en-US" sz="2800" dirty="0">
                <a:solidFill>
                  <a:srgbClr val="000000"/>
                </a:solidFill>
                <a:latin typeface="Consolas" panose="020B0609020204030204" pitchFamily="49" charset="0"/>
                <a:cs typeface="+mn-cs"/>
              </a:rPr>
              <a:t>(encodings[</a:t>
            </a:r>
            <a:r>
              <a:rPr lang="en-US" sz="2800" dirty="0" err="1">
                <a:solidFill>
                  <a:srgbClr val="000000"/>
                </a:solidFill>
                <a:effectLst>
                  <a:glow rad="101600">
                    <a:srgbClr val="FF0000">
                      <a:alpha val="40000"/>
                    </a:srgbClr>
                  </a:glow>
                </a:effectLst>
                <a:latin typeface="Consolas" panose="020B0609020204030204" pitchFamily="49" charset="0"/>
                <a:cs typeface="+mn-cs"/>
              </a:rPr>
              <a:t>i</a:t>
            </a:r>
            <a:r>
              <a:rPr lang="en-US" sz="2800" dirty="0">
                <a:solidFill>
                  <a:srgbClr val="000000"/>
                </a:solidFill>
                <a:latin typeface="Consolas" panose="020B0609020204030204" pitchFamily="49" charset="0"/>
                <a:cs typeface="+mn-cs"/>
              </a:rPr>
              <a:t>]);</a:t>
            </a:r>
          </a:p>
          <a:p>
            <a:pPr marL="0" lvl="0" indent="0">
              <a:spcBef>
                <a:spcPts val="0"/>
              </a:spcBef>
              <a:buClrTx/>
              <a:buNone/>
            </a:pPr>
            <a:r>
              <a:rPr lang="ru-RU" sz="2800" dirty="0">
                <a:solidFill>
                  <a:srgbClr val="000000"/>
                </a:solidFill>
                <a:latin typeface="Consolas" panose="020B0609020204030204" pitchFamily="49" charset="0"/>
                <a:cs typeface="+mn-cs"/>
              </a:rPr>
              <a:t>  ....</a:t>
            </a:r>
          </a:p>
          <a:p>
            <a:pPr marL="0" lvl="0" indent="0">
              <a:spcBef>
                <a:spcPts val="0"/>
              </a:spcBef>
              <a:buClrTx/>
              <a:buNone/>
            </a:pPr>
            <a:r>
              <a:rPr lang="ru-RU" sz="2800" dirty="0">
                <a:solidFill>
                  <a:srgbClr val="000000"/>
                </a:solidFill>
                <a:latin typeface="Consolas" panose="020B0609020204030204" pitchFamily="49" charset="0"/>
                <a:cs typeface="+mn-cs"/>
              </a:rPr>
              <a:t>}</a:t>
            </a:r>
            <a:endParaRPr lang="ru-RU" sz="2800" dirty="0">
              <a:solidFill>
                <a:prstClr val="black"/>
              </a:solidFill>
              <a:latin typeface="Calibri" panose="020F0502020204030204"/>
              <a:cs typeface="+mn-cs"/>
            </a:endParaRP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5071195"/>
            <a:ext cx="10989184" cy="67346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pPr>
            <a:r>
              <a:rPr lang="en-US" dirty="0">
                <a:solidFill>
                  <a:prstClr val="black"/>
                </a:solidFill>
                <a:latin typeface="Calibri Light" panose="020F0302020204030204" pitchFamily="34" charset="0"/>
                <a:cs typeface="Calibri Light" panose="020F0302020204030204" pitchFamily="34" charset="0"/>
              </a:rPr>
              <a:t>V557 Array overrun is possible. The value of '</a:t>
            </a:r>
            <a:r>
              <a:rPr lang="en-US" dirty="0" err="1">
                <a:solidFill>
                  <a:prstClr val="black"/>
                </a:solidFill>
                <a:latin typeface="Calibri Light" panose="020F0302020204030204" pitchFamily="34" charset="0"/>
                <a:cs typeface="Calibri Light" panose="020F0302020204030204" pitchFamily="34" charset="0"/>
              </a:rPr>
              <a:t>i</a:t>
            </a:r>
            <a:r>
              <a:rPr lang="en-US" dirty="0">
                <a:solidFill>
                  <a:prstClr val="black"/>
                </a:solidFill>
                <a:latin typeface="Calibri Light" panose="020F0302020204030204" pitchFamily="34" charset="0"/>
                <a:cs typeface="Calibri Light" panose="020F0302020204030204" pitchFamily="34" charset="0"/>
              </a:rPr>
              <a:t>' index could reach 46.  Notepad++  preferencedlg.cpp  984</a:t>
            </a:r>
            <a:endParaRPr lang="ru-RU" dirty="0">
              <a:solidFill>
                <a:prstClr val="black"/>
              </a:solidFill>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10342703"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Notepad</a:t>
            </a:r>
            <a:r>
              <a:rPr lang="ru-RU" sz="28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40320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Мёртвый код</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640466" y="1828799"/>
            <a:ext cx="11551534" cy="330200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pPr>
            <a:r>
              <a:rPr lang="en-US" sz="2800" dirty="0">
                <a:solidFill>
                  <a:srgbClr val="000000"/>
                </a:solidFill>
                <a:latin typeface="Consolas" panose="020B0609020204030204" pitchFamily="49" charset="0"/>
                <a:cs typeface="+mn-cs"/>
              </a:rPr>
              <a:t>int32 </a:t>
            </a:r>
            <a:r>
              <a:rPr lang="en-US" sz="2800" dirty="0" err="1">
                <a:solidFill>
                  <a:srgbClr val="000000"/>
                </a:solidFill>
                <a:latin typeface="Consolas" panose="020B0609020204030204" pitchFamily="49" charset="0"/>
                <a:cs typeface="+mn-cs"/>
              </a:rPr>
              <a:t>NumByteProperties</a:t>
            </a:r>
            <a:r>
              <a:rPr lang="en-US" sz="2800" dirty="0">
                <a:solidFill>
                  <a:srgbClr val="000000"/>
                </a:solidFill>
                <a:latin typeface="Consolas" panose="020B0609020204030204" pitchFamily="49" charset="0"/>
                <a:cs typeface="+mn-cs"/>
              </a:rPr>
              <a:t> = 0;</a:t>
            </a:r>
          </a:p>
          <a:p>
            <a:pPr marL="0" lvl="0" indent="0">
              <a:spcBef>
                <a:spcPts val="0"/>
              </a:spcBef>
              <a:buClrTx/>
              <a:buNone/>
            </a:pPr>
            <a:r>
              <a:rPr lang="ru-RU" sz="2800" dirty="0">
                <a:solidFill>
                  <a:srgbClr val="000000"/>
                </a:solidFill>
                <a:latin typeface="Consolas" panose="020B0609020204030204" pitchFamily="49" charset="0"/>
                <a:cs typeface="+mn-cs"/>
              </a:rPr>
              <a:t>....</a:t>
            </a:r>
          </a:p>
          <a:p>
            <a:pPr marL="0" lvl="0" indent="0">
              <a:spcBef>
                <a:spcPts val="0"/>
              </a:spcBef>
              <a:buClrTx/>
              <a:buNone/>
            </a:pPr>
            <a:r>
              <a:rPr lang="en-US" sz="2800" dirty="0">
                <a:solidFill>
                  <a:srgbClr val="0000FF"/>
                </a:solidFill>
                <a:latin typeface="Consolas" panose="020B0609020204030204" pitchFamily="49" charset="0"/>
                <a:cs typeface="+mn-cs"/>
              </a:rPr>
              <a:t>if</a:t>
            </a:r>
            <a:r>
              <a:rPr lang="en-US" sz="2800" dirty="0">
                <a:solidFill>
                  <a:srgbClr val="000000"/>
                </a:solidFill>
                <a:latin typeface="Consolas" panose="020B0609020204030204" pitchFamily="49" charset="0"/>
                <a:cs typeface="+mn-cs"/>
              </a:rPr>
              <a:t> (</a:t>
            </a:r>
            <a:r>
              <a:rPr lang="en-US" sz="2800" dirty="0" err="1">
                <a:solidFill>
                  <a:srgbClr val="000000"/>
                </a:solidFill>
                <a:latin typeface="Consolas" panose="020B0609020204030204" pitchFamily="49" charset="0"/>
                <a:cs typeface="+mn-cs"/>
              </a:rPr>
              <a:t>bIsByteProperty</a:t>
            </a:r>
            <a:r>
              <a:rPr lang="en-US" sz="2800" dirty="0">
                <a:solidFill>
                  <a:srgbClr val="000000"/>
                </a:solidFill>
                <a:latin typeface="Consolas" panose="020B0609020204030204" pitchFamily="49" charset="0"/>
                <a:cs typeface="+mn-cs"/>
              </a:rPr>
              <a:t>)</a:t>
            </a:r>
          </a:p>
          <a:p>
            <a:pPr marL="0" lvl="0" indent="0">
              <a:spcBef>
                <a:spcPts val="0"/>
              </a:spcBef>
              <a:buClrTx/>
              <a:buNone/>
            </a:pPr>
            <a:r>
              <a:rPr lang="ru-RU" sz="2800" dirty="0">
                <a:solidFill>
                  <a:srgbClr val="000000"/>
                </a:solidFill>
                <a:latin typeface="Consolas" panose="020B0609020204030204" pitchFamily="49" charset="0"/>
                <a:cs typeface="+mn-cs"/>
              </a:rPr>
              <a:t>{</a:t>
            </a:r>
          </a:p>
          <a:p>
            <a:pPr marL="0" lvl="0" indent="0">
              <a:spcBef>
                <a:spcPts val="0"/>
              </a:spcBef>
              <a:buClrTx/>
              <a:buNone/>
            </a:pPr>
            <a:r>
              <a:rPr lang="en-US" sz="2800" dirty="0">
                <a:solidFill>
                  <a:srgbClr val="000000"/>
                </a:solidFill>
                <a:effectLst>
                  <a:glow rad="101600">
                    <a:srgbClr val="FF0000">
                      <a:alpha val="40000"/>
                    </a:srgbClr>
                  </a:glow>
                </a:effectLst>
                <a:latin typeface="Consolas" panose="020B0609020204030204" pitchFamily="49" charset="0"/>
                <a:cs typeface="+mn-cs"/>
              </a:rPr>
              <a:t>  </a:t>
            </a:r>
            <a:r>
              <a:rPr lang="en-US" sz="2800" dirty="0" err="1">
                <a:solidFill>
                  <a:srgbClr val="000000"/>
                </a:solidFill>
                <a:effectLst>
                  <a:glow rad="101600">
                    <a:srgbClr val="FF0000">
                      <a:alpha val="40000"/>
                    </a:srgbClr>
                  </a:glow>
                </a:effectLst>
                <a:latin typeface="Consolas" panose="020B0609020204030204" pitchFamily="49" charset="0"/>
                <a:cs typeface="+mn-cs"/>
              </a:rPr>
              <a:t>NumByteProperties</a:t>
            </a:r>
            <a:r>
              <a:rPr lang="en-US" sz="2800" dirty="0">
                <a:solidFill>
                  <a:srgbClr val="000000"/>
                </a:solidFill>
                <a:effectLst>
                  <a:glow rad="101600">
                    <a:srgbClr val="FF0000">
                      <a:alpha val="40000"/>
                    </a:srgbClr>
                  </a:glow>
                </a:effectLst>
                <a:latin typeface="Consolas" panose="020B0609020204030204" pitchFamily="49" charset="0"/>
                <a:cs typeface="+mn-cs"/>
              </a:rPr>
              <a:t>;</a:t>
            </a:r>
          </a:p>
          <a:p>
            <a:pPr marL="0" lvl="0" indent="0">
              <a:spcBef>
                <a:spcPts val="0"/>
              </a:spcBef>
              <a:buClrTx/>
              <a:buNone/>
            </a:pPr>
            <a:r>
              <a:rPr lang="ru-RU" sz="2800" dirty="0">
                <a:solidFill>
                  <a:srgbClr val="000000"/>
                </a:solidFill>
                <a:latin typeface="Consolas" panose="020B0609020204030204" pitchFamily="49" charset="0"/>
                <a:cs typeface="+mn-cs"/>
              </a:rPr>
              <a:t>}</a:t>
            </a:r>
            <a:endParaRPr lang="ru-RU" sz="2800" dirty="0">
              <a:solidFill>
                <a:prstClr val="black"/>
              </a:solidFill>
              <a:latin typeface="Calibri" panose="020F0502020204030204"/>
              <a:cs typeface="+mn-cs"/>
            </a:endParaRP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4794069"/>
            <a:ext cx="10989184" cy="67346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pPr>
            <a:r>
              <a:rPr lang="en-US" dirty="0">
                <a:solidFill>
                  <a:prstClr val="black"/>
                </a:solidFill>
                <a:latin typeface="Calibri Light" panose="020F0302020204030204" pitchFamily="34" charset="0"/>
                <a:cs typeface="Calibri Light" panose="020F0302020204030204" pitchFamily="34" charset="0"/>
              </a:rPr>
              <a:t>V607 Ownerless expression '</a:t>
            </a:r>
            <a:r>
              <a:rPr lang="en-US" dirty="0" err="1">
                <a:solidFill>
                  <a:prstClr val="black"/>
                </a:solidFill>
                <a:latin typeface="Calibri Light" panose="020F0302020204030204" pitchFamily="34" charset="0"/>
                <a:cs typeface="Calibri Light" panose="020F0302020204030204" pitchFamily="34" charset="0"/>
              </a:rPr>
              <a:t>NumByteProperties</a:t>
            </a:r>
            <a:r>
              <a:rPr lang="en-US" dirty="0">
                <a:solidFill>
                  <a:prstClr val="black"/>
                </a:solidFill>
                <a:latin typeface="Calibri Light" panose="020F0302020204030204" pitchFamily="34" charset="0"/>
                <a:cs typeface="Calibri Light" panose="020F0302020204030204" pitchFamily="34" charset="0"/>
              </a:rPr>
              <a:t>'. codegenerator.cpp 633</a:t>
            </a:r>
            <a:endParaRPr lang="ru-RU" dirty="0">
              <a:solidFill>
                <a:prstClr val="black"/>
              </a:solidFill>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11014041"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Unreal</a:t>
            </a:r>
            <a:r>
              <a:rPr lang="ru-RU" sz="2800" b="1" dirty="0">
                <a:latin typeface="Calibri" panose="020F0502020204030204" pitchFamily="34" charset="0"/>
                <a:cs typeface="Calibri" panose="020F0502020204030204" pitchFamily="34" charset="0"/>
              </a:rPr>
              <a:t> </a:t>
            </a:r>
            <a:r>
              <a:rPr lang="ru-RU" sz="2800" b="1" dirty="0" err="1">
                <a:latin typeface="Calibri" panose="020F0502020204030204" pitchFamily="34" charset="0"/>
                <a:cs typeface="Calibri" panose="020F0502020204030204" pitchFamily="34" charset="0"/>
              </a:rPr>
              <a:t>Engine</a:t>
            </a:r>
            <a:r>
              <a:rPr lang="ru-RU" sz="2800" b="1" dirty="0">
                <a:latin typeface="Calibri" panose="020F0502020204030204" pitchFamily="34" charset="0"/>
                <a:cs typeface="Calibri" panose="020F0502020204030204" pitchFamily="34" charset="0"/>
              </a:rPr>
              <a:t> 4</a:t>
            </a:r>
          </a:p>
        </p:txBody>
      </p:sp>
      <p:pic>
        <p:nvPicPr>
          <p:cNvPr id="9" name="Picture 8">
            <a:extLst>
              <a:ext uri="{FF2B5EF4-FFF2-40B4-BE49-F238E27FC236}">
                <a16:creationId xmlns:a16="http://schemas.microsoft.com/office/drawing/2014/main" id="{A515A60C-B22D-4AC5-AFDC-ED0E58CE29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8258" y="2346388"/>
            <a:ext cx="1560802" cy="1560802"/>
          </a:xfrm>
          <a:prstGeom prst="rect">
            <a:avLst/>
          </a:prstGeom>
        </p:spPr>
      </p:pic>
    </p:spTree>
    <p:extLst>
      <p:ext uri="{BB962C8B-B14F-4D97-AF65-F5344CB8AC3E}">
        <p14:creationId xmlns:p14="http://schemas.microsoft.com/office/powerpoint/2010/main" val="235531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Недостижимый код</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640466" y="1828799"/>
            <a:ext cx="11551534" cy="330200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pPr>
            <a:r>
              <a:rPr lang="en-US" sz="2800" dirty="0">
                <a:solidFill>
                  <a:srgbClr val="0000FF"/>
                </a:solidFill>
                <a:latin typeface="Consolas" panose="020B0609020204030204" pitchFamily="49" charset="0"/>
                <a:cs typeface="+mn-cs"/>
              </a:rPr>
              <a:t>if</a:t>
            </a:r>
            <a:r>
              <a:rPr lang="en-US" sz="2800" dirty="0">
                <a:solidFill>
                  <a:srgbClr val="000000"/>
                </a:solidFill>
                <a:latin typeface="Consolas" panose="020B0609020204030204" pitchFamily="49" charset="0"/>
                <a:cs typeface="+mn-cs"/>
              </a:rPr>
              <a:t> (</a:t>
            </a:r>
            <a:r>
              <a:rPr lang="en-US" sz="2800" b="1" dirty="0" err="1">
                <a:solidFill>
                  <a:srgbClr val="FF0000"/>
                </a:solidFill>
                <a:latin typeface="Consolas" panose="020B0609020204030204" pitchFamily="49" charset="0"/>
                <a:cs typeface="+mn-cs"/>
              </a:rPr>
              <a:t>val</a:t>
            </a:r>
            <a:r>
              <a:rPr lang="en-US" sz="2800" b="1" dirty="0">
                <a:solidFill>
                  <a:srgbClr val="FF0000"/>
                </a:solidFill>
                <a:latin typeface="Consolas" panose="020B0609020204030204" pitchFamily="49" charset="0"/>
                <a:cs typeface="+mn-cs"/>
              </a:rPr>
              <a:t> &gt; 511</a:t>
            </a:r>
            <a:r>
              <a:rPr lang="en-US" sz="2800" dirty="0">
                <a:solidFill>
                  <a:srgbClr val="000000"/>
                </a:solidFill>
                <a:latin typeface="Consolas" panose="020B0609020204030204" pitchFamily="49" charset="0"/>
                <a:cs typeface="+mn-cs"/>
              </a:rPr>
              <a:t>)</a:t>
            </a:r>
          </a:p>
          <a:p>
            <a:pPr marL="0" lvl="0" indent="0">
              <a:spcBef>
                <a:spcPts val="0"/>
              </a:spcBef>
              <a:buClrTx/>
              <a:buNone/>
            </a:pPr>
            <a:r>
              <a:rPr lang="nn-NO" sz="2800" dirty="0">
                <a:solidFill>
                  <a:srgbClr val="000000"/>
                </a:solidFill>
                <a:latin typeface="Consolas" panose="020B0609020204030204" pitchFamily="49" charset="0"/>
                <a:cs typeface="+mn-cs"/>
              </a:rPr>
              <a:t>  val = (val &gt;&gt; 1) | (1 &lt;&lt; 9);</a:t>
            </a:r>
          </a:p>
          <a:p>
            <a:pPr marL="0" lvl="0" indent="0">
              <a:spcBef>
                <a:spcPts val="0"/>
              </a:spcBef>
              <a:buClrTx/>
              <a:buNone/>
            </a:pPr>
            <a:r>
              <a:rPr lang="en-US" sz="2800" dirty="0">
                <a:solidFill>
                  <a:srgbClr val="0000FF"/>
                </a:solidFill>
                <a:latin typeface="Consolas" panose="020B0609020204030204" pitchFamily="49" charset="0"/>
                <a:cs typeface="+mn-cs"/>
              </a:rPr>
              <a:t>else</a:t>
            </a:r>
            <a:r>
              <a:rPr lang="en-US" sz="2800" dirty="0">
                <a:solidFill>
                  <a:srgbClr val="000000"/>
                </a:solidFill>
                <a:latin typeface="Consolas" panose="020B0609020204030204" pitchFamily="49" charset="0"/>
                <a:cs typeface="+mn-cs"/>
              </a:rPr>
              <a:t> </a:t>
            </a:r>
            <a:r>
              <a:rPr lang="en-US" sz="2800" dirty="0">
                <a:solidFill>
                  <a:srgbClr val="0000FF"/>
                </a:solidFill>
                <a:latin typeface="Consolas" panose="020B0609020204030204" pitchFamily="49" charset="0"/>
                <a:cs typeface="+mn-cs"/>
              </a:rPr>
              <a:t>if</a:t>
            </a:r>
            <a:r>
              <a:rPr lang="en-US" sz="2800" dirty="0">
                <a:solidFill>
                  <a:srgbClr val="000000"/>
                </a:solidFill>
                <a:latin typeface="Consolas" panose="020B0609020204030204" pitchFamily="49" charset="0"/>
                <a:cs typeface="+mn-cs"/>
              </a:rPr>
              <a:t> (</a:t>
            </a:r>
            <a:r>
              <a:rPr lang="en-US" sz="2800" b="1" dirty="0" err="1">
                <a:solidFill>
                  <a:srgbClr val="FF0000"/>
                </a:solidFill>
                <a:latin typeface="Consolas" panose="020B0609020204030204" pitchFamily="49" charset="0"/>
                <a:cs typeface="+mn-cs"/>
              </a:rPr>
              <a:t>val</a:t>
            </a:r>
            <a:r>
              <a:rPr lang="en-US" sz="2800" b="1" dirty="0">
                <a:solidFill>
                  <a:srgbClr val="FF0000"/>
                </a:solidFill>
                <a:latin typeface="Consolas" panose="020B0609020204030204" pitchFamily="49" charset="0"/>
                <a:cs typeface="+mn-cs"/>
              </a:rPr>
              <a:t> &gt; 1022</a:t>
            </a:r>
            <a:r>
              <a:rPr lang="en-US" sz="2800" dirty="0">
                <a:solidFill>
                  <a:srgbClr val="000000"/>
                </a:solidFill>
                <a:latin typeface="Consolas" panose="020B0609020204030204" pitchFamily="49" charset="0"/>
                <a:cs typeface="+mn-cs"/>
              </a:rPr>
              <a:t>)</a:t>
            </a:r>
          </a:p>
          <a:p>
            <a:pPr marL="0" lvl="0" indent="0">
              <a:spcBef>
                <a:spcPts val="0"/>
              </a:spcBef>
              <a:buClrTx/>
              <a:buNone/>
            </a:pPr>
            <a:r>
              <a:rPr lang="nn-NO" sz="2800" dirty="0">
                <a:solidFill>
                  <a:prstClr val="white">
                    <a:lumMod val="50000"/>
                  </a:prstClr>
                </a:solidFill>
                <a:effectLst>
                  <a:glow rad="139700">
                    <a:prstClr val="white">
                      <a:lumMod val="65000"/>
                      <a:alpha val="40000"/>
                    </a:prstClr>
                  </a:glow>
                </a:effectLst>
                <a:latin typeface="Consolas" panose="020B0609020204030204" pitchFamily="49" charset="0"/>
                <a:cs typeface="+mn-cs"/>
              </a:rPr>
              <a:t>  val = (val &gt;&gt; 2) | (3 &lt;&lt; 9);</a:t>
            </a:r>
            <a:endParaRPr lang="ru-RU" sz="2800" dirty="0">
              <a:solidFill>
                <a:prstClr val="white">
                  <a:lumMod val="50000"/>
                </a:prstClr>
              </a:solidFill>
              <a:effectLst>
                <a:glow rad="139700">
                  <a:prstClr val="white">
                    <a:lumMod val="65000"/>
                    <a:alpha val="40000"/>
                  </a:prstClr>
                </a:glow>
              </a:effectLst>
              <a:latin typeface="Calibri" panose="020F0502020204030204"/>
              <a:cs typeface="+mn-cs"/>
            </a:endParaRP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4144785"/>
            <a:ext cx="10989184" cy="986015"/>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pPr>
            <a:r>
              <a:rPr lang="en-GB" dirty="0">
                <a:solidFill>
                  <a:prstClr val="black"/>
                </a:solidFill>
                <a:latin typeface="Calibri Light" panose="020F0302020204030204" pitchFamily="34" charset="0"/>
                <a:cs typeface="Calibri Light" panose="020F0302020204030204" pitchFamily="34" charset="0"/>
              </a:rPr>
              <a:t>V695 Range intersections are possible within conditional expressions. </a:t>
            </a:r>
            <a:endParaRPr lang="ru-RU" dirty="0">
              <a:solidFill>
                <a:prstClr val="black"/>
              </a:solidFill>
              <a:latin typeface="Calibri Light" panose="020F0302020204030204" pitchFamily="34" charset="0"/>
              <a:cs typeface="Calibri Light" panose="020F0302020204030204" pitchFamily="34" charset="0"/>
            </a:endParaRPr>
          </a:p>
          <a:p>
            <a:pPr marL="0" lvl="0" indent="0">
              <a:spcBef>
                <a:spcPts val="0"/>
              </a:spcBef>
              <a:buClrTx/>
              <a:buNone/>
            </a:pPr>
            <a:r>
              <a:rPr lang="en-GB" dirty="0">
                <a:solidFill>
                  <a:prstClr val="black"/>
                </a:solidFill>
                <a:latin typeface="Calibri Light" panose="020F0302020204030204" pitchFamily="34" charset="0"/>
                <a:cs typeface="Calibri Light" panose="020F0302020204030204" pitchFamily="34" charset="0"/>
              </a:rPr>
              <a:t>Example: if (A &lt; 5) { ... } else if (A &lt; 2) { ... }. Check lines: 439, 441. ad5933.c 441</a:t>
            </a: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10494540"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Linux</a:t>
            </a:r>
            <a:r>
              <a:rPr lang="ru-RU" sz="2800" b="1" dirty="0">
                <a:latin typeface="Calibri" panose="020F0502020204030204" pitchFamily="34" charset="0"/>
                <a:cs typeface="Calibri" panose="020F0502020204030204" pitchFamily="34" charset="0"/>
              </a:rPr>
              <a:t> </a:t>
            </a:r>
            <a:r>
              <a:rPr lang="ru-RU" sz="2800" b="1" dirty="0" err="1">
                <a:latin typeface="Calibri" panose="020F0502020204030204" pitchFamily="34" charset="0"/>
                <a:cs typeface="Calibri" panose="020F0502020204030204" pitchFamily="34" charset="0"/>
              </a:rPr>
              <a:t>Kernel</a:t>
            </a:r>
            <a:endParaRPr lang="ru-RU"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4718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Неинициализированные переменные</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640466" y="1828800"/>
            <a:ext cx="11551534" cy="281287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pPr>
            <a:r>
              <a:rPr lang="en-US" sz="2800" dirty="0">
                <a:solidFill>
                  <a:srgbClr val="0000FF"/>
                </a:solidFill>
                <a:latin typeface="Consolas" panose="020B0609020204030204" pitchFamily="49" charset="0"/>
                <a:cs typeface="+mn-cs"/>
              </a:rPr>
              <a:t>class</a:t>
            </a:r>
            <a:r>
              <a:rPr lang="en-US" sz="2800" dirty="0">
                <a:solidFill>
                  <a:srgbClr val="000000"/>
                </a:solidFill>
                <a:latin typeface="Consolas" panose="020B0609020204030204" pitchFamily="49" charset="0"/>
                <a:cs typeface="+mn-cs"/>
              </a:rPr>
              <a:t> </a:t>
            </a:r>
            <a:r>
              <a:rPr lang="en-US" sz="2800" dirty="0" err="1">
                <a:solidFill>
                  <a:srgbClr val="2B91AF"/>
                </a:solidFill>
                <a:latin typeface="Consolas" panose="020B0609020204030204" pitchFamily="49" charset="0"/>
                <a:cs typeface="+mn-cs"/>
              </a:rPr>
              <a:t>ResXResourceWriter</a:t>
            </a:r>
            <a:r>
              <a:rPr lang="en-US" sz="2800" dirty="0">
                <a:solidFill>
                  <a:srgbClr val="000000"/>
                </a:solidFill>
                <a:latin typeface="Consolas" panose="020B0609020204030204" pitchFamily="49" charset="0"/>
                <a:cs typeface="+mn-cs"/>
              </a:rPr>
              <a:t> : </a:t>
            </a:r>
            <a:r>
              <a:rPr lang="en-US" sz="2800" dirty="0" err="1">
                <a:solidFill>
                  <a:srgbClr val="000000"/>
                </a:solidFill>
                <a:latin typeface="Consolas" panose="020B0609020204030204" pitchFamily="49" charset="0"/>
                <a:cs typeface="+mn-cs"/>
              </a:rPr>
              <a:t>IResourceWriter</a:t>
            </a:r>
            <a:r>
              <a:rPr lang="en-US" sz="2800" dirty="0">
                <a:solidFill>
                  <a:srgbClr val="000000"/>
                </a:solidFill>
                <a:latin typeface="Consolas" panose="020B0609020204030204" pitchFamily="49" charset="0"/>
                <a:cs typeface="+mn-cs"/>
              </a:rPr>
              <a:t>, </a:t>
            </a:r>
            <a:r>
              <a:rPr lang="en-US" sz="2800" dirty="0" err="1">
                <a:solidFill>
                  <a:srgbClr val="000000"/>
                </a:solidFill>
                <a:latin typeface="Consolas" panose="020B0609020204030204" pitchFamily="49" charset="0"/>
                <a:cs typeface="+mn-cs"/>
              </a:rPr>
              <a:t>IDisposable</a:t>
            </a:r>
            <a:endParaRPr lang="en-US" sz="2800" dirty="0">
              <a:solidFill>
                <a:srgbClr val="000000"/>
              </a:solidFill>
              <a:latin typeface="Consolas" panose="020B0609020204030204" pitchFamily="49" charset="0"/>
              <a:cs typeface="+mn-cs"/>
            </a:endParaRPr>
          </a:p>
          <a:p>
            <a:pPr marL="0" lvl="0" indent="0">
              <a:spcBef>
                <a:spcPts val="0"/>
              </a:spcBef>
              <a:buClrTx/>
              <a:buNone/>
            </a:pPr>
            <a:r>
              <a:rPr lang="ru-RU" sz="2800" dirty="0">
                <a:solidFill>
                  <a:srgbClr val="000000"/>
                </a:solidFill>
                <a:latin typeface="Consolas" panose="020B0609020204030204" pitchFamily="49" charset="0"/>
                <a:cs typeface="+mn-cs"/>
              </a:rPr>
              <a:t>{</a:t>
            </a:r>
          </a:p>
          <a:p>
            <a:pPr marL="0" lvl="0" indent="0">
              <a:spcBef>
                <a:spcPts val="0"/>
              </a:spcBef>
              <a:buClrTx/>
              <a:buNone/>
            </a:pPr>
            <a:r>
              <a:rPr lang="en-US" sz="2800" dirty="0">
                <a:solidFill>
                  <a:srgbClr val="000000"/>
                </a:solidFill>
                <a:latin typeface="Consolas" panose="020B0609020204030204" pitchFamily="49" charset="0"/>
                <a:cs typeface="+mn-cs"/>
              </a:rPr>
              <a:t>  </a:t>
            </a:r>
            <a:r>
              <a:rPr lang="en-US" sz="2800" dirty="0">
                <a:solidFill>
                  <a:srgbClr val="0000FF"/>
                </a:solidFill>
                <a:latin typeface="Consolas" panose="020B0609020204030204" pitchFamily="49" charset="0"/>
                <a:cs typeface="+mn-cs"/>
              </a:rPr>
              <a:t>public</a:t>
            </a:r>
            <a:r>
              <a:rPr lang="en-US" sz="2800" dirty="0">
                <a:solidFill>
                  <a:srgbClr val="000000"/>
                </a:solidFill>
                <a:latin typeface="Consolas" panose="020B0609020204030204" pitchFamily="49" charset="0"/>
                <a:cs typeface="+mn-cs"/>
              </a:rPr>
              <a:t> </a:t>
            </a:r>
            <a:r>
              <a:rPr lang="en-US" sz="2800" dirty="0">
                <a:solidFill>
                  <a:srgbClr val="0000FF"/>
                </a:solidFill>
                <a:latin typeface="Consolas" panose="020B0609020204030204" pitchFamily="49" charset="0"/>
                <a:cs typeface="+mn-cs"/>
              </a:rPr>
              <a:t>static</a:t>
            </a:r>
            <a:r>
              <a:rPr lang="en-US" sz="2800" dirty="0">
                <a:solidFill>
                  <a:srgbClr val="000000"/>
                </a:solidFill>
                <a:latin typeface="Consolas" panose="020B0609020204030204" pitchFamily="49" charset="0"/>
                <a:cs typeface="+mn-cs"/>
              </a:rPr>
              <a:t> </a:t>
            </a:r>
            <a:r>
              <a:rPr lang="en-US" sz="2800" dirty="0" err="1">
                <a:solidFill>
                  <a:srgbClr val="000000"/>
                </a:solidFill>
                <a:latin typeface="Consolas" panose="020B0609020204030204" pitchFamily="49" charset="0"/>
                <a:cs typeface="+mn-cs"/>
              </a:rPr>
              <a:t>readonly</a:t>
            </a:r>
            <a:r>
              <a:rPr lang="en-US" sz="2800" dirty="0">
                <a:solidFill>
                  <a:srgbClr val="000000"/>
                </a:solidFill>
                <a:latin typeface="Consolas" panose="020B0609020204030204" pitchFamily="49" charset="0"/>
                <a:cs typeface="+mn-cs"/>
              </a:rPr>
              <a:t> string </a:t>
            </a:r>
            <a:r>
              <a:rPr lang="en-US" sz="2800" dirty="0" err="1">
                <a:solidFill>
                  <a:srgbClr val="000000"/>
                </a:solidFill>
                <a:latin typeface="Consolas" panose="020B0609020204030204" pitchFamily="49" charset="0"/>
                <a:cs typeface="+mn-cs"/>
              </a:rPr>
              <a:t>ResourceSchema</a:t>
            </a:r>
            <a:r>
              <a:rPr lang="en-US" sz="2800" dirty="0">
                <a:solidFill>
                  <a:srgbClr val="000000"/>
                </a:solidFill>
                <a:latin typeface="Consolas" panose="020B0609020204030204" pitchFamily="49" charset="0"/>
                <a:cs typeface="+mn-cs"/>
              </a:rPr>
              <a:t> = schema;</a:t>
            </a:r>
          </a:p>
          <a:p>
            <a:pPr marL="0" lvl="0" indent="0">
              <a:spcBef>
                <a:spcPts val="0"/>
              </a:spcBef>
              <a:buClrTx/>
              <a:buNone/>
            </a:pPr>
            <a:r>
              <a:rPr lang="ru-RU" sz="2800" dirty="0">
                <a:solidFill>
                  <a:srgbClr val="000000"/>
                </a:solidFill>
                <a:latin typeface="Consolas" panose="020B0609020204030204" pitchFamily="49" charset="0"/>
                <a:cs typeface="+mn-cs"/>
              </a:rPr>
              <a:t>  ....</a:t>
            </a:r>
          </a:p>
          <a:p>
            <a:pPr marL="0" lvl="0" indent="0">
              <a:spcBef>
                <a:spcPts val="0"/>
              </a:spcBef>
              <a:buClrTx/>
              <a:buNone/>
            </a:pPr>
            <a:r>
              <a:rPr lang="en-US" sz="2800" dirty="0">
                <a:solidFill>
                  <a:srgbClr val="000000"/>
                </a:solidFill>
                <a:latin typeface="Consolas" panose="020B0609020204030204" pitchFamily="49" charset="0"/>
                <a:cs typeface="+mn-cs"/>
              </a:rPr>
              <a:t>  </a:t>
            </a:r>
            <a:r>
              <a:rPr lang="en-US" sz="2800" dirty="0">
                <a:solidFill>
                  <a:srgbClr val="0000FF"/>
                </a:solidFill>
                <a:latin typeface="Consolas" panose="020B0609020204030204" pitchFamily="49" charset="0"/>
                <a:cs typeface="+mn-cs"/>
              </a:rPr>
              <a:t>static</a:t>
            </a:r>
            <a:r>
              <a:rPr lang="en-US" sz="2800" dirty="0">
                <a:solidFill>
                  <a:srgbClr val="000000"/>
                </a:solidFill>
                <a:latin typeface="Consolas" panose="020B0609020204030204" pitchFamily="49" charset="0"/>
                <a:cs typeface="+mn-cs"/>
              </a:rPr>
              <a:t> string schema = ....;</a:t>
            </a:r>
          </a:p>
          <a:p>
            <a:pPr marL="0" lvl="0" indent="0">
              <a:spcBef>
                <a:spcPts val="0"/>
              </a:spcBef>
              <a:buClrTx/>
              <a:buNone/>
            </a:pPr>
            <a:r>
              <a:rPr lang="ru-RU" sz="2800" dirty="0">
                <a:solidFill>
                  <a:srgbClr val="000000"/>
                </a:solidFill>
                <a:latin typeface="Consolas" panose="020B0609020204030204" pitchFamily="49" charset="0"/>
                <a:cs typeface="+mn-cs"/>
              </a:rPr>
              <a:t>}</a:t>
            </a: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4641670"/>
            <a:ext cx="10989184" cy="1712782"/>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V3070 Uninitialized variable 'schema' is used when initializing the '</a:t>
            </a:r>
            <a:r>
              <a:rPr lang="en-US" dirty="0" err="1">
                <a:latin typeface="Calibri Light" panose="020F0302020204030204" pitchFamily="34" charset="0"/>
                <a:cs typeface="Calibri Light" panose="020F0302020204030204" pitchFamily="34" charset="0"/>
              </a:rPr>
              <a:t>ResourceSchema</a:t>
            </a:r>
            <a:r>
              <a:rPr lang="en-US" dirty="0">
                <a:latin typeface="Calibri Light" panose="020F0302020204030204" pitchFamily="34" charset="0"/>
                <a:cs typeface="Calibri Light" panose="020F0302020204030204" pitchFamily="34" charset="0"/>
              </a:rPr>
              <a:t>' variable. </a:t>
            </a:r>
            <a:r>
              <a:rPr lang="en-US" dirty="0" err="1">
                <a:latin typeface="Calibri Light" panose="020F0302020204030204" pitchFamily="34" charset="0"/>
                <a:cs typeface="Calibri Light" panose="020F0302020204030204" pitchFamily="34" charset="0"/>
              </a:rPr>
              <a:t>ResXResourceWriter.cs</a:t>
            </a:r>
            <a:r>
              <a:rPr lang="en-US" dirty="0">
                <a:latin typeface="Calibri Light" panose="020F0302020204030204" pitchFamily="34" charset="0"/>
                <a:cs typeface="Calibri Light" panose="020F0302020204030204" pitchFamily="34" charset="0"/>
              </a:rPr>
              <a:t> 59</a:t>
            </a:r>
            <a:endParaRPr lang="ru-RU" dirty="0">
              <a:latin typeface="Calibri Light" panose="020F0302020204030204" pitchFamily="34" charset="0"/>
              <a:cs typeface="Calibri Light" panose="020F0302020204030204" pitchFamily="34" charset="0"/>
            </a:endParaRPr>
          </a:p>
          <a:p>
            <a:pPr marL="0" indent="0">
              <a:buNone/>
            </a:pPr>
            <a:r>
              <a:rPr lang="ru-RU" dirty="0"/>
              <a:t>На момент инициализации </a:t>
            </a:r>
            <a:r>
              <a:rPr lang="ru-RU" i="1" dirty="0" err="1"/>
              <a:t>ResourceSchema</a:t>
            </a:r>
            <a:r>
              <a:rPr lang="en-US" dirty="0"/>
              <a:t>,</a:t>
            </a:r>
            <a:r>
              <a:rPr lang="ru-RU" dirty="0"/>
              <a:t> поле </a:t>
            </a:r>
            <a:r>
              <a:rPr lang="ru-RU" i="1" dirty="0" err="1"/>
              <a:t>schema</a:t>
            </a:r>
            <a:r>
              <a:rPr lang="ru-RU" dirty="0"/>
              <a:t> будет проинициализировано значением по умолчанию (</a:t>
            </a:r>
            <a:r>
              <a:rPr lang="ru-RU" i="1" dirty="0" err="1"/>
              <a:t>null</a:t>
            </a:r>
            <a:r>
              <a:rPr lang="ru-RU" dirty="0"/>
              <a:t> в данном случае).</a:t>
            </a:r>
          </a:p>
          <a:p>
            <a:pPr marL="0" indent="0">
              <a:buNone/>
            </a:pPr>
            <a:endParaRPr lang="ru-RU"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9590511"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Mono</a:t>
            </a:r>
            <a:endParaRPr lang="ru-RU"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6061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AB2DC0-942F-49B7-BC8B-C92AC169D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995954" y="3027871"/>
            <a:ext cx="2577737" cy="3830129"/>
          </a:xfrm>
          <a:prstGeom prst="rect">
            <a:avLst/>
          </a:prstGeom>
        </p:spPr>
      </p:pic>
      <p:sp>
        <p:nvSpPr>
          <p:cNvPr id="7" name="Content Placeholder 6">
            <a:extLst>
              <a:ext uri="{FF2B5EF4-FFF2-40B4-BE49-F238E27FC236}">
                <a16:creationId xmlns:a16="http://schemas.microsoft.com/office/drawing/2014/main" id="{38605F22-CF1F-4EA9-9852-D2784799A4A0}"/>
              </a:ext>
            </a:extLst>
          </p:cNvPr>
          <p:cNvSpPr>
            <a:spLocks noGrp="1"/>
          </p:cNvSpPr>
          <p:nvPr>
            <p:ph idx="10"/>
          </p:nvPr>
        </p:nvSpPr>
        <p:spPr/>
        <p:txBody>
          <a:bodyPr/>
          <a:lstStyle/>
          <a:p>
            <a:r>
              <a:rPr lang="en-US" sz="2800" dirty="0"/>
              <a:t>Windows. Visual</a:t>
            </a:r>
            <a:r>
              <a:rPr lang="en-US" sz="2800" dirty="0">
                <a:solidFill>
                  <a:srgbClr val="FF0000"/>
                </a:solidFill>
              </a:rPr>
              <a:t> </a:t>
            </a:r>
            <a:r>
              <a:rPr lang="en-US" sz="2800" dirty="0">
                <a:solidFill>
                  <a:schemeClr val="accent2"/>
                </a:solidFill>
              </a:rPr>
              <a:t>Studio 2010-2017.</a:t>
            </a:r>
            <a:r>
              <a:rPr lang="en-US" sz="2800" dirty="0"/>
              <a:t> </a:t>
            </a:r>
            <a:r>
              <a:rPr lang="en-US" sz="2800" b="1" dirty="0">
                <a:solidFill>
                  <a:srgbClr val="00B0F0"/>
                </a:solidFill>
              </a:rPr>
              <a:t>C, C++, C++/CLI, C++/CX, C#</a:t>
            </a:r>
          </a:p>
          <a:p>
            <a:r>
              <a:rPr lang="en-US" sz="2800" dirty="0"/>
              <a:t>Windows/Linux. </a:t>
            </a:r>
            <a:r>
              <a:rPr lang="en-US" sz="2800" dirty="0">
                <a:solidFill>
                  <a:schemeClr val="accent2"/>
                </a:solidFill>
              </a:rPr>
              <a:t>Keil</a:t>
            </a:r>
            <a:r>
              <a:rPr lang="en-US" sz="2800" dirty="0">
                <a:solidFill>
                  <a:srgbClr val="FF0000"/>
                </a:solidFill>
              </a:rPr>
              <a:t> </a:t>
            </a:r>
            <a:r>
              <a:rPr lang="en-US" sz="2800" dirty="0">
                <a:solidFill>
                  <a:schemeClr val="accent2"/>
                </a:solidFill>
              </a:rPr>
              <a:t>µVision, DS-MDK.</a:t>
            </a:r>
            <a:r>
              <a:rPr lang="en-US" sz="2800" dirty="0">
                <a:solidFill>
                  <a:srgbClr val="00B050"/>
                </a:solidFill>
              </a:rPr>
              <a:t> </a:t>
            </a:r>
            <a:r>
              <a:rPr lang="en-US" sz="2800" dirty="0">
                <a:solidFill>
                  <a:schemeClr val="accent6">
                    <a:lumMod val="75000"/>
                  </a:schemeClr>
                </a:solidFill>
              </a:rPr>
              <a:t>ARM Compiler 5/6</a:t>
            </a:r>
            <a:r>
              <a:rPr lang="en-US" sz="2800" dirty="0">
                <a:solidFill>
                  <a:srgbClr val="00B050"/>
                </a:solidFill>
              </a:rPr>
              <a:t>:</a:t>
            </a:r>
            <a:r>
              <a:rPr lang="en-US" sz="2800" dirty="0"/>
              <a:t> </a:t>
            </a:r>
            <a:r>
              <a:rPr lang="en-US" sz="2800" b="1" dirty="0">
                <a:solidFill>
                  <a:srgbClr val="00B0F0"/>
                </a:solidFill>
              </a:rPr>
              <a:t>C, C++</a:t>
            </a:r>
          </a:p>
          <a:p>
            <a:r>
              <a:rPr lang="en-US" sz="2800" dirty="0"/>
              <a:t>Windows. </a:t>
            </a:r>
            <a:r>
              <a:rPr lang="en-US" sz="2800" dirty="0">
                <a:solidFill>
                  <a:schemeClr val="accent2"/>
                </a:solidFill>
              </a:rPr>
              <a:t>IAR Embedded Workbench.</a:t>
            </a:r>
            <a:r>
              <a:rPr lang="en-US" sz="2800" dirty="0">
                <a:solidFill>
                  <a:srgbClr val="00B050"/>
                </a:solidFill>
              </a:rPr>
              <a:t> </a:t>
            </a:r>
            <a:r>
              <a:rPr lang="en-US" sz="2800" dirty="0">
                <a:solidFill>
                  <a:schemeClr val="accent6">
                    <a:lumMod val="75000"/>
                  </a:schemeClr>
                </a:solidFill>
              </a:rPr>
              <a:t>C/C++ Compiler for ARM:</a:t>
            </a:r>
            <a:r>
              <a:rPr lang="en-US" sz="2800" dirty="0"/>
              <a:t> </a:t>
            </a:r>
            <a:r>
              <a:rPr lang="en-US" sz="2800" b="1" dirty="0">
                <a:solidFill>
                  <a:srgbClr val="00B0F0"/>
                </a:solidFill>
              </a:rPr>
              <a:t>C, C++</a:t>
            </a:r>
          </a:p>
          <a:p>
            <a:r>
              <a:rPr lang="en-US" sz="2800" dirty="0"/>
              <a:t>Windows/Linux. </a:t>
            </a:r>
            <a:r>
              <a:rPr lang="en-US" sz="2800" dirty="0">
                <a:solidFill>
                  <a:schemeClr val="accent2"/>
                </a:solidFill>
              </a:rPr>
              <a:t>Texas Instruments Code Composer Studio,</a:t>
            </a:r>
            <a:br>
              <a:rPr lang="en-US" sz="2800" dirty="0"/>
            </a:br>
            <a:r>
              <a:rPr lang="en-US" sz="2800" dirty="0">
                <a:solidFill>
                  <a:schemeClr val="accent6">
                    <a:lumMod val="75000"/>
                  </a:schemeClr>
                </a:solidFill>
              </a:rPr>
              <a:t>ARM Code Generation Tools - Compiler:</a:t>
            </a:r>
            <a:r>
              <a:rPr lang="en-US" sz="2800" dirty="0"/>
              <a:t> </a:t>
            </a:r>
            <a:r>
              <a:rPr lang="en-US" sz="2800" b="1" dirty="0">
                <a:solidFill>
                  <a:srgbClr val="00B0F0"/>
                </a:solidFill>
              </a:rPr>
              <a:t>C, C++</a:t>
            </a:r>
          </a:p>
          <a:p>
            <a:r>
              <a:rPr lang="en-US" sz="2800" dirty="0"/>
              <a:t>Windows/Linux/macOS. </a:t>
            </a:r>
            <a:r>
              <a:rPr lang="en-US" sz="2800" dirty="0">
                <a:solidFill>
                  <a:schemeClr val="accent6">
                    <a:lumMod val="75000"/>
                  </a:schemeClr>
                </a:solidFill>
              </a:rPr>
              <a:t>Clang.</a:t>
            </a:r>
            <a:r>
              <a:rPr lang="en-US" sz="2800" dirty="0"/>
              <a:t> </a:t>
            </a:r>
            <a:r>
              <a:rPr lang="en-US" sz="2800" b="1" dirty="0">
                <a:solidFill>
                  <a:srgbClr val="00B0F0"/>
                </a:solidFill>
              </a:rPr>
              <a:t>C, C++, Java</a:t>
            </a:r>
          </a:p>
          <a:p>
            <a:r>
              <a:rPr lang="en-US" sz="2800" dirty="0"/>
              <a:t>Linux/macOS. </a:t>
            </a:r>
            <a:r>
              <a:rPr lang="en-US" sz="2800" dirty="0">
                <a:solidFill>
                  <a:schemeClr val="accent6">
                    <a:lumMod val="75000"/>
                  </a:schemeClr>
                </a:solidFill>
              </a:rPr>
              <a:t>GCC.</a:t>
            </a:r>
            <a:r>
              <a:rPr lang="en-US" sz="2800" dirty="0"/>
              <a:t> </a:t>
            </a:r>
            <a:r>
              <a:rPr lang="en-US" sz="2800" b="1" dirty="0">
                <a:solidFill>
                  <a:srgbClr val="00B0F0"/>
                </a:solidFill>
              </a:rPr>
              <a:t>C, C++</a:t>
            </a:r>
          </a:p>
          <a:p>
            <a:r>
              <a:rPr lang="en-US" sz="2800" dirty="0"/>
              <a:t>Windows. </a:t>
            </a:r>
            <a:r>
              <a:rPr lang="en-US" sz="2800" dirty="0">
                <a:solidFill>
                  <a:schemeClr val="accent6">
                    <a:lumMod val="75000"/>
                  </a:schemeClr>
                </a:solidFill>
              </a:rPr>
              <a:t>MinGW.</a:t>
            </a:r>
            <a:r>
              <a:rPr lang="en-US" sz="2800" dirty="0"/>
              <a:t> </a:t>
            </a:r>
            <a:r>
              <a:rPr lang="en-US" sz="2800" b="1" dirty="0">
                <a:solidFill>
                  <a:srgbClr val="00B0F0"/>
                </a:solidFill>
              </a:rPr>
              <a:t>C, C++</a:t>
            </a:r>
            <a:endParaRPr lang="ru-RU" sz="2800" dirty="0"/>
          </a:p>
        </p:txBody>
      </p:sp>
      <p:sp>
        <p:nvSpPr>
          <p:cNvPr id="2" name="Subtitle 1">
            <a:extLst>
              <a:ext uri="{FF2B5EF4-FFF2-40B4-BE49-F238E27FC236}">
                <a16:creationId xmlns:a16="http://schemas.microsoft.com/office/drawing/2014/main" id="{D24729DD-EE62-4055-A76D-6180D1B76A87}"/>
              </a:ext>
            </a:extLst>
          </p:cNvPr>
          <p:cNvSpPr>
            <a:spLocks noGrp="1"/>
          </p:cNvSpPr>
          <p:nvPr>
            <p:ph type="subTitle" idx="1"/>
          </p:nvPr>
        </p:nvSpPr>
        <p:spPr/>
        <p:txBody>
          <a:bodyPr/>
          <a:lstStyle/>
          <a:p>
            <a:r>
              <a:rPr lang="ru-RU" dirty="0"/>
              <a:t>Статический анализатор кода </a:t>
            </a:r>
            <a:r>
              <a:rPr lang="en-US" dirty="0"/>
              <a:t>PVS-Studio</a:t>
            </a:r>
            <a:endParaRPr lang="ru-RU" dirty="0"/>
          </a:p>
        </p:txBody>
      </p:sp>
    </p:spTree>
    <p:extLst>
      <p:ext uri="{BB962C8B-B14F-4D97-AF65-F5344CB8AC3E}">
        <p14:creationId xmlns:p14="http://schemas.microsoft.com/office/powerpoint/2010/main" val="3665079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Неиспользуемые переменные и аргументы</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165463" y="1828800"/>
            <a:ext cx="12026537" cy="384048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pPr>
            <a:r>
              <a:rPr lang="en-US" sz="2600" dirty="0">
                <a:solidFill>
                  <a:srgbClr val="0000FF"/>
                </a:solidFill>
                <a:latin typeface="Consolas" panose="020B0609020204030204" pitchFamily="49" charset="0"/>
                <a:cs typeface="+mn-cs"/>
              </a:rPr>
              <a:t>public</a:t>
            </a:r>
            <a:r>
              <a:rPr lang="en-US" sz="2600" dirty="0">
                <a:solidFill>
                  <a:srgbClr val="000000"/>
                </a:solidFill>
                <a:latin typeface="Consolas" panose="020B0609020204030204" pitchFamily="49" charset="0"/>
                <a:cs typeface="+mn-cs"/>
              </a:rPr>
              <a:t> </a:t>
            </a:r>
            <a:r>
              <a:rPr lang="en-US" sz="2600" dirty="0">
                <a:solidFill>
                  <a:srgbClr val="0000FF"/>
                </a:solidFill>
                <a:latin typeface="Consolas" panose="020B0609020204030204" pitchFamily="49" charset="0"/>
                <a:cs typeface="+mn-cs"/>
              </a:rPr>
              <a:t>static</a:t>
            </a:r>
            <a:r>
              <a:rPr lang="en-US" sz="2600" dirty="0">
                <a:solidFill>
                  <a:srgbClr val="000000"/>
                </a:solidFill>
                <a:latin typeface="Consolas" panose="020B0609020204030204" pitchFamily="49" charset="0"/>
                <a:cs typeface="+mn-cs"/>
              </a:rPr>
              <a:t> Image New3D(</a:t>
            </a:r>
            <a:r>
              <a:rPr lang="en-US" sz="2600" dirty="0">
                <a:solidFill>
                  <a:srgbClr val="0000FF"/>
                </a:solidFill>
                <a:latin typeface="Consolas" panose="020B0609020204030204" pitchFamily="49" charset="0"/>
                <a:cs typeface="+mn-cs"/>
              </a:rPr>
              <a:t>int</a:t>
            </a:r>
            <a:r>
              <a:rPr lang="en-US" sz="2600" dirty="0">
                <a:solidFill>
                  <a:srgbClr val="000000"/>
                </a:solidFill>
                <a:latin typeface="Consolas" panose="020B0609020204030204" pitchFamily="49" charset="0"/>
                <a:cs typeface="+mn-cs"/>
              </a:rPr>
              <a:t> width, </a:t>
            </a:r>
            <a:r>
              <a:rPr lang="en-US" sz="2600" dirty="0">
                <a:solidFill>
                  <a:srgbClr val="0000FF"/>
                </a:solidFill>
                <a:latin typeface="Consolas" panose="020B0609020204030204" pitchFamily="49" charset="0"/>
                <a:cs typeface="+mn-cs"/>
              </a:rPr>
              <a:t>int</a:t>
            </a:r>
            <a:r>
              <a:rPr lang="en-US" sz="2600" dirty="0">
                <a:solidFill>
                  <a:srgbClr val="000000"/>
                </a:solidFill>
                <a:latin typeface="Consolas" panose="020B0609020204030204" pitchFamily="49" charset="0"/>
                <a:cs typeface="+mn-cs"/>
              </a:rPr>
              <a:t> </a:t>
            </a:r>
            <a:r>
              <a:rPr lang="en-US" sz="2600" dirty="0">
                <a:solidFill>
                  <a:srgbClr val="000000"/>
                </a:solidFill>
                <a:effectLst>
                  <a:glow rad="101600">
                    <a:srgbClr val="FF0000">
                      <a:alpha val="40000"/>
                    </a:srgbClr>
                  </a:glow>
                </a:effectLst>
                <a:latin typeface="Consolas" panose="020B0609020204030204" pitchFamily="49" charset="0"/>
                <a:cs typeface="+mn-cs"/>
              </a:rPr>
              <a:t>height</a:t>
            </a:r>
            <a:r>
              <a:rPr lang="en-US" sz="2600" dirty="0">
                <a:solidFill>
                  <a:srgbClr val="000000"/>
                </a:solidFill>
                <a:latin typeface="Consolas" panose="020B0609020204030204" pitchFamily="49" charset="0"/>
                <a:cs typeface="+mn-cs"/>
              </a:rPr>
              <a:t>, </a:t>
            </a:r>
            <a:r>
              <a:rPr lang="en-US" sz="2600" dirty="0">
                <a:solidFill>
                  <a:srgbClr val="0000FF"/>
                </a:solidFill>
                <a:latin typeface="Consolas" panose="020B0609020204030204" pitchFamily="49" charset="0"/>
                <a:cs typeface="+mn-cs"/>
              </a:rPr>
              <a:t>int</a:t>
            </a:r>
            <a:r>
              <a:rPr lang="en-US" sz="2600" dirty="0">
                <a:solidFill>
                  <a:srgbClr val="000000"/>
                </a:solidFill>
                <a:latin typeface="Consolas" panose="020B0609020204030204" pitchFamily="49" charset="0"/>
                <a:cs typeface="+mn-cs"/>
              </a:rPr>
              <a:t> depth, ....)</a:t>
            </a:r>
          </a:p>
          <a:p>
            <a:pPr marL="0" lvl="0" indent="0">
              <a:spcBef>
                <a:spcPts val="0"/>
              </a:spcBef>
              <a:buClrTx/>
              <a:buNone/>
            </a:pPr>
            <a:r>
              <a:rPr lang="ru-RU" sz="2600" dirty="0">
                <a:solidFill>
                  <a:srgbClr val="000000"/>
                </a:solidFill>
                <a:latin typeface="Consolas" panose="020B0609020204030204" pitchFamily="49" charset="0"/>
                <a:cs typeface="+mn-cs"/>
              </a:rPr>
              <a:t>{</a:t>
            </a:r>
          </a:p>
          <a:p>
            <a:pPr marL="0" lvl="0" indent="0">
              <a:spcBef>
                <a:spcPts val="0"/>
              </a:spcBef>
              <a:buClrTx/>
              <a:buNone/>
            </a:pPr>
            <a:r>
              <a:rPr lang="en-US" sz="2600" dirty="0">
                <a:solidFill>
                  <a:srgbClr val="000000"/>
                </a:solidFill>
                <a:latin typeface="Consolas" panose="020B0609020204030204" pitchFamily="49" charset="0"/>
                <a:cs typeface="+mn-cs"/>
              </a:rPr>
              <a:t>    </a:t>
            </a:r>
            <a:r>
              <a:rPr lang="en-US" sz="2600" dirty="0">
                <a:solidFill>
                  <a:srgbClr val="0000FF"/>
                </a:solidFill>
                <a:latin typeface="Consolas" panose="020B0609020204030204" pitchFamily="49" charset="0"/>
                <a:cs typeface="+mn-cs"/>
              </a:rPr>
              <a:t>return</a:t>
            </a:r>
            <a:r>
              <a:rPr lang="en-US" sz="2600" dirty="0">
                <a:solidFill>
                  <a:srgbClr val="000000"/>
                </a:solidFill>
                <a:latin typeface="Consolas" panose="020B0609020204030204" pitchFamily="49" charset="0"/>
                <a:cs typeface="+mn-cs"/>
              </a:rPr>
              <a:t> </a:t>
            </a:r>
            <a:r>
              <a:rPr lang="en-US" sz="2600" dirty="0">
                <a:solidFill>
                  <a:srgbClr val="0000FF"/>
                </a:solidFill>
                <a:latin typeface="Consolas" panose="020B0609020204030204" pitchFamily="49" charset="0"/>
                <a:cs typeface="+mn-cs"/>
              </a:rPr>
              <a:t>new</a:t>
            </a:r>
            <a:r>
              <a:rPr lang="en-US" sz="2600" dirty="0">
                <a:solidFill>
                  <a:srgbClr val="000000"/>
                </a:solidFill>
                <a:latin typeface="Consolas" panose="020B0609020204030204" pitchFamily="49" charset="0"/>
                <a:cs typeface="+mn-cs"/>
              </a:rPr>
              <a:t> Image(</a:t>
            </a:r>
          </a:p>
          <a:p>
            <a:pPr marL="0" lvl="0" indent="0">
              <a:spcBef>
                <a:spcPts val="0"/>
              </a:spcBef>
              <a:buClrTx/>
              <a:buNone/>
            </a:pPr>
            <a:r>
              <a:rPr lang="en-US" sz="2600" dirty="0">
                <a:solidFill>
                  <a:srgbClr val="000000"/>
                </a:solidFill>
                <a:latin typeface="Consolas" panose="020B0609020204030204" pitchFamily="49" charset="0"/>
                <a:cs typeface="+mn-cs"/>
              </a:rPr>
              <a:t>               </a:t>
            </a:r>
            <a:r>
              <a:rPr lang="en-US" sz="2600" dirty="0" err="1">
                <a:solidFill>
                  <a:srgbClr val="000000"/>
                </a:solidFill>
                <a:latin typeface="Consolas" panose="020B0609020204030204" pitchFamily="49" charset="0"/>
                <a:cs typeface="+mn-cs"/>
              </a:rPr>
              <a:t>CreateDescription</a:t>
            </a:r>
            <a:r>
              <a:rPr lang="en-US" sz="2600" dirty="0">
                <a:solidFill>
                  <a:srgbClr val="000000"/>
                </a:solidFill>
                <a:latin typeface="Consolas" panose="020B0609020204030204" pitchFamily="49" charset="0"/>
                <a:cs typeface="+mn-cs"/>
              </a:rPr>
              <a:t>(</a:t>
            </a:r>
          </a:p>
          <a:p>
            <a:pPr marL="0" lvl="0" indent="0">
              <a:spcBef>
                <a:spcPts val="0"/>
              </a:spcBef>
              <a:buClrTx/>
              <a:buNone/>
            </a:pPr>
            <a:r>
              <a:rPr lang="en-US" sz="2600" dirty="0">
                <a:solidFill>
                  <a:srgbClr val="000000"/>
                </a:solidFill>
                <a:latin typeface="Consolas" panose="020B0609020204030204" pitchFamily="49" charset="0"/>
                <a:cs typeface="+mn-cs"/>
              </a:rPr>
              <a:t>                  TextureDimension.Texture3D,  </a:t>
            </a:r>
          </a:p>
          <a:p>
            <a:pPr marL="0" lvl="0" indent="0">
              <a:spcBef>
                <a:spcPts val="0"/>
              </a:spcBef>
              <a:buClrTx/>
              <a:buNone/>
            </a:pPr>
            <a:r>
              <a:rPr lang="en-US" sz="2600" dirty="0">
                <a:solidFill>
                  <a:srgbClr val="000000"/>
                </a:solidFill>
                <a:latin typeface="Consolas" panose="020B0609020204030204" pitchFamily="49" charset="0"/>
                <a:cs typeface="+mn-cs"/>
              </a:rPr>
              <a:t>                  </a:t>
            </a:r>
            <a:r>
              <a:rPr lang="en-US" sz="2600" dirty="0">
                <a:solidFill>
                  <a:srgbClr val="000000"/>
                </a:solidFill>
                <a:effectLst>
                  <a:glow rad="101600">
                    <a:srgbClr val="70AD47">
                      <a:satMod val="175000"/>
                      <a:alpha val="40000"/>
                    </a:srgbClr>
                  </a:glow>
                </a:effectLst>
                <a:latin typeface="Consolas" panose="020B0609020204030204" pitchFamily="49" charset="0"/>
                <a:cs typeface="+mn-cs"/>
              </a:rPr>
              <a:t>width</a:t>
            </a:r>
            <a:r>
              <a:rPr lang="en-US" sz="2600" dirty="0">
                <a:solidFill>
                  <a:srgbClr val="000000"/>
                </a:solidFill>
                <a:latin typeface="Consolas" panose="020B0609020204030204" pitchFamily="49" charset="0"/>
                <a:cs typeface="+mn-cs"/>
              </a:rPr>
              <a:t>, </a:t>
            </a:r>
            <a:r>
              <a:rPr lang="en-US" sz="2600" dirty="0">
                <a:solidFill>
                  <a:srgbClr val="000000"/>
                </a:solidFill>
                <a:effectLst>
                  <a:glow rad="101600">
                    <a:srgbClr val="70AD47">
                      <a:satMod val="175000"/>
                      <a:alpha val="40000"/>
                    </a:srgbClr>
                  </a:glow>
                </a:effectLst>
                <a:latin typeface="Consolas" panose="020B0609020204030204" pitchFamily="49" charset="0"/>
                <a:cs typeface="+mn-cs"/>
              </a:rPr>
              <a:t>width</a:t>
            </a:r>
            <a:r>
              <a:rPr lang="en-US" sz="2600" dirty="0">
                <a:solidFill>
                  <a:srgbClr val="000000"/>
                </a:solidFill>
                <a:latin typeface="Consolas" panose="020B0609020204030204" pitchFamily="49" charset="0"/>
                <a:cs typeface="+mn-cs"/>
              </a:rPr>
              <a:t>, depth,  </a:t>
            </a:r>
          </a:p>
          <a:p>
            <a:pPr marL="0" lvl="0" indent="0">
              <a:spcBef>
                <a:spcPts val="0"/>
              </a:spcBef>
              <a:buClrTx/>
              <a:buNone/>
            </a:pPr>
            <a:r>
              <a:rPr lang="en-US" sz="2600" dirty="0">
                <a:solidFill>
                  <a:srgbClr val="000000"/>
                </a:solidFill>
                <a:latin typeface="Consolas" panose="020B0609020204030204" pitchFamily="49" charset="0"/>
                <a:cs typeface="+mn-cs"/>
              </a:rPr>
              <a:t>                  </a:t>
            </a:r>
            <a:r>
              <a:rPr lang="en-US" sz="2600" dirty="0" err="1">
                <a:solidFill>
                  <a:srgbClr val="000000"/>
                </a:solidFill>
                <a:latin typeface="Consolas" panose="020B0609020204030204" pitchFamily="49" charset="0"/>
                <a:cs typeface="+mn-cs"/>
              </a:rPr>
              <a:t>mipMapCount</a:t>
            </a:r>
            <a:r>
              <a:rPr lang="en-US" sz="2600" dirty="0">
                <a:solidFill>
                  <a:srgbClr val="000000"/>
                </a:solidFill>
                <a:latin typeface="Consolas" panose="020B0609020204030204" pitchFamily="49" charset="0"/>
                <a:cs typeface="+mn-cs"/>
              </a:rPr>
              <a:t>, format, 1), </a:t>
            </a:r>
          </a:p>
          <a:p>
            <a:pPr marL="0" lvl="0" indent="0">
              <a:spcBef>
                <a:spcPts val="0"/>
              </a:spcBef>
              <a:buClrTx/>
              <a:buNone/>
            </a:pPr>
            <a:r>
              <a:rPr lang="en-US" sz="2600" dirty="0">
                <a:solidFill>
                  <a:srgbClr val="000000"/>
                </a:solidFill>
                <a:latin typeface="Consolas" panose="020B0609020204030204" pitchFamily="49" charset="0"/>
                <a:cs typeface="+mn-cs"/>
              </a:rPr>
              <a:t>               </a:t>
            </a:r>
            <a:r>
              <a:rPr lang="en-US" sz="2600" dirty="0" err="1">
                <a:solidFill>
                  <a:srgbClr val="000000"/>
                </a:solidFill>
                <a:latin typeface="Consolas" panose="020B0609020204030204" pitchFamily="49" charset="0"/>
                <a:cs typeface="+mn-cs"/>
              </a:rPr>
              <a:t>dataPointer</a:t>
            </a:r>
            <a:r>
              <a:rPr lang="en-US" sz="2600" dirty="0">
                <a:solidFill>
                  <a:srgbClr val="000000"/>
                </a:solidFill>
                <a:latin typeface="Consolas" panose="020B0609020204030204" pitchFamily="49" charset="0"/>
                <a:cs typeface="+mn-cs"/>
              </a:rPr>
              <a:t>, 0, null, </a:t>
            </a:r>
            <a:r>
              <a:rPr lang="en-US" sz="2600" dirty="0">
                <a:solidFill>
                  <a:srgbClr val="0000FF"/>
                </a:solidFill>
                <a:latin typeface="Consolas" panose="020B0609020204030204" pitchFamily="49" charset="0"/>
                <a:cs typeface="+mn-cs"/>
              </a:rPr>
              <a:t>false</a:t>
            </a:r>
            <a:r>
              <a:rPr lang="en-US" sz="2600" dirty="0">
                <a:solidFill>
                  <a:srgbClr val="000000"/>
                </a:solidFill>
                <a:latin typeface="Consolas" panose="020B0609020204030204" pitchFamily="49" charset="0"/>
                <a:cs typeface="+mn-cs"/>
              </a:rPr>
              <a:t>);</a:t>
            </a:r>
          </a:p>
          <a:p>
            <a:pPr marL="0" lvl="0" indent="0">
              <a:spcBef>
                <a:spcPts val="0"/>
              </a:spcBef>
              <a:buClrTx/>
              <a:buNone/>
            </a:pPr>
            <a:r>
              <a:rPr lang="ru-RU" sz="2600" dirty="0">
                <a:solidFill>
                  <a:srgbClr val="000000"/>
                </a:solidFill>
                <a:latin typeface="Consolas" panose="020B0609020204030204" pitchFamily="49" charset="0"/>
                <a:cs typeface="+mn-cs"/>
              </a:rPr>
              <a:t>}</a:t>
            </a: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5669280"/>
            <a:ext cx="10989184" cy="67346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V3065 Parameter 'height' is not utilized inside method's body. </a:t>
            </a:r>
            <a:r>
              <a:rPr lang="en-US" dirty="0" err="1">
                <a:latin typeface="Calibri Light" panose="020F0302020204030204" pitchFamily="34" charset="0"/>
                <a:cs typeface="Calibri Light" panose="020F0302020204030204" pitchFamily="34" charset="0"/>
              </a:rPr>
              <a:t>SiliconStudio.Xenko</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Image.cs</a:t>
            </a:r>
            <a:r>
              <a:rPr lang="en-US" dirty="0">
                <a:latin typeface="Calibri Light" panose="020F0302020204030204" pitchFamily="34" charset="0"/>
                <a:cs typeface="Calibri Light" panose="020F0302020204030204" pitchFamily="34" charset="0"/>
              </a:rPr>
              <a:t> 473</a:t>
            </a:r>
            <a:endParaRPr lang="ru-RU"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9601988"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Xenko</a:t>
            </a:r>
            <a:endParaRPr lang="ru-RU"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6945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Некорректные операции сдвига</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520700" y="1782240"/>
            <a:ext cx="11340375" cy="2256285"/>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rgbClr val="0000FF"/>
                </a:solidFill>
                <a:latin typeface="Consolas" panose="020B0609020204030204" pitchFamily="49" charset="0"/>
              </a:rPr>
              <a:t>static</a:t>
            </a:r>
            <a:r>
              <a:rPr lang="en-US" sz="2800" dirty="0">
                <a:solidFill>
                  <a:srgbClr val="000000"/>
                </a:solidFill>
                <a:latin typeface="Consolas" panose="020B0609020204030204" pitchFamily="49" charset="0"/>
              </a:rPr>
              <a:t> </a:t>
            </a:r>
            <a:r>
              <a:rPr lang="en-US" sz="2800" dirty="0">
                <a:solidFill>
                  <a:srgbClr val="2B91AF"/>
                </a:solidFill>
                <a:latin typeface="Consolas" panose="020B0609020204030204" pitchFamily="49" charset="0"/>
              </a:rPr>
              <a:t>int64_t</a:t>
            </a:r>
            <a:r>
              <a:rPr lang="en-US" sz="2800" dirty="0">
                <a:solidFill>
                  <a:srgbClr val="000000"/>
                </a:solidFill>
                <a:latin typeface="Consolas" panose="020B0609020204030204" pitchFamily="49" charset="0"/>
              </a:rPr>
              <a:t> </a:t>
            </a:r>
            <a:r>
              <a:rPr lang="en-US" sz="2800" dirty="0" err="1">
                <a:solidFill>
                  <a:srgbClr val="000000"/>
                </a:solidFill>
                <a:latin typeface="Consolas" panose="020B0609020204030204" pitchFamily="49" charset="0"/>
              </a:rPr>
              <a:t>set_vch</a:t>
            </a:r>
            <a:r>
              <a:rPr lang="en-US" sz="2800" dirty="0">
                <a:solidFill>
                  <a:srgbClr val="000000"/>
                </a:solidFill>
                <a:latin typeface="Consolas" panose="020B0609020204030204" pitchFamily="49" charset="0"/>
              </a:rPr>
              <a:t>(....) {</a:t>
            </a:r>
          </a:p>
          <a:p>
            <a:pPr marL="0" indent="0">
              <a:buNone/>
            </a:pPr>
            <a:r>
              <a:rPr lang="en-US" sz="2800" dirty="0">
                <a:solidFill>
                  <a:srgbClr val="000000"/>
                </a:solidFill>
                <a:latin typeface="Consolas" panose="020B0609020204030204" pitchFamily="49" charset="0"/>
              </a:rPr>
              <a:t>  </a:t>
            </a:r>
            <a:r>
              <a:rPr lang="en-US" sz="2800" dirty="0">
                <a:solidFill>
                  <a:srgbClr val="2B91AF"/>
                </a:solidFill>
                <a:latin typeface="Consolas" panose="020B0609020204030204" pitchFamily="49" charset="0"/>
              </a:rPr>
              <a:t>int64_t</a:t>
            </a:r>
            <a:r>
              <a:rPr lang="en-US" sz="2800" dirty="0">
                <a:solidFill>
                  <a:srgbClr val="000000"/>
                </a:solidFill>
                <a:latin typeface="Consolas" panose="020B0609020204030204" pitchFamily="49" charset="0"/>
              </a:rPr>
              <a:t> result = 0;</a:t>
            </a:r>
            <a:endParaRPr lang="ru-RU" sz="2800" dirty="0">
              <a:solidFill>
                <a:srgbClr val="000000"/>
              </a:solidFill>
              <a:latin typeface="Consolas" panose="020B0609020204030204" pitchFamily="49" charset="0"/>
            </a:endParaRPr>
          </a:p>
          <a:p>
            <a:pPr marL="0" indent="0">
              <a:buNone/>
            </a:pPr>
            <a:r>
              <a:rPr lang="ru-RU" sz="2800" dirty="0">
                <a:solidFill>
                  <a:srgbClr val="000000"/>
                </a:solidFill>
                <a:latin typeface="Consolas" panose="020B0609020204030204" pitchFamily="49" charset="0"/>
              </a:rPr>
              <a:t>  ....</a:t>
            </a:r>
            <a:endParaRPr lang="en-US" sz="2800" dirty="0">
              <a:solidFill>
                <a:srgbClr val="000000"/>
              </a:solidFill>
              <a:latin typeface="Consolas" panose="020B0609020204030204" pitchFamily="49" charset="0"/>
            </a:endParaRPr>
          </a:p>
          <a:p>
            <a:pPr marL="0" indent="0">
              <a:buNone/>
            </a:pPr>
            <a:r>
              <a:rPr lang="en-US" sz="2800" dirty="0">
                <a:solidFill>
                  <a:srgbClr val="000000"/>
                </a:solidFill>
                <a:latin typeface="Consolas" panose="020B0609020204030204" pitchFamily="49" charset="0"/>
              </a:rPr>
              <a:t>  </a:t>
            </a:r>
            <a:r>
              <a:rPr lang="en-US" sz="2800" dirty="0">
                <a:solidFill>
                  <a:srgbClr val="0000FF"/>
                </a:solidFill>
                <a:latin typeface="Consolas" panose="020B0609020204030204" pitchFamily="49" charset="0"/>
              </a:rPr>
              <a:t>return</a:t>
            </a:r>
            <a:r>
              <a:rPr lang="en-US" sz="2800" dirty="0">
                <a:solidFill>
                  <a:srgbClr val="000000"/>
                </a:solidFill>
                <a:latin typeface="Consolas" panose="020B0609020204030204" pitchFamily="49" charset="0"/>
              </a:rPr>
              <a:t> -(result &amp; ~(</a:t>
            </a:r>
            <a:r>
              <a:rPr lang="en-US" sz="2800" dirty="0">
                <a:solidFill>
                  <a:srgbClr val="000000"/>
                </a:solidFill>
                <a:effectLst>
                  <a:glow rad="101600">
                    <a:srgbClr val="FF0000">
                      <a:alpha val="40000"/>
                    </a:srgbClr>
                  </a:glow>
                </a:effectLst>
                <a:latin typeface="Consolas" panose="020B0609020204030204" pitchFamily="49" charset="0"/>
              </a:rPr>
              <a:t>0x80 &lt;&lt; (8 * (</a:t>
            </a:r>
            <a:r>
              <a:rPr lang="en-US" sz="2800" dirty="0" err="1">
                <a:solidFill>
                  <a:srgbClr val="000000"/>
                </a:solidFill>
                <a:effectLst>
                  <a:glow rad="101600">
                    <a:srgbClr val="FF0000">
                      <a:alpha val="40000"/>
                    </a:srgbClr>
                  </a:glow>
                </a:effectLst>
                <a:latin typeface="Consolas" panose="020B0609020204030204" pitchFamily="49" charset="0"/>
              </a:rPr>
              <a:t>vch.size</a:t>
            </a:r>
            <a:r>
              <a:rPr lang="en-US" sz="2800" dirty="0">
                <a:solidFill>
                  <a:srgbClr val="000000"/>
                </a:solidFill>
                <a:effectLst>
                  <a:glow rad="101600">
                    <a:srgbClr val="FF0000">
                      <a:alpha val="40000"/>
                    </a:srgbClr>
                  </a:glow>
                </a:effectLst>
                <a:latin typeface="Consolas" panose="020B0609020204030204" pitchFamily="49" charset="0"/>
              </a:rPr>
              <a:t>() - 1))</a:t>
            </a:r>
            <a:r>
              <a:rPr lang="en-US" sz="2800" dirty="0">
                <a:solidFill>
                  <a:srgbClr val="000000"/>
                </a:solidFill>
                <a:latin typeface="Consolas" panose="020B0609020204030204" pitchFamily="49" charset="0"/>
              </a:rPr>
              <a:t>));</a:t>
            </a:r>
            <a:endParaRPr lang="ru-RU" sz="2800" dirty="0">
              <a:solidFill>
                <a:srgbClr val="000000"/>
              </a:solidFill>
              <a:latin typeface="Consolas" panose="020B0609020204030204" pitchFamily="49" charset="0"/>
            </a:endParaRP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4131795"/>
            <a:ext cx="10989184" cy="2697555"/>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V629 Consider inspecting the '0x80 &lt;&lt; (8 * (</a:t>
            </a:r>
            <a:r>
              <a:rPr lang="en-US" dirty="0" err="1">
                <a:latin typeface="Calibri Light" panose="020F0302020204030204" pitchFamily="34" charset="0"/>
                <a:cs typeface="Calibri Light" panose="020F0302020204030204" pitchFamily="34" charset="0"/>
              </a:rPr>
              <a:t>vch.size</a:t>
            </a:r>
            <a:r>
              <a:rPr lang="en-US" dirty="0">
                <a:latin typeface="Calibri Light" panose="020F0302020204030204" pitchFamily="34" charset="0"/>
                <a:cs typeface="Calibri Light" panose="020F0302020204030204" pitchFamily="34" charset="0"/>
              </a:rPr>
              <a:t>() - 1))' expression. Bit shifting of the 32-bit value with a subsequent expansion to the 64-bit type. </a:t>
            </a:r>
            <a:r>
              <a:rPr lang="en-US" dirty="0" err="1">
                <a:latin typeface="Calibri Light" panose="020F0302020204030204" pitchFamily="34" charset="0"/>
                <a:cs typeface="Calibri Light" panose="020F0302020204030204" pitchFamily="34" charset="0"/>
              </a:rPr>
              <a:t>script.h</a:t>
            </a:r>
            <a:r>
              <a:rPr lang="en-US" dirty="0">
                <a:latin typeface="Calibri Light" panose="020F0302020204030204" pitchFamily="34" charset="0"/>
                <a:cs typeface="Calibri Light" panose="020F0302020204030204" pitchFamily="34" charset="0"/>
              </a:rPr>
              <a:t> 169</a:t>
            </a:r>
            <a:endParaRPr lang="ru-RU" dirty="0">
              <a:latin typeface="Calibri Light" panose="020F0302020204030204" pitchFamily="34" charset="0"/>
              <a:cs typeface="Calibri Light" panose="020F0302020204030204" pitchFamily="34" charset="0"/>
            </a:endParaRPr>
          </a:p>
          <a:p>
            <a:pPr marL="0" indent="0">
              <a:spcBef>
                <a:spcPts val="0"/>
              </a:spcBef>
              <a:buNone/>
            </a:pPr>
            <a:endParaRPr lang="ru-RU" dirty="0"/>
          </a:p>
          <a:p>
            <a:pPr marL="0" indent="0">
              <a:buNone/>
            </a:pPr>
            <a:r>
              <a:rPr lang="ru-RU" dirty="0"/>
              <a:t>Происходит переполнение при сдвиге 32-битного значения </a:t>
            </a:r>
            <a:r>
              <a:rPr lang="en-US" dirty="0"/>
              <a:t>0x80. </a:t>
            </a:r>
            <a:r>
              <a:rPr lang="ru-RU" dirty="0"/>
              <a:t>Сейчас исправленный вариант кода выглядит так</a:t>
            </a:r>
            <a:r>
              <a:rPr lang="en-US" dirty="0"/>
              <a:t>:</a:t>
            </a:r>
            <a:endParaRPr lang="ru-RU" dirty="0"/>
          </a:p>
          <a:p>
            <a:pPr marL="0" indent="0">
              <a:buNone/>
            </a:pPr>
            <a:r>
              <a:rPr lang="en-US" sz="2300" dirty="0">
                <a:solidFill>
                  <a:srgbClr val="0000FF"/>
                </a:solidFill>
                <a:latin typeface="Consolas" panose="020B0609020204030204" pitchFamily="49" charset="0"/>
              </a:rPr>
              <a:t>return</a:t>
            </a:r>
            <a:r>
              <a:rPr lang="en-US" sz="2300" dirty="0">
                <a:solidFill>
                  <a:srgbClr val="000000"/>
                </a:solidFill>
                <a:latin typeface="Consolas" panose="020B0609020204030204" pitchFamily="49" charset="0"/>
              </a:rPr>
              <a:t> -((int64_t)(result &amp; ~(</a:t>
            </a:r>
            <a:r>
              <a:rPr lang="en-US" sz="2300" b="1" dirty="0">
                <a:solidFill>
                  <a:srgbClr val="00B050"/>
                </a:solidFill>
                <a:latin typeface="Consolas" panose="020B0609020204030204" pitchFamily="49" charset="0"/>
              </a:rPr>
              <a:t>0x80ULL</a:t>
            </a:r>
            <a:r>
              <a:rPr lang="en-US" sz="2300" dirty="0">
                <a:solidFill>
                  <a:srgbClr val="000000"/>
                </a:solidFill>
                <a:latin typeface="Consolas" panose="020B0609020204030204" pitchFamily="49" charset="0"/>
              </a:rPr>
              <a:t> &lt;&lt; (8 * (</a:t>
            </a:r>
            <a:r>
              <a:rPr lang="en-US" sz="2300" dirty="0" err="1">
                <a:solidFill>
                  <a:srgbClr val="000000"/>
                </a:solidFill>
                <a:latin typeface="Consolas" panose="020B0609020204030204" pitchFamily="49" charset="0"/>
              </a:rPr>
              <a:t>vch.size</a:t>
            </a:r>
            <a:r>
              <a:rPr lang="en-US" sz="2300" dirty="0">
                <a:solidFill>
                  <a:srgbClr val="000000"/>
                </a:solidFill>
                <a:latin typeface="Consolas" panose="020B0609020204030204" pitchFamily="49" charset="0"/>
              </a:rPr>
              <a:t>() - 1)))));</a:t>
            </a:r>
            <a:endParaRPr lang="ru-RU" sz="2300" dirty="0"/>
          </a:p>
          <a:p>
            <a:pPr marL="0" indent="0">
              <a:buNone/>
            </a:pPr>
            <a:endParaRPr lang="ru-RU" dirty="0"/>
          </a:p>
          <a:p>
            <a:pPr marL="0" indent="0">
              <a:buNone/>
            </a:pPr>
            <a:endParaRPr lang="ru-RU" dirty="0"/>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9717853"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Bitcoin</a:t>
            </a:r>
            <a:endParaRPr lang="ru-RU"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2281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Неправильная работа с типами</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520700" y="1828799"/>
            <a:ext cx="11671300" cy="3242395"/>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rgbClr val="2B91AF"/>
                </a:solidFill>
                <a:latin typeface="Consolas" panose="020B0609020204030204" pitchFamily="49" charset="0"/>
              </a:rPr>
              <a:t>HRESULT</a:t>
            </a:r>
            <a:r>
              <a:rPr lang="en-US" sz="2800" dirty="0">
                <a:solidFill>
                  <a:srgbClr val="000000"/>
                </a:solidFill>
                <a:latin typeface="Consolas" panose="020B0609020204030204" pitchFamily="49" charset="0"/>
              </a:rPr>
              <a:t> </a:t>
            </a:r>
            <a:r>
              <a:rPr lang="en-US" sz="2800" dirty="0" err="1">
                <a:solidFill>
                  <a:srgbClr val="000000"/>
                </a:solidFill>
                <a:latin typeface="Consolas" panose="020B0609020204030204" pitchFamily="49" charset="0"/>
              </a:rPr>
              <a:t>EventClassID</a:t>
            </a:r>
            <a:r>
              <a:rPr lang="en-US" sz="2800" dirty="0">
                <a:solidFill>
                  <a:srgbClr val="000000"/>
                </a:solidFill>
                <a:latin typeface="Consolas" panose="020B0609020204030204" pitchFamily="49" charset="0"/>
              </a:rPr>
              <a:t>(</a:t>
            </a:r>
            <a:r>
              <a:rPr lang="en-US" sz="2800" b="1" dirty="0">
                <a:solidFill>
                  <a:srgbClr val="FF0000"/>
                </a:solidFill>
                <a:latin typeface="Consolas" panose="020B0609020204030204" pitchFamily="49" charset="0"/>
              </a:rPr>
              <a:t>BSTR</a:t>
            </a:r>
            <a:r>
              <a:rPr lang="en-US" sz="2800" dirty="0">
                <a:solidFill>
                  <a:srgbClr val="000000"/>
                </a:solidFill>
                <a:latin typeface="Consolas" panose="020B0609020204030204" pitchFamily="49" charset="0"/>
              </a:rPr>
              <a:t> </a:t>
            </a:r>
            <a:r>
              <a:rPr lang="en-US" sz="2800" dirty="0" err="1">
                <a:solidFill>
                  <a:srgbClr val="808080"/>
                </a:solidFill>
                <a:latin typeface="Consolas" panose="020B0609020204030204" pitchFamily="49" charset="0"/>
              </a:rPr>
              <a:t>bstrEventClassID</a:t>
            </a:r>
            <a:r>
              <a:rPr lang="en-US" sz="2800" dirty="0">
                <a:solidFill>
                  <a:srgbClr val="000000"/>
                </a:solidFill>
                <a:latin typeface="Consolas" panose="020B0609020204030204" pitchFamily="49" charset="0"/>
              </a:rPr>
              <a:t>);</a:t>
            </a:r>
          </a:p>
          <a:p>
            <a:pPr marL="0" indent="0">
              <a:buNone/>
            </a:pPr>
            <a:endParaRPr lang="ru-RU" sz="2800" dirty="0">
              <a:solidFill>
                <a:srgbClr val="000000"/>
              </a:solidFill>
              <a:latin typeface="Consolas" panose="020B0609020204030204" pitchFamily="49" charset="0"/>
            </a:endParaRPr>
          </a:p>
          <a:p>
            <a:pPr marL="0" indent="0">
              <a:buNone/>
            </a:pPr>
            <a:r>
              <a:rPr lang="en-US" sz="2800" dirty="0">
                <a:solidFill>
                  <a:srgbClr val="0000FF"/>
                </a:solidFill>
                <a:latin typeface="Consolas" panose="020B0609020204030204" pitchFamily="49" charset="0"/>
              </a:rPr>
              <a:t>static</a:t>
            </a:r>
            <a:r>
              <a:rPr lang="en-US" sz="2800" dirty="0">
                <a:solidFill>
                  <a:srgbClr val="000000"/>
                </a:solidFill>
                <a:latin typeface="Consolas" panose="020B0609020204030204" pitchFamily="49" charset="0"/>
              </a:rPr>
              <a:t> </a:t>
            </a:r>
            <a:r>
              <a:rPr lang="en-US" sz="2800" dirty="0">
                <a:solidFill>
                  <a:srgbClr val="2B91AF"/>
                </a:solidFill>
                <a:latin typeface="Consolas" panose="020B0609020204030204" pitchFamily="49" charset="0"/>
              </a:rPr>
              <a:t>HRESULT</a:t>
            </a:r>
            <a:r>
              <a:rPr lang="en-US" sz="2800" dirty="0">
                <a:solidFill>
                  <a:srgbClr val="000000"/>
                </a:solidFill>
                <a:latin typeface="Consolas" panose="020B0609020204030204" pitchFamily="49" charset="0"/>
              </a:rPr>
              <a:t> </a:t>
            </a:r>
            <a:r>
              <a:rPr lang="en-US" sz="2800" dirty="0" err="1">
                <a:solidFill>
                  <a:srgbClr val="000000"/>
                </a:solidFill>
                <a:latin typeface="Consolas" panose="020B0609020204030204" pitchFamily="49" charset="0"/>
              </a:rPr>
              <a:t>VBoxCredentialProviderRegisterSENS</a:t>
            </a:r>
            <a:r>
              <a:rPr lang="en-US" sz="2800" dirty="0">
                <a:solidFill>
                  <a:srgbClr val="000000"/>
                </a:solidFill>
                <a:latin typeface="Consolas" panose="020B0609020204030204" pitchFamily="49" charset="0"/>
              </a:rPr>
              <a:t>(</a:t>
            </a:r>
            <a:r>
              <a:rPr lang="en-US" sz="2800" dirty="0">
                <a:solidFill>
                  <a:srgbClr val="0000FF"/>
                </a:solidFill>
                <a:latin typeface="Consolas" panose="020B0609020204030204" pitchFamily="49" charset="0"/>
              </a:rPr>
              <a:t>void</a:t>
            </a:r>
            <a:r>
              <a:rPr lang="en-US" sz="2800" dirty="0">
                <a:solidFill>
                  <a:srgbClr val="000000"/>
                </a:solidFill>
                <a:latin typeface="Consolas" panose="020B0609020204030204" pitchFamily="49" charset="0"/>
              </a:rPr>
              <a:t>)</a:t>
            </a:r>
          </a:p>
          <a:p>
            <a:pPr marL="0" indent="0">
              <a:buNone/>
            </a:pPr>
            <a:r>
              <a:rPr lang="ru-RU" sz="2800" dirty="0">
                <a:solidFill>
                  <a:srgbClr val="000000"/>
                </a:solidFill>
                <a:latin typeface="Consolas" panose="020B0609020204030204" pitchFamily="49" charset="0"/>
              </a:rPr>
              <a:t>{</a:t>
            </a:r>
          </a:p>
          <a:p>
            <a:pPr marL="0" indent="0">
              <a:buNone/>
            </a:pPr>
            <a:r>
              <a:rPr lang="ru-RU" sz="2800" dirty="0">
                <a:solidFill>
                  <a:srgbClr val="000000"/>
                </a:solidFill>
                <a:latin typeface="Consolas" panose="020B0609020204030204" pitchFamily="49" charset="0"/>
              </a:rPr>
              <a:t>  </a:t>
            </a:r>
            <a:r>
              <a:rPr lang="en-US" sz="2800" dirty="0" err="1">
                <a:solidFill>
                  <a:srgbClr val="000000"/>
                </a:solidFill>
                <a:latin typeface="Consolas" panose="020B0609020204030204" pitchFamily="49" charset="0"/>
              </a:rPr>
              <a:t>hr</a:t>
            </a:r>
            <a:r>
              <a:rPr lang="en-US" sz="2800" dirty="0">
                <a:solidFill>
                  <a:srgbClr val="000000"/>
                </a:solidFill>
                <a:latin typeface="Consolas" panose="020B0609020204030204" pitchFamily="49" charset="0"/>
              </a:rPr>
              <a:t> = </a:t>
            </a:r>
            <a:r>
              <a:rPr lang="en-US" sz="2800" dirty="0" err="1">
                <a:solidFill>
                  <a:srgbClr val="000000"/>
                </a:solidFill>
                <a:latin typeface="Consolas" panose="020B0609020204030204" pitchFamily="49" charset="0"/>
              </a:rPr>
              <a:t>pIEventSubscription</a:t>
            </a:r>
            <a:r>
              <a:rPr lang="en-US" sz="2800" dirty="0">
                <a:solidFill>
                  <a:srgbClr val="000000"/>
                </a:solidFill>
                <a:latin typeface="Consolas" panose="020B0609020204030204" pitchFamily="49" charset="0"/>
              </a:rPr>
              <a:t>-&gt;</a:t>
            </a:r>
            <a:r>
              <a:rPr lang="en-US" sz="2800" dirty="0" err="1">
                <a:solidFill>
                  <a:srgbClr val="000000"/>
                </a:solidFill>
                <a:latin typeface="Consolas" panose="020B0609020204030204" pitchFamily="49" charset="0"/>
              </a:rPr>
              <a:t>put_EventClassID</a:t>
            </a:r>
            <a:r>
              <a:rPr lang="en-US" sz="2800" dirty="0">
                <a:solidFill>
                  <a:srgbClr val="000000"/>
                </a:solidFill>
                <a:latin typeface="Consolas" panose="020B0609020204030204" pitchFamily="49" charset="0"/>
              </a:rPr>
              <a:t>(</a:t>
            </a:r>
            <a:endParaRPr lang="ru-RU" sz="2800" dirty="0">
              <a:solidFill>
                <a:srgbClr val="000000"/>
              </a:solidFill>
              <a:latin typeface="Consolas" panose="020B0609020204030204" pitchFamily="49" charset="0"/>
            </a:endParaRPr>
          </a:p>
          <a:p>
            <a:pPr marL="0" indent="0">
              <a:buNone/>
            </a:pPr>
            <a:r>
              <a:rPr lang="ru-RU" sz="2800" dirty="0">
                <a:solidFill>
                  <a:srgbClr val="000000"/>
                </a:solidFill>
                <a:latin typeface="Consolas" panose="020B0609020204030204" pitchFamily="49" charset="0"/>
              </a:rPr>
              <a:t>   </a:t>
            </a:r>
            <a:r>
              <a:rPr lang="en-US" sz="2800" dirty="0">
                <a:solidFill>
                  <a:srgbClr val="000000"/>
                </a:solidFill>
                <a:latin typeface="Consolas" panose="020B0609020204030204" pitchFamily="49" charset="0"/>
              </a:rPr>
              <a:t>      </a:t>
            </a:r>
            <a:r>
              <a:rPr lang="en-US" sz="2800" dirty="0">
                <a:solidFill>
                  <a:srgbClr val="A31515"/>
                </a:solidFill>
                <a:effectLst>
                  <a:glow rad="101600">
                    <a:srgbClr val="FF0000">
                      <a:alpha val="40000"/>
                    </a:srgbClr>
                  </a:glow>
                </a:effectLst>
                <a:latin typeface="Consolas" panose="020B0609020204030204" pitchFamily="49" charset="0"/>
              </a:rPr>
              <a:t>L"{d5978630-5b9f-11d1-8dd2-00aa004abd5e}"</a:t>
            </a:r>
            <a:r>
              <a:rPr lang="en-US" sz="2800" dirty="0">
                <a:solidFill>
                  <a:srgbClr val="000000"/>
                </a:solidFill>
                <a:latin typeface="Consolas" panose="020B0609020204030204" pitchFamily="49" charset="0"/>
              </a:rPr>
              <a:t>);</a:t>
            </a:r>
            <a:endParaRPr lang="ru-RU" sz="2800" dirty="0">
              <a:solidFill>
                <a:srgbClr val="000000"/>
              </a:solidFill>
              <a:latin typeface="Consolas" panose="020B0609020204030204" pitchFamily="49" charset="0"/>
            </a:endParaRP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5407925"/>
            <a:ext cx="10989184" cy="67346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V745 A '</a:t>
            </a:r>
            <a:r>
              <a:rPr lang="en-US" dirty="0" err="1">
                <a:latin typeface="Calibri Light" panose="020F0302020204030204" pitchFamily="34" charset="0"/>
                <a:cs typeface="Calibri Light" panose="020F0302020204030204" pitchFamily="34" charset="0"/>
              </a:rPr>
              <a:t>wchar_t</a:t>
            </a:r>
            <a:r>
              <a:rPr lang="en-US" dirty="0">
                <a:latin typeface="Calibri Light" panose="020F0302020204030204" pitchFamily="34" charset="0"/>
                <a:cs typeface="Calibri Light" panose="020F0302020204030204" pitchFamily="34" charset="0"/>
              </a:rPr>
              <a:t> *' type string is incorrectly converted to 'BSTR' type string. Consider using '</a:t>
            </a:r>
            <a:r>
              <a:rPr lang="en-US" dirty="0" err="1">
                <a:latin typeface="Calibri Light" panose="020F0302020204030204" pitchFamily="34" charset="0"/>
                <a:cs typeface="Calibri Light" panose="020F0302020204030204" pitchFamily="34" charset="0"/>
              </a:rPr>
              <a:t>SysAllocString</a:t>
            </a:r>
            <a:r>
              <a:rPr lang="en-US" dirty="0">
                <a:latin typeface="Calibri Light" panose="020F0302020204030204" pitchFamily="34" charset="0"/>
                <a:cs typeface="Calibri Light" panose="020F0302020204030204" pitchFamily="34" charset="0"/>
              </a:rPr>
              <a:t>' function. vboxcredentialprovider.cpp 231</a:t>
            </a:r>
            <a:endParaRPr lang="ru-RU"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10221516"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VirtualBox</a:t>
            </a:r>
            <a:endParaRPr lang="ru-RU"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9207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Неправильное представление о работе функции/класса</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477328" y="2246811"/>
            <a:ext cx="11714672" cy="1384663"/>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rgbClr val="0000FF"/>
                </a:solidFill>
                <a:latin typeface="Consolas" panose="020B0609020204030204" pitchFamily="49" charset="0"/>
              </a:rPr>
              <a:t>private</a:t>
            </a:r>
            <a:r>
              <a:rPr lang="en-US" sz="2800" dirty="0">
                <a:solidFill>
                  <a:srgbClr val="000000"/>
                </a:solidFill>
                <a:latin typeface="Consolas" panose="020B0609020204030204" pitchFamily="49" charset="0"/>
              </a:rPr>
              <a:t> </a:t>
            </a:r>
            <a:r>
              <a:rPr lang="en-US" sz="2800" dirty="0">
                <a:solidFill>
                  <a:srgbClr val="0000FF"/>
                </a:solidFill>
                <a:latin typeface="Consolas" panose="020B0609020204030204" pitchFamily="49" charset="0"/>
              </a:rPr>
              <a:t>static</a:t>
            </a:r>
            <a:r>
              <a:rPr lang="en-US" sz="2800" dirty="0">
                <a:solidFill>
                  <a:srgbClr val="000000"/>
                </a:solidFill>
                <a:latin typeface="Consolas" panose="020B0609020204030204" pitchFamily="49" charset="0"/>
              </a:rPr>
              <a:t> </a:t>
            </a:r>
            <a:r>
              <a:rPr lang="en-US" sz="2800" dirty="0" err="1">
                <a:solidFill>
                  <a:srgbClr val="000000"/>
                </a:solidFill>
                <a:latin typeface="Consolas" panose="020B0609020204030204" pitchFamily="49" charset="0"/>
              </a:rPr>
              <a:t>readonly</a:t>
            </a:r>
            <a:r>
              <a:rPr lang="en-US" sz="2800" dirty="0">
                <a:solidFill>
                  <a:srgbClr val="000000"/>
                </a:solidFill>
                <a:latin typeface="Consolas" panose="020B0609020204030204" pitchFamily="49" charset="0"/>
              </a:rPr>
              <a:t> Regex </a:t>
            </a:r>
            <a:r>
              <a:rPr lang="en-US" sz="2800" dirty="0" err="1">
                <a:solidFill>
                  <a:srgbClr val="000000"/>
                </a:solidFill>
                <a:latin typeface="Consolas" panose="020B0609020204030204" pitchFamily="49" charset="0"/>
              </a:rPr>
              <a:t>UnsafeCharsWindows</a:t>
            </a:r>
            <a:r>
              <a:rPr lang="en-US" sz="2800" dirty="0">
                <a:solidFill>
                  <a:srgbClr val="000000"/>
                </a:solidFill>
                <a:latin typeface="Consolas" panose="020B0609020204030204" pitchFamily="49" charset="0"/>
              </a:rPr>
              <a:t> = </a:t>
            </a:r>
          </a:p>
          <a:p>
            <a:pPr marL="0" indent="0">
              <a:buNone/>
            </a:pPr>
            <a:r>
              <a:rPr lang="en-US" sz="2800" dirty="0">
                <a:solidFill>
                  <a:srgbClr val="000000"/>
                </a:solidFill>
                <a:latin typeface="Consolas" panose="020B0609020204030204" pitchFamily="49" charset="0"/>
              </a:rPr>
              <a:t>  </a:t>
            </a:r>
            <a:r>
              <a:rPr lang="en-US" sz="2800" dirty="0">
                <a:solidFill>
                  <a:srgbClr val="0000FF"/>
                </a:solidFill>
                <a:latin typeface="Consolas" panose="020B0609020204030204" pitchFamily="49" charset="0"/>
              </a:rPr>
              <a:t>new</a:t>
            </a:r>
            <a:r>
              <a:rPr lang="en-US" sz="2800" dirty="0">
                <a:solidFill>
                  <a:srgbClr val="000000"/>
                </a:solidFill>
                <a:latin typeface="Consolas" panose="020B0609020204030204" pitchFamily="49" charset="0"/>
              </a:rPr>
              <a:t> Regex(</a:t>
            </a:r>
            <a:r>
              <a:rPr lang="en-US" sz="2800" b="1" dirty="0">
                <a:solidFill>
                  <a:srgbClr val="FF0000"/>
                </a:solidFill>
                <a:latin typeface="Consolas" panose="020B0609020204030204" pitchFamily="49" charset="0"/>
              </a:rPr>
              <a:t>"[^A-Za-z0-9\\_\\-\\.\\:\\,\\/\\@\\\\]"</a:t>
            </a:r>
            <a:r>
              <a:rPr lang="en-US" sz="2800" dirty="0">
                <a:solidFill>
                  <a:srgbClr val="000000"/>
                </a:solidFill>
                <a:latin typeface="Consolas" panose="020B0609020204030204" pitchFamily="49" charset="0"/>
              </a:rPr>
              <a:t>);</a:t>
            </a:r>
            <a:endParaRPr lang="ru-RU" sz="2800" dirty="0"/>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477328" y="3631474"/>
            <a:ext cx="10989184" cy="3226526"/>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latin typeface="Calibri Light" panose="020F0302020204030204" pitchFamily="34" charset="0"/>
                <a:cs typeface="Calibri Light" panose="020F0302020204030204" pitchFamily="34" charset="0"/>
              </a:rPr>
              <a:t>V3057 Invalid regular expression </a:t>
            </a:r>
            <a:r>
              <a:rPr lang="en-US" dirty="0" err="1">
                <a:latin typeface="Calibri Light" panose="020F0302020204030204" pitchFamily="34" charset="0"/>
                <a:cs typeface="Calibri Light" panose="020F0302020204030204" pitchFamily="34" charset="0"/>
              </a:rPr>
              <a:t>patern</a:t>
            </a:r>
            <a:r>
              <a:rPr lang="en-US" dirty="0">
                <a:latin typeface="Calibri Light" panose="020F0302020204030204" pitchFamily="34" charset="0"/>
                <a:cs typeface="Calibri Light" panose="020F0302020204030204" pitchFamily="34" charset="0"/>
              </a:rPr>
              <a:t> in constructor. Inspect the first argument. </a:t>
            </a:r>
            <a:r>
              <a:rPr lang="en-US" dirty="0" err="1">
                <a:latin typeface="Calibri Light" panose="020F0302020204030204" pitchFamily="34" charset="0"/>
                <a:cs typeface="Calibri Light" panose="020F0302020204030204" pitchFamily="34" charset="0"/>
              </a:rPr>
              <a:t>AssetBundleDemo</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ExecuteInternalMono.cs</a:t>
            </a:r>
            <a:r>
              <a:rPr lang="en-US" dirty="0">
                <a:latin typeface="Calibri Light" panose="020F0302020204030204" pitchFamily="34" charset="0"/>
                <a:cs typeface="Calibri Light" panose="020F0302020204030204" pitchFamily="34" charset="0"/>
              </a:rPr>
              <a:t> 48</a:t>
            </a:r>
            <a:endParaRPr lang="ru-RU" dirty="0">
              <a:latin typeface="Calibri Light" panose="020F0302020204030204" pitchFamily="34" charset="0"/>
              <a:cs typeface="Calibri Light" panose="020F0302020204030204" pitchFamily="34" charset="0"/>
            </a:endParaRPr>
          </a:p>
          <a:p>
            <a:pPr marL="0" indent="0">
              <a:buNone/>
            </a:pPr>
            <a:endParaRPr lang="en-US" sz="200" dirty="0"/>
          </a:p>
          <a:p>
            <a:pPr marL="0" indent="0">
              <a:buNone/>
            </a:pPr>
            <a:r>
              <a:rPr lang="ru-RU" dirty="0"/>
              <a:t>При попытке создания экземпляра класса </a:t>
            </a:r>
            <a:r>
              <a:rPr lang="en-US" i="1" dirty="0"/>
              <a:t>Regex</a:t>
            </a:r>
            <a:r>
              <a:rPr lang="en-US" dirty="0"/>
              <a:t> </a:t>
            </a:r>
            <a:r>
              <a:rPr lang="ru-RU" dirty="0"/>
              <a:t>с данным паттерном</a:t>
            </a:r>
            <a:r>
              <a:rPr lang="en-US" dirty="0"/>
              <a:t>,</a:t>
            </a:r>
            <a:r>
              <a:rPr lang="ru-RU" dirty="0"/>
              <a:t> мы получим исключение </a:t>
            </a:r>
            <a:r>
              <a:rPr lang="en-US" b="1" dirty="0" err="1"/>
              <a:t>System.ArgumentException</a:t>
            </a:r>
            <a:r>
              <a:rPr lang="en-US" dirty="0"/>
              <a:t> </a:t>
            </a:r>
            <a:r>
              <a:rPr lang="ru-RU" dirty="0"/>
              <a:t>с сообщением:</a:t>
            </a:r>
          </a:p>
          <a:p>
            <a:pPr marL="0" indent="0">
              <a:buNone/>
            </a:pPr>
            <a:r>
              <a:rPr lang="en-US" dirty="0">
                <a:solidFill>
                  <a:srgbClr val="FF0000"/>
                </a:solidFill>
              </a:rPr>
              <a:t>parsing \"[^A-Za-z0-9\\_\\-\\.\\:\\,\\/\\@\\]\" -</a:t>
            </a:r>
            <a:r>
              <a:rPr lang="ru-RU" dirty="0">
                <a:solidFill>
                  <a:srgbClr val="FF0000"/>
                </a:solidFill>
              </a:rPr>
              <a:t> </a:t>
            </a:r>
            <a:endParaRPr lang="en-US" dirty="0">
              <a:solidFill>
                <a:srgbClr val="FF0000"/>
              </a:solidFill>
            </a:endParaRPr>
          </a:p>
          <a:p>
            <a:pPr marL="0" indent="0">
              <a:spcBef>
                <a:spcPts val="0"/>
              </a:spcBef>
              <a:buNone/>
            </a:pPr>
            <a:r>
              <a:rPr lang="en-US" dirty="0">
                <a:solidFill>
                  <a:srgbClr val="FF0000"/>
                </a:solidFill>
              </a:rPr>
              <a:t>Unrecognized escape sequence '\\_'.</a:t>
            </a:r>
            <a:endParaRPr lang="ru-RU" dirty="0">
              <a:solidFill>
                <a:srgbClr val="FF0000"/>
              </a:solidFill>
            </a:endParaRPr>
          </a:p>
          <a:p>
            <a:pPr marL="0" indent="0">
              <a:buNone/>
            </a:pPr>
            <a:endParaRPr lang="ru-RU" dirty="0"/>
          </a:p>
        </p:txBody>
      </p:sp>
      <p:sp>
        <p:nvSpPr>
          <p:cNvPr id="8" name="Rectangle 7">
            <a:extLst>
              <a:ext uri="{FF2B5EF4-FFF2-40B4-BE49-F238E27FC236}">
                <a16:creationId xmlns:a16="http://schemas.microsoft.com/office/drawing/2014/main" id="{55B8ED20-C122-4301-BF7F-C63E89674A8F}"/>
              </a:ext>
            </a:extLst>
          </p:cNvPr>
          <p:cNvSpPr/>
          <p:nvPr/>
        </p:nvSpPr>
        <p:spPr>
          <a:xfrm>
            <a:off x="477328" y="1535709"/>
            <a:ext cx="11237344" cy="523220"/>
          </a:xfrm>
          <a:prstGeom prst="rect">
            <a:avLst/>
          </a:prstGeom>
        </p:spPr>
        <p:txBody>
          <a:bodyPr wrap="squar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a:latin typeface="Calibri" panose="020F0502020204030204" pitchFamily="34" charset="0"/>
                <a:cs typeface="Calibri" panose="020F0502020204030204" pitchFamily="34" charset="0"/>
              </a:rPr>
              <a:t>Unity3D</a:t>
            </a:r>
          </a:p>
        </p:txBody>
      </p:sp>
    </p:spTree>
    <p:extLst>
      <p:ext uri="{BB962C8B-B14F-4D97-AF65-F5344CB8AC3E}">
        <p14:creationId xmlns:p14="http://schemas.microsoft.com/office/powerpoint/2010/main" val="730424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Отсутствие виртуального деструктора</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520700" y="1828800"/>
            <a:ext cx="11305540" cy="281287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buNone/>
            </a:pPr>
            <a:r>
              <a:rPr lang="ru-RU" sz="3600" dirty="0">
                <a:latin typeface="Calibri Light" panose="020F0302020204030204" pitchFamily="34" charset="0"/>
                <a:cs typeface="Calibri Light" panose="020F0302020204030204" pitchFamily="34" charset="0"/>
              </a:rPr>
              <a:t>Все примеры длинные, и их сложно поместить в презентацию. Главное, анализатор находит такие проблемы.</a:t>
            </a: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5071195"/>
            <a:ext cx="10989184" cy="67346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a:p>
        </p:txBody>
      </p:sp>
    </p:spTree>
    <p:extLst>
      <p:ext uri="{BB962C8B-B14F-4D97-AF65-F5344CB8AC3E}">
        <p14:creationId xmlns:p14="http://schemas.microsoft.com/office/powerpoint/2010/main" val="195009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Оформление кода не совпадает с логикой его работы</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477328" y="2246811"/>
            <a:ext cx="11714672" cy="1384663"/>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pPr>
            <a:r>
              <a:rPr lang="en-US" sz="2700" dirty="0">
                <a:solidFill>
                  <a:srgbClr val="0000FF"/>
                </a:solidFill>
                <a:latin typeface="Consolas" panose="020B0609020204030204" pitchFamily="49" charset="0"/>
                <a:cs typeface="+mn-cs"/>
              </a:rPr>
              <a:t>public</a:t>
            </a:r>
            <a:r>
              <a:rPr lang="en-US" sz="2700" dirty="0">
                <a:solidFill>
                  <a:srgbClr val="000000"/>
                </a:solidFill>
                <a:latin typeface="Consolas" panose="020B0609020204030204" pitchFamily="49" charset="0"/>
                <a:cs typeface="+mn-cs"/>
              </a:rPr>
              <a:t> </a:t>
            </a:r>
            <a:r>
              <a:rPr lang="en-US" sz="2700" dirty="0">
                <a:solidFill>
                  <a:srgbClr val="0000FF"/>
                </a:solidFill>
                <a:latin typeface="Consolas" panose="020B0609020204030204" pitchFamily="49" charset="0"/>
                <a:cs typeface="+mn-cs"/>
              </a:rPr>
              <a:t>static</a:t>
            </a:r>
            <a:r>
              <a:rPr lang="en-US" sz="2700" dirty="0">
                <a:solidFill>
                  <a:srgbClr val="000000"/>
                </a:solidFill>
                <a:latin typeface="Consolas" panose="020B0609020204030204" pitchFamily="49" charset="0"/>
                <a:cs typeface="+mn-cs"/>
              </a:rPr>
              <a:t> </a:t>
            </a:r>
            <a:r>
              <a:rPr lang="en-US" sz="2700" dirty="0" err="1">
                <a:solidFill>
                  <a:srgbClr val="000000"/>
                </a:solidFill>
                <a:latin typeface="Consolas" panose="020B0609020204030204" pitchFamily="49" charset="0"/>
                <a:cs typeface="+mn-cs"/>
              </a:rPr>
              <a:t>QuatF</a:t>
            </a:r>
            <a:r>
              <a:rPr lang="en-US" sz="2700" dirty="0">
                <a:solidFill>
                  <a:srgbClr val="000000"/>
                </a:solidFill>
                <a:latin typeface="Consolas" panose="020B0609020204030204" pitchFamily="49" charset="0"/>
                <a:cs typeface="+mn-cs"/>
              </a:rPr>
              <a:t> </a:t>
            </a:r>
            <a:r>
              <a:rPr lang="en-US" sz="2700" dirty="0" err="1">
                <a:solidFill>
                  <a:srgbClr val="000000"/>
                </a:solidFill>
                <a:latin typeface="Consolas" panose="020B0609020204030204" pitchFamily="49" charset="0"/>
                <a:cs typeface="+mn-cs"/>
              </a:rPr>
              <a:t>Slerp</a:t>
            </a:r>
            <a:r>
              <a:rPr lang="en-US" sz="2700" dirty="0">
                <a:solidFill>
                  <a:srgbClr val="000000"/>
                </a:solidFill>
                <a:latin typeface="Consolas" panose="020B0609020204030204" pitchFamily="49" charset="0"/>
                <a:cs typeface="+mn-cs"/>
              </a:rPr>
              <a:t>(</a:t>
            </a:r>
            <a:r>
              <a:rPr lang="en-US" sz="2700" dirty="0" err="1">
                <a:solidFill>
                  <a:srgbClr val="000000"/>
                </a:solidFill>
                <a:latin typeface="Consolas" panose="020B0609020204030204" pitchFamily="49" charset="0"/>
                <a:cs typeface="+mn-cs"/>
              </a:rPr>
              <a:t>QuatF</a:t>
            </a:r>
            <a:r>
              <a:rPr lang="en-US" sz="2700" dirty="0">
                <a:solidFill>
                  <a:srgbClr val="000000"/>
                </a:solidFill>
                <a:latin typeface="Consolas" panose="020B0609020204030204" pitchFamily="49" charset="0"/>
                <a:cs typeface="+mn-cs"/>
              </a:rPr>
              <a:t> q1, </a:t>
            </a:r>
            <a:r>
              <a:rPr lang="en-US" sz="2700" dirty="0" err="1">
                <a:solidFill>
                  <a:srgbClr val="000000"/>
                </a:solidFill>
                <a:latin typeface="Consolas" panose="020B0609020204030204" pitchFamily="49" charset="0"/>
                <a:cs typeface="+mn-cs"/>
              </a:rPr>
              <a:t>QuatF</a:t>
            </a:r>
            <a:r>
              <a:rPr lang="en-US" sz="2700" dirty="0">
                <a:solidFill>
                  <a:srgbClr val="000000"/>
                </a:solidFill>
                <a:latin typeface="Consolas" panose="020B0609020204030204" pitchFamily="49" charset="0"/>
                <a:cs typeface="+mn-cs"/>
              </a:rPr>
              <a:t> q2, </a:t>
            </a:r>
            <a:r>
              <a:rPr lang="en-US" sz="2700" dirty="0">
                <a:solidFill>
                  <a:srgbClr val="0000FF"/>
                </a:solidFill>
                <a:latin typeface="Consolas" panose="020B0609020204030204" pitchFamily="49" charset="0"/>
                <a:cs typeface="+mn-cs"/>
              </a:rPr>
              <a:t>float</a:t>
            </a:r>
            <a:r>
              <a:rPr lang="en-US" sz="2700" dirty="0">
                <a:solidFill>
                  <a:srgbClr val="000000"/>
                </a:solidFill>
                <a:latin typeface="Consolas" panose="020B0609020204030204" pitchFamily="49" charset="0"/>
                <a:cs typeface="+mn-cs"/>
              </a:rPr>
              <a:t> t)</a:t>
            </a:r>
          </a:p>
          <a:p>
            <a:pPr marL="0" lvl="0" indent="0">
              <a:spcBef>
                <a:spcPts val="0"/>
              </a:spcBef>
              <a:buClrTx/>
              <a:buNone/>
            </a:pPr>
            <a:r>
              <a:rPr lang="ru-RU" sz="2700" dirty="0">
                <a:solidFill>
                  <a:srgbClr val="000000"/>
                </a:solidFill>
                <a:latin typeface="Consolas" panose="020B0609020204030204" pitchFamily="49" charset="0"/>
                <a:cs typeface="+mn-cs"/>
              </a:rPr>
              <a:t>{</a:t>
            </a:r>
          </a:p>
          <a:p>
            <a:pPr marL="0" lvl="0" indent="0">
              <a:spcBef>
                <a:spcPts val="0"/>
              </a:spcBef>
              <a:buClrTx/>
              <a:buNone/>
            </a:pPr>
            <a:r>
              <a:rPr lang="en-US" sz="2700" dirty="0">
                <a:solidFill>
                  <a:srgbClr val="000000"/>
                </a:solidFill>
                <a:latin typeface="Consolas" panose="020B0609020204030204" pitchFamily="49" charset="0"/>
                <a:cs typeface="+mn-cs"/>
              </a:rPr>
              <a:t>  </a:t>
            </a:r>
            <a:r>
              <a:rPr lang="en-US" sz="2700" dirty="0">
                <a:solidFill>
                  <a:srgbClr val="0000FF"/>
                </a:solidFill>
                <a:latin typeface="Consolas" panose="020B0609020204030204" pitchFamily="49" charset="0"/>
                <a:cs typeface="+mn-cs"/>
              </a:rPr>
              <a:t>double</a:t>
            </a:r>
            <a:r>
              <a:rPr lang="en-US" sz="2700" dirty="0">
                <a:solidFill>
                  <a:srgbClr val="000000"/>
                </a:solidFill>
                <a:latin typeface="Consolas" panose="020B0609020204030204" pitchFamily="49" charset="0"/>
                <a:cs typeface="+mn-cs"/>
              </a:rPr>
              <a:t> dot = q2.X * q1.X + q2.Y * q1.Y + </a:t>
            </a:r>
          </a:p>
          <a:p>
            <a:pPr marL="0" lvl="0" indent="0">
              <a:spcBef>
                <a:spcPts val="0"/>
              </a:spcBef>
              <a:buClrTx/>
              <a:buNone/>
            </a:pPr>
            <a:r>
              <a:rPr lang="en-US" sz="2700" dirty="0">
                <a:solidFill>
                  <a:srgbClr val="000000"/>
                </a:solidFill>
                <a:latin typeface="Consolas" panose="020B0609020204030204" pitchFamily="49" charset="0"/>
                <a:cs typeface="+mn-cs"/>
              </a:rPr>
              <a:t>               q2.Z * q1.Z + q2.W * q1.W;</a:t>
            </a:r>
          </a:p>
          <a:p>
            <a:pPr marL="0" lvl="0" indent="0">
              <a:spcBef>
                <a:spcPts val="0"/>
              </a:spcBef>
              <a:buClrTx/>
              <a:buNone/>
            </a:pPr>
            <a:r>
              <a:rPr lang="en-US" sz="2700" dirty="0">
                <a:solidFill>
                  <a:srgbClr val="000000"/>
                </a:solidFill>
                <a:latin typeface="Consolas" panose="020B0609020204030204" pitchFamily="49" charset="0"/>
                <a:cs typeface="+mn-cs"/>
              </a:rPr>
              <a:t>  </a:t>
            </a:r>
            <a:r>
              <a:rPr lang="en-US" sz="2700" dirty="0">
                <a:solidFill>
                  <a:srgbClr val="0000FF"/>
                </a:solidFill>
                <a:latin typeface="Consolas" panose="020B0609020204030204" pitchFamily="49" charset="0"/>
                <a:cs typeface="+mn-cs"/>
              </a:rPr>
              <a:t>if</a:t>
            </a:r>
            <a:r>
              <a:rPr lang="en-US" sz="2700" dirty="0">
                <a:solidFill>
                  <a:srgbClr val="000000"/>
                </a:solidFill>
                <a:latin typeface="Consolas" panose="020B0609020204030204" pitchFamily="49" charset="0"/>
                <a:cs typeface="+mn-cs"/>
              </a:rPr>
              <a:t> (dot &lt; 0)</a:t>
            </a:r>
          </a:p>
          <a:p>
            <a:pPr marL="0" lvl="0" indent="0">
              <a:spcBef>
                <a:spcPts val="0"/>
              </a:spcBef>
              <a:buClrTx/>
              <a:buNone/>
            </a:pPr>
            <a:r>
              <a:rPr lang="pl-PL" sz="2700" dirty="0">
                <a:solidFill>
                  <a:srgbClr val="000000"/>
                </a:solidFill>
                <a:latin typeface="Consolas" panose="020B0609020204030204" pitchFamily="49" charset="0"/>
                <a:cs typeface="+mn-cs"/>
              </a:rPr>
              <a:t>    q1.X = -q1.X; </a:t>
            </a:r>
            <a:r>
              <a:rPr lang="pl-PL" sz="2700" dirty="0">
                <a:solidFill>
                  <a:srgbClr val="000000"/>
                </a:solidFill>
                <a:effectLst>
                  <a:glow rad="101600">
                    <a:srgbClr val="FF0000">
                      <a:alpha val="40000"/>
                    </a:srgbClr>
                  </a:glow>
                </a:effectLst>
                <a:latin typeface="Consolas" panose="020B0609020204030204" pitchFamily="49" charset="0"/>
                <a:cs typeface="+mn-cs"/>
              </a:rPr>
              <a:t>q1.Y = -q1.Y; q1.Z = -q1.Z; q1.W = -q1.W;</a:t>
            </a: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477328" y="5007428"/>
            <a:ext cx="10989184" cy="1592429"/>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latin typeface="Calibri Light" panose="020F0302020204030204" pitchFamily="34" charset="0"/>
                <a:cs typeface="Calibri Light" panose="020F0302020204030204" pitchFamily="34" charset="0"/>
              </a:rPr>
              <a:t>V3043 The code's operational logic does not correspond with its formatting. The statement is indented to the right, but it is always executed. It is possible that curly brackets are missing. Atf.Core.vs2010 </a:t>
            </a:r>
            <a:r>
              <a:rPr lang="en-US" dirty="0" err="1">
                <a:latin typeface="Calibri Light" panose="020F0302020204030204" pitchFamily="34" charset="0"/>
                <a:cs typeface="Calibri Light" panose="020F0302020204030204" pitchFamily="34" charset="0"/>
              </a:rPr>
              <a:t>QuatF.cs</a:t>
            </a:r>
            <a:r>
              <a:rPr lang="en-US" dirty="0">
                <a:latin typeface="Calibri Light" panose="020F0302020204030204" pitchFamily="34" charset="0"/>
                <a:cs typeface="Calibri Light" panose="020F0302020204030204" pitchFamily="34" charset="0"/>
              </a:rPr>
              <a:t> 282</a:t>
            </a:r>
          </a:p>
        </p:txBody>
      </p:sp>
      <p:sp>
        <p:nvSpPr>
          <p:cNvPr id="8" name="Rectangle 7">
            <a:extLst>
              <a:ext uri="{FF2B5EF4-FFF2-40B4-BE49-F238E27FC236}">
                <a16:creationId xmlns:a16="http://schemas.microsoft.com/office/drawing/2014/main" id="{55B8ED20-C122-4301-BF7F-C63E89674A8F}"/>
              </a:ext>
            </a:extLst>
          </p:cNvPr>
          <p:cNvSpPr/>
          <p:nvPr/>
        </p:nvSpPr>
        <p:spPr>
          <a:xfrm>
            <a:off x="477328" y="1535709"/>
            <a:ext cx="11237344" cy="523220"/>
          </a:xfrm>
          <a:prstGeom prst="rect">
            <a:avLst/>
          </a:prstGeom>
        </p:spPr>
        <p:txBody>
          <a:bodyPr wrap="squar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Sony</a:t>
            </a:r>
            <a:r>
              <a:rPr lang="ru-RU" sz="2800" b="1" dirty="0">
                <a:latin typeface="Calibri" panose="020F0502020204030204" pitchFamily="34" charset="0"/>
                <a:cs typeface="Calibri" panose="020F0502020204030204" pitchFamily="34" charset="0"/>
              </a:rPr>
              <a:t> ATF</a:t>
            </a:r>
          </a:p>
        </p:txBody>
      </p:sp>
    </p:spTree>
    <p:extLst>
      <p:ext uri="{BB962C8B-B14F-4D97-AF65-F5344CB8AC3E}">
        <p14:creationId xmlns:p14="http://schemas.microsoft.com/office/powerpoint/2010/main" val="3207150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Ошибки при работе с исключениями</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2673531" y="1828800"/>
            <a:ext cx="9518469" cy="281287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rgbClr val="0000FF"/>
                </a:solidFill>
                <a:latin typeface="Consolas" panose="020B0609020204030204" pitchFamily="49" charset="0"/>
              </a:rPr>
              <a:t>if</a:t>
            </a:r>
            <a:r>
              <a:rPr lang="en-US" sz="2800" dirty="0">
                <a:solidFill>
                  <a:srgbClr val="000000"/>
                </a:solidFill>
                <a:latin typeface="Consolas" panose="020B0609020204030204" pitchFamily="49" charset="0"/>
              </a:rPr>
              <a:t> (t1==t2)</a:t>
            </a:r>
          </a:p>
          <a:p>
            <a:pPr marL="0" indent="0">
              <a:buNone/>
            </a:pPr>
            <a:r>
              <a:rPr lang="en-US" sz="2800" dirty="0">
                <a:solidFill>
                  <a:srgbClr val="000000"/>
                </a:solidFill>
                <a:latin typeface="Consolas" panose="020B0609020204030204" pitchFamily="49" charset="0"/>
              </a:rPr>
              <a:t>  </a:t>
            </a:r>
            <a:r>
              <a:rPr lang="en-US" sz="2800" dirty="0" err="1">
                <a:solidFill>
                  <a:srgbClr val="000000"/>
                </a:solidFill>
                <a:latin typeface="Consolas" panose="020B0609020204030204" pitchFamily="49" charset="0"/>
              </a:rPr>
              <a:t>mOperands.push_back</a:t>
            </a:r>
            <a:r>
              <a:rPr lang="en-US" sz="2800" dirty="0">
                <a:solidFill>
                  <a:srgbClr val="000000"/>
                </a:solidFill>
                <a:latin typeface="Consolas" panose="020B0609020204030204" pitchFamily="49" charset="0"/>
              </a:rPr>
              <a:t> (t1);</a:t>
            </a:r>
          </a:p>
          <a:p>
            <a:pPr marL="0" indent="0">
              <a:buNone/>
            </a:pPr>
            <a:r>
              <a:rPr lang="en-US" sz="2800" dirty="0">
                <a:solidFill>
                  <a:srgbClr val="0000FF"/>
                </a:solidFill>
                <a:latin typeface="Consolas" panose="020B0609020204030204" pitchFamily="49" charset="0"/>
              </a:rPr>
              <a:t>else</a:t>
            </a:r>
            <a:r>
              <a:rPr lang="en-US" sz="2800" dirty="0">
                <a:solidFill>
                  <a:srgbClr val="000000"/>
                </a:solidFill>
                <a:latin typeface="Consolas" panose="020B0609020204030204" pitchFamily="49" charset="0"/>
              </a:rPr>
              <a:t> </a:t>
            </a:r>
            <a:r>
              <a:rPr lang="en-US" sz="2800" dirty="0">
                <a:solidFill>
                  <a:srgbClr val="0000FF"/>
                </a:solidFill>
                <a:latin typeface="Consolas" panose="020B0609020204030204" pitchFamily="49" charset="0"/>
              </a:rPr>
              <a:t>if</a:t>
            </a:r>
            <a:r>
              <a:rPr lang="en-US" sz="2800" dirty="0">
                <a:solidFill>
                  <a:srgbClr val="000000"/>
                </a:solidFill>
                <a:latin typeface="Consolas" panose="020B0609020204030204" pitchFamily="49" charset="0"/>
              </a:rPr>
              <a:t> (t1==</a:t>
            </a:r>
            <a:r>
              <a:rPr lang="en-US" sz="2800" dirty="0">
                <a:solidFill>
                  <a:srgbClr val="A31515"/>
                </a:solidFill>
                <a:latin typeface="Consolas" panose="020B0609020204030204" pitchFamily="49" charset="0"/>
              </a:rPr>
              <a:t>'f'</a:t>
            </a:r>
            <a:r>
              <a:rPr lang="en-US" sz="2800" dirty="0">
                <a:solidFill>
                  <a:srgbClr val="000000"/>
                </a:solidFill>
                <a:latin typeface="Consolas" panose="020B0609020204030204" pitchFamily="49" charset="0"/>
              </a:rPr>
              <a:t> || t2==</a:t>
            </a:r>
            <a:r>
              <a:rPr lang="en-US" sz="2800" dirty="0">
                <a:solidFill>
                  <a:srgbClr val="A31515"/>
                </a:solidFill>
                <a:latin typeface="Consolas" panose="020B0609020204030204" pitchFamily="49" charset="0"/>
              </a:rPr>
              <a:t>'f'</a:t>
            </a:r>
            <a:r>
              <a:rPr lang="en-US" sz="2800" dirty="0">
                <a:solidFill>
                  <a:srgbClr val="000000"/>
                </a:solidFill>
                <a:latin typeface="Consolas" panose="020B0609020204030204" pitchFamily="49" charset="0"/>
              </a:rPr>
              <a:t>)</a:t>
            </a:r>
          </a:p>
          <a:p>
            <a:pPr marL="0" indent="0">
              <a:buNone/>
            </a:pPr>
            <a:r>
              <a:rPr lang="ru-RU" sz="2800" dirty="0">
                <a:solidFill>
                  <a:srgbClr val="000000"/>
                </a:solidFill>
                <a:latin typeface="Consolas" panose="020B0609020204030204" pitchFamily="49" charset="0"/>
              </a:rPr>
              <a:t>  </a:t>
            </a:r>
            <a:r>
              <a:rPr lang="en-US" sz="2800" dirty="0" err="1">
                <a:solidFill>
                  <a:srgbClr val="000000"/>
                </a:solidFill>
                <a:latin typeface="Consolas" panose="020B0609020204030204" pitchFamily="49" charset="0"/>
              </a:rPr>
              <a:t>mOperands.push_back</a:t>
            </a:r>
            <a:r>
              <a:rPr lang="en-US" sz="2800" dirty="0">
                <a:solidFill>
                  <a:srgbClr val="000000"/>
                </a:solidFill>
                <a:latin typeface="Consolas" panose="020B0609020204030204" pitchFamily="49" charset="0"/>
              </a:rPr>
              <a:t> (</a:t>
            </a:r>
            <a:r>
              <a:rPr lang="en-US" sz="2800" dirty="0">
                <a:solidFill>
                  <a:srgbClr val="A31515"/>
                </a:solidFill>
                <a:latin typeface="Consolas" panose="020B0609020204030204" pitchFamily="49" charset="0"/>
              </a:rPr>
              <a:t>'f'</a:t>
            </a:r>
            <a:r>
              <a:rPr lang="en-US" sz="2800" dirty="0">
                <a:solidFill>
                  <a:srgbClr val="000000"/>
                </a:solidFill>
                <a:latin typeface="Consolas" panose="020B0609020204030204" pitchFamily="49" charset="0"/>
              </a:rPr>
              <a:t>);</a:t>
            </a:r>
          </a:p>
          <a:p>
            <a:pPr marL="0" indent="0">
              <a:buNone/>
            </a:pPr>
            <a:r>
              <a:rPr lang="en-US" sz="2800" dirty="0">
                <a:solidFill>
                  <a:srgbClr val="0000FF"/>
                </a:solidFill>
                <a:latin typeface="Consolas" panose="020B0609020204030204" pitchFamily="49" charset="0"/>
              </a:rPr>
              <a:t>else</a:t>
            </a:r>
            <a:endParaRPr lang="en-US" sz="2800" dirty="0">
              <a:solidFill>
                <a:srgbClr val="000000"/>
              </a:solidFill>
              <a:latin typeface="Consolas" panose="020B0609020204030204" pitchFamily="49" charset="0"/>
            </a:endParaRPr>
          </a:p>
          <a:p>
            <a:pPr marL="0" indent="0">
              <a:buNone/>
            </a:pPr>
            <a:r>
              <a:rPr lang="ru-RU" sz="2800" dirty="0">
                <a:solidFill>
                  <a:srgbClr val="000000"/>
                </a:solidFill>
                <a:latin typeface="Consolas" panose="020B0609020204030204" pitchFamily="49" charset="0"/>
              </a:rPr>
              <a:t>  </a:t>
            </a:r>
            <a:r>
              <a:rPr lang="en-US" sz="2800" dirty="0">
                <a:solidFill>
                  <a:srgbClr val="000000"/>
                </a:solidFill>
                <a:effectLst>
                  <a:glow rad="101600">
                    <a:srgbClr val="FF0000">
                      <a:alpha val="40000"/>
                    </a:srgbClr>
                  </a:glow>
                </a:effectLst>
                <a:latin typeface="Consolas" panose="020B0609020204030204" pitchFamily="49" charset="0"/>
              </a:rPr>
              <a:t>std::</a:t>
            </a:r>
            <a:r>
              <a:rPr lang="en-US" sz="2800" dirty="0" err="1">
                <a:solidFill>
                  <a:srgbClr val="000000"/>
                </a:solidFill>
                <a:effectLst>
                  <a:glow rad="101600">
                    <a:srgbClr val="FF0000">
                      <a:alpha val="40000"/>
                    </a:srgbClr>
                  </a:glow>
                </a:effectLst>
                <a:latin typeface="Consolas" panose="020B0609020204030204" pitchFamily="49" charset="0"/>
              </a:rPr>
              <a:t>logic_error</a:t>
            </a:r>
            <a:r>
              <a:rPr lang="en-US" sz="2800" dirty="0">
                <a:solidFill>
                  <a:srgbClr val="000000"/>
                </a:solidFill>
                <a:effectLst>
                  <a:glow rad="101600">
                    <a:srgbClr val="FF0000">
                      <a:alpha val="40000"/>
                    </a:srgbClr>
                  </a:glow>
                </a:effectLst>
                <a:latin typeface="Consolas" panose="020B0609020204030204" pitchFamily="49" charset="0"/>
              </a:rPr>
              <a:t> (</a:t>
            </a:r>
            <a:r>
              <a:rPr lang="en-US" sz="2800" dirty="0">
                <a:solidFill>
                  <a:srgbClr val="A31515"/>
                </a:solidFill>
                <a:effectLst>
                  <a:glow rad="101600">
                    <a:srgbClr val="FF0000">
                      <a:alpha val="40000"/>
                    </a:srgbClr>
                  </a:glow>
                </a:effectLst>
                <a:latin typeface="Consolas" panose="020B0609020204030204" pitchFamily="49" charset="0"/>
              </a:rPr>
              <a:t>"failed to </a:t>
            </a:r>
            <a:r>
              <a:rPr lang="ru-RU" sz="2800" dirty="0">
                <a:solidFill>
                  <a:srgbClr val="A31515"/>
                </a:solidFill>
                <a:effectLst>
                  <a:glow rad="101600">
                    <a:srgbClr val="FF0000">
                      <a:alpha val="40000"/>
                    </a:srgbClr>
                  </a:glow>
                </a:effectLst>
                <a:latin typeface="Consolas" panose="020B0609020204030204" pitchFamily="49" charset="0"/>
              </a:rPr>
              <a:t>.......</a:t>
            </a:r>
            <a:r>
              <a:rPr lang="en-US" sz="2800" dirty="0">
                <a:solidFill>
                  <a:srgbClr val="A31515"/>
                </a:solidFill>
                <a:effectLst>
                  <a:glow rad="101600">
                    <a:srgbClr val="FF0000">
                      <a:alpha val="40000"/>
                    </a:srgbClr>
                  </a:glow>
                </a:effectLst>
                <a:latin typeface="Consolas" panose="020B0609020204030204" pitchFamily="49" charset="0"/>
              </a:rPr>
              <a:t> "</a:t>
            </a:r>
            <a:r>
              <a:rPr lang="en-US" sz="2800" dirty="0">
                <a:solidFill>
                  <a:srgbClr val="000000"/>
                </a:solidFill>
                <a:effectLst>
                  <a:glow rad="101600">
                    <a:srgbClr val="FF0000">
                      <a:alpha val="40000"/>
                    </a:srgbClr>
                  </a:glow>
                </a:effectLst>
                <a:latin typeface="Consolas" panose="020B0609020204030204" pitchFamily="49" charset="0"/>
              </a:rPr>
              <a:t>);</a:t>
            </a:r>
            <a:endParaRPr lang="ru-RU" sz="2800" dirty="0">
              <a:solidFill>
                <a:srgbClr val="000000"/>
              </a:solidFill>
              <a:effectLst>
                <a:glow rad="101600">
                  <a:srgbClr val="FF0000">
                    <a:alpha val="40000"/>
                  </a:srgbClr>
                </a:glow>
              </a:effectLst>
              <a:latin typeface="Consolas" panose="020B0609020204030204" pitchFamily="49" charset="0"/>
            </a:endParaRP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5306327"/>
            <a:ext cx="10989184" cy="67346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V596 The object was created but it is not being used. The 'throw' keyword could be missing: throw </a:t>
            </a:r>
            <a:r>
              <a:rPr lang="en-US" dirty="0" err="1">
                <a:latin typeface="Calibri Light" panose="020F0302020204030204" pitchFamily="34" charset="0"/>
                <a:cs typeface="Calibri Light" panose="020F0302020204030204" pitchFamily="34" charset="0"/>
              </a:rPr>
              <a:t>logic_error</a:t>
            </a:r>
            <a:r>
              <a:rPr lang="en-US" dirty="0">
                <a:latin typeface="Calibri Light" panose="020F0302020204030204" pitchFamily="34" charset="0"/>
                <a:cs typeface="Calibri Light" panose="020F0302020204030204" pitchFamily="34" charset="0"/>
              </a:rPr>
              <a:t>(FOO); components exprparser.cpp 101</a:t>
            </a:r>
            <a:endParaRPr lang="ru-RU"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10135532"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OpenMW</a:t>
            </a:r>
            <a:endParaRPr lang="ru-RU" sz="2800" b="1"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5D9F47EE-AD08-45FB-AE0B-B47C8621CE02}"/>
              </a:ext>
            </a:extLst>
          </p:cNvPr>
          <p:cNvGrpSpPr/>
          <p:nvPr/>
        </p:nvGrpSpPr>
        <p:grpSpPr>
          <a:xfrm>
            <a:off x="788512" y="4528054"/>
            <a:ext cx="1526090" cy="646331"/>
            <a:chOff x="780396" y="4266170"/>
            <a:chExt cx="1526090" cy="646331"/>
          </a:xfrm>
        </p:grpSpPr>
        <p:sp>
          <p:nvSpPr>
            <p:cNvPr id="12" name="Rectangle 5">
              <a:extLst>
                <a:ext uri="{FF2B5EF4-FFF2-40B4-BE49-F238E27FC236}">
                  <a16:creationId xmlns:a16="http://schemas.microsoft.com/office/drawing/2014/main" id="{0917A18C-DFC0-4516-BDB2-869C7DE2972A}"/>
                </a:ext>
              </a:extLst>
            </p:cNvPr>
            <p:cNvSpPr/>
            <p:nvPr/>
          </p:nvSpPr>
          <p:spPr>
            <a:xfrm>
              <a:off x="780396" y="4266170"/>
              <a:ext cx="1343509" cy="646331"/>
            </a:xfrm>
            <a:prstGeom prst="rect">
              <a:avLst/>
            </a:prstGeom>
          </p:spPr>
          <p:txBody>
            <a:bodyPr wrap="none">
              <a:spAutoFit/>
            </a:bodyPr>
            <a:lstStyle/>
            <a:p>
              <a:r>
                <a:rPr lang="en-US" sz="3600" b="1" i="1" dirty="0">
                  <a:solidFill>
                    <a:srgbClr val="002060"/>
                  </a:solidFill>
                </a:rPr>
                <a:t>throw</a:t>
              </a:r>
              <a:endParaRPr lang="ru-RU" sz="3600" b="1" i="1" dirty="0">
                <a:solidFill>
                  <a:srgbClr val="002060"/>
                </a:solidFill>
              </a:endParaRPr>
            </a:p>
          </p:txBody>
        </p:sp>
        <p:cxnSp>
          <p:nvCxnSpPr>
            <p:cNvPr id="13" name="Straight Connector 10">
              <a:extLst>
                <a:ext uri="{FF2B5EF4-FFF2-40B4-BE49-F238E27FC236}">
                  <a16:creationId xmlns:a16="http://schemas.microsoft.com/office/drawing/2014/main" id="{4FE3CC91-9A8C-4F91-A93B-DE9518F9B8E8}"/>
                </a:ext>
              </a:extLst>
            </p:cNvPr>
            <p:cNvCxnSpPr/>
            <p:nvPr/>
          </p:nvCxnSpPr>
          <p:spPr>
            <a:xfrm>
              <a:off x="944411" y="4266170"/>
              <a:ext cx="1344956" cy="6463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2">
              <a:extLst>
                <a:ext uri="{FF2B5EF4-FFF2-40B4-BE49-F238E27FC236}">
                  <a16:creationId xmlns:a16="http://schemas.microsoft.com/office/drawing/2014/main" id="{60D4E823-4104-4241-8B3B-105D4BB6780B}"/>
                </a:ext>
              </a:extLst>
            </p:cNvPr>
            <p:cNvCxnSpPr/>
            <p:nvPr/>
          </p:nvCxnSpPr>
          <p:spPr>
            <a:xfrm flipH="1">
              <a:off x="944411" y="4266170"/>
              <a:ext cx="1362075" cy="6463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2744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Переполнение буфера</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520700" y="1828800"/>
            <a:ext cx="11671300" cy="281287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rgbClr val="808080"/>
                </a:solidFill>
                <a:latin typeface="Consolas" panose="020B0609020204030204" pitchFamily="49" charset="0"/>
              </a:rPr>
              <a:t>#define</a:t>
            </a:r>
            <a:r>
              <a:rPr lang="en-US" sz="2800" dirty="0">
                <a:solidFill>
                  <a:srgbClr val="000000"/>
                </a:solidFill>
                <a:latin typeface="Consolas" panose="020B0609020204030204" pitchFamily="49" charset="0"/>
              </a:rPr>
              <a:t>  </a:t>
            </a:r>
            <a:r>
              <a:rPr lang="en-US" sz="2800" dirty="0">
                <a:solidFill>
                  <a:srgbClr val="6F008A"/>
                </a:solidFill>
                <a:latin typeface="Consolas" panose="020B0609020204030204" pitchFamily="49" charset="0"/>
              </a:rPr>
              <a:t>SID_VENDOR_SIZE</a:t>
            </a:r>
            <a:r>
              <a:rPr lang="en-US" sz="2800" dirty="0">
                <a:solidFill>
                  <a:srgbClr val="000000"/>
                </a:solidFill>
                <a:latin typeface="Consolas" panose="020B0609020204030204" pitchFamily="49" charset="0"/>
              </a:rPr>
              <a:t>   8</a:t>
            </a:r>
          </a:p>
          <a:p>
            <a:pPr marL="0" indent="0">
              <a:buNone/>
            </a:pPr>
            <a:r>
              <a:rPr lang="en-US" sz="2800" dirty="0">
                <a:solidFill>
                  <a:srgbClr val="0000FF"/>
                </a:solidFill>
                <a:latin typeface="Consolas" panose="020B0609020204030204" pitchFamily="49" charset="0"/>
              </a:rPr>
              <a:t>char</a:t>
            </a:r>
            <a:r>
              <a:rPr lang="en-US" sz="2800" dirty="0">
                <a:solidFill>
                  <a:srgbClr val="000000"/>
                </a:solidFill>
                <a:latin typeface="Consolas" panose="020B0609020204030204" pitchFamily="49" charset="0"/>
              </a:rPr>
              <a:t>   vendor[</a:t>
            </a:r>
            <a:r>
              <a:rPr lang="en-US" sz="2800" dirty="0">
                <a:solidFill>
                  <a:srgbClr val="6F008A"/>
                </a:solidFill>
                <a:latin typeface="Consolas" panose="020B0609020204030204" pitchFamily="49" charset="0"/>
              </a:rPr>
              <a:t>SID_VENDOR_SIZE</a:t>
            </a:r>
            <a:r>
              <a:rPr lang="en-US" sz="2800" dirty="0">
                <a:solidFill>
                  <a:srgbClr val="000000"/>
                </a:solidFill>
                <a:latin typeface="Consolas" panose="020B0609020204030204" pitchFamily="49" charset="0"/>
              </a:rPr>
              <a:t>];</a:t>
            </a:r>
          </a:p>
          <a:p>
            <a:pPr marL="0" indent="0">
              <a:buNone/>
            </a:pPr>
            <a:r>
              <a:rPr lang="ru-RU" sz="2800" dirty="0">
                <a:solidFill>
                  <a:srgbClr val="000000"/>
                </a:solidFill>
                <a:latin typeface="Consolas" panose="020B0609020204030204" pitchFamily="49" charset="0"/>
              </a:rPr>
              <a:t>....</a:t>
            </a:r>
          </a:p>
          <a:p>
            <a:pPr marL="0" indent="0">
              <a:buNone/>
            </a:pPr>
            <a:r>
              <a:rPr lang="en-US" sz="2800" dirty="0" err="1">
                <a:solidFill>
                  <a:srgbClr val="000000"/>
                </a:solidFill>
                <a:effectLst>
                  <a:glow rad="101600">
                    <a:srgbClr val="FF0000">
                      <a:alpha val="40000"/>
                    </a:srgbClr>
                  </a:glow>
                </a:effectLst>
                <a:latin typeface="Consolas" panose="020B0609020204030204" pitchFamily="49" charset="0"/>
              </a:rPr>
              <a:t>strcpy</a:t>
            </a:r>
            <a:r>
              <a:rPr lang="en-US" sz="2800" dirty="0">
                <a:solidFill>
                  <a:srgbClr val="000000"/>
                </a:solidFill>
                <a:latin typeface="Consolas" panose="020B0609020204030204" pitchFamily="49" charset="0"/>
              </a:rPr>
              <a:t>(p-&gt;</a:t>
            </a:r>
            <a:r>
              <a:rPr lang="en-US" sz="2800" dirty="0" err="1">
                <a:solidFill>
                  <a:srgbClr val="000000"/>
                </a:solidFill>
                <a:latin typeface="Consolas" panose="020B0609020204030204" pitchFamily="49" charset="0"/>
              </a:rPr>
              <a:t>vendor,</a:t>
            </a:r>
            <a:r>
              <a:rPr lang="en-US" sz="2800" dirty="0" err="1">
                <a:solidFill>
                  <a:srgbClr val="A31515"/>
                </a:solidFill>
                <a:latin typeface="Consolas" panose="020B0609020204030204" pitchFamily="49" charset="0"/>
              </a:rPr>
              <a:t>"Adaptec</a:t>
            </a:r>
            <a:r>
              <a:rPr lang="en-US" sz="2800" dirty="0">
                <a:solidFill>
                  <a:srgbClr val="A31515"/>
                </a:solidFill>
                <a:latin typeface="Consolas" panose="020B0609020204030204" pitchFamily="49" charset="0"/>
              </a:rPr>
              <a:t> "</a:t>
            </a:r>
            <a:r>
              <a:rPr lang="en-US" sz="2800" dirty="0">
                <a:solidFill>
                  <a:srgbClr val="000000"/>
                </a:solidFill>
                <a:latin typeface="Consolas" panose="020B0609020204030204" pitchFamily="49" charset="0"/>
              </a:rPr>
              <a:t>);</a:t>
            </a: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4497175"/>
            <a:ext cx="10989184" cy="67346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V512 A call of the '</a:t>
            </a:r>
            <a:r>
              <a:rPr lang="en-US" dirty="0" err="1">
                <a:latin typeface="Calibri Light" panose="020F0302020204030204" pitchFamily="34" charset="0"/>
                <a:cs typeface="Calibri Light" panose="020F0302020204030204" pitchFamily="34" charset="0"/>
              </a:rPr>
              <a:t>strcpy</a:t>
            </a:r>
            <a:r>
              <a:rPr lang="en-US" dirty="0">
                <a:latin typeface="Calibri Light" panose="020F0302020204030204" pitchFamily="34" charset="0"/>
                <a:cs typeface="Calibri Light" panose="020F0302020204030204" pitchFamily="34" charset="0"/>
              </a:rPr>
              <a:t>' function will lead to overflow of the buffer 'p-&gt;vendor'. </a:t>
            </a:r>
            <a:r>
              <a:rPr lang="en-US" dirty="0" err="1">
                <a:latin typeface="Calibri Light" panose="020F0302020204030204" pitchFamily="34" charset="0"/>
                <a:cs typeface="Calibri Light" panose="020F0302020204030204" pitchFamily="34" charset="0"/>
              </a:rPr>
              <a:t>aacraid_cam.c</a:t>
            </a:r>
            <a:r>
              <a:rPr lang="en-US" dirty="0">
                <a:latin typeface="Calibri Light" panose="020F0302020204030204" pitchFamily="34" charset="0"/>
                <a:cs typeface="Calibri Light" panose="020F0302020204030204" pitchFamily="34" charset="0"/>
              </a:rPr>
              <a:t> 571</a:t>
            </a:r>
            <a:endParaRPr lang="ru-RU" dirty="0">
              <a:latin typeface="Calibri Light" panose="020F0302020204030204" pitchFamily="34" charset="0"/>
              <a:cs typeface="Calibri Light" panose="020F0302020204030204" pitchFamily="34" charset="0"/>
            </a:endParaRPr>
          </a:p>
          <a:p>
            <a:pPr marL="0" indent="0">
              <a:buNone/>
            </a:pPr>
            <a:r>
              <a:rPr lang="ru-RU" dirty="0"/>
              <a:t>Строка содержит 8 символов. Однако следует учитывать, что функция </a:t>
            </a:r>
            <a:r>
              <a:rPr lang="ru-RU" dirty="0" err="1"/>
              <a:t>strcpy</a:t>
            </a:r>
            <a:r>
              <a:rPr lang="ru-RU" dirty="0"/>
              <a:t> добавит терминальный ноль. Он будет записан за пределами буфера.</a:t>
            </a:r>
          </a:p>
          <a:p>
            <a:pPr marL="0" indent="0">
              <a:buNone/>
            </a:pPr>
            <a:endParaRPr lang="ru-RU" dirty="0"/>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9938426"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FreeBSD</a:t>
            </a:r>
            <a:endParaRPr lang="ru-RU"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2797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Проблемы безопасности</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520700" y="1828800"/>
            <a:ext cx="11671300" cy="281287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rgbClr val="0000FF"/>
                </a:solidFill>
                <a:latin typeface="Consolas" panose="020B0609020204030204" pitchFamily="49" charset="0"/>
              </a:rPr>
              <a:t>char</a:t>
            </a:r>
            <a:r>
              <a:rPr lang="en-US" sz="2800" dirty="0">
                <a:solidFill>
                  <a:srgbClr val="000000"/>
                </a:solidFill>
                <a:latin typeface="Consolas" panose="020B0609020204030204" pitchFamily="49" charset="0"/>
              </a:rPr>
              <a:t> *px_crypt_md5(</a:t>
            </a:r>
            <a:r>
              <a:rPr lang="ru-RU" sz="2800" dirty="0">
                <a:solidFill>
                  <a:srgbClr val="000000"/>
                </a:solidFill>
                <a:latin typeface="Consolas" panose="020B0609020204030204" pitchFamily="49" charset="0"/>
              </a:rPr>
              <a:t>....</a:t>
            </a:r>
            <a:r>
              <a:rPr lang="en-US" sz="2800" dirty="0">
                <a:solidFill>
                  <a:srgbClr val="000000"/>
                </a:solidFill>
                <a:latin typeface="Consolas" panose="020B0609020204030204" pitchFamily="49" charset="0"/>
              </a:rPr>
              <a:t>) </a:t>
            </a:r>
            <a:r>
              <a:rPr lang="ru-RU" sz="2800" dirty="0">
                <a:solidFill>
                  <a:srgbClr val="000000"/>
                </a:solidFill>
                <a:latin typeface="Consolas" panose="020B0609020204030204" pitchFamily="49" charset="0"/>
              </a:rPr>
              <a:t>{</a:t>
            </a:r>
          </a:p>
          <a:p>
            <a:pPr marL="0" indent="0">
              <a:buNone/>
            </a:pPr>
            <a:r>
              <a:rPr lang="en-US" sz="2800" dirty="0">
                <a:solidFill>
                  <a:srgbClr val="0000FF"/>
                </a:solidFill>
                <a:latin typeface="Consolas" panose="020B0609020204030204" pitchFamily="49" charset="0"/>
              </a:rPr>
              <a:t>  unsigned</a:t>
            </a:r>
            <a:r>
              <a:rPr lang="en-US" sz="2800" dirty="0">
                <a:solidFill>
                  <a:srgbClr val="000000"/>
                </a:solidFill>
                <a:latin typeface="Consolas" panose="020B0609020204030204" pitchFamily="49" charset="0"/>
              </a:rPr>
              <a:t> </a:t>
            </a:r>
            <a:r>
              <a:rPr lang="en-US" sz="2800" dirty="0">
                <a:solidFill>
                  <a:srgbClr val="0000FF"/>
                </a:solidFill>
                <a:latin typeface="Consolas" panose="020B0609020204030204" pitchFamily="49" charset="0"/>
              </a:rPr>
              <a:t>char</a:t>
            </a:r>
            <a:r>
              <a:rPr lang="en-US" sz="2800" dirty="0">
                <a:solidFill>
                  <a:srgbClr val="000000"/>
                </a:solidFill>
                <a:latin typeface="Consolas" panose="020B0609020204030204" pitchFamily="49" charset="0"/>
              </a:rPr>
              <a:t> </a:t>
            </a:r>
            <a:r>
              <a:rPr lang="en-US" sz="2800" dirty="0">
                <a:solidFill>
                  <a:srgbClr val="0000FF"/>
                </a:solidFill>
                <a:latin typeface="Consolas" panose="020B0609020204030204" pitchFamily="49" charset="0"/>
              </a:rPr>
              <a:t>final</a:t>
            </a:r>
            <a:r>
              <a:rPr lang="en-US" sz="2800" dirty="0">
                <a:solidFill>
                  <a:srgbClr val="000000"/>
                </a:solidFill>
                <a:latin typeface="Consolas" panose="020B0609020204030204" pitchFamily="49" charset="0"/>
              </a:rPr>
              <a:t>[MD5_SIZE];</a:t>
            </a:r>
          </a:p>
          <a:p>
            <a:pPr marL="0" indent="0">
              <a:buNone/>
            </a:pPr>
            <a:r>
              <a:rPr lang="ru-RU" sz="2800" dirty="0">
                <a:solidFill>
                  <a:srgbClr val="000000"/>
                </a:solidFill>
                <a:latin typeface="Consolas" panose="020B0609020204030204" pitchFamily="49" charset="0"/>
              </a:rPr>
              <a:t>  ....</a:t>
            </a:r>
          </a:p>
          <a:p>
            <a:pPr marL="0" indent="0">
              <a:buNone/>
            </a:pPr>
            <a:r>
              <a:rPr lang="en-US" sz="2800" dirty="0">
                <a:solidFill>
                  <a:srgbClr val="000000"/>
                </a:solidFill>
                <a:latin typeface="Consolas" panose="020B0609020204030204" pitchFamily="49" charset="0"/>
              </a:rPr>
              <a:t>  </a:t>
            </a:r>
            <a:r>
              <a:rPr lang="en-US" sz="2800" dirty="0">
                <a:solidFill>
                  <a:srgbClr val="008000"/>
                </a:solidFill>
                <a:latin typeface="Consolas" panose="020B0609020204030204" pitchFamily="49" charset="0"/>
              </a:rPr>
              <a:t>/* Don't leave anything around in </a:t>
            </a:r>
            <a:r>
              <a:rPr lang="en-US" sz="2800" dirty="0" err="1">
                <a:solidFill>
                  <a:srgbClr val="008000"/>
                </a:solidFill>
                <a:latin typeface="Consolas" panose="020B0609020204030204" pitchFamily="49" charset="0"/>
              </a:rPr>
              <a:t>vm</a:t>
            </a:r>
            <a:r>
              <a:rPr lang="en-US" sz="2800" dirty="0">
                <a:solidFill>
                  <a:srgbClr val="008000"/>
                </a:solidFill>
                <a:latin typeface="Consolas" panose="020B0609020204030204" pitchFamily="49" charset="0"/>
              </a:rPr>
              <a:t> they could use. */</a:t>
            </a:r>
            <a:endParaRPr lang="en-US" sz="2800" dirty="0">
              <a:solidFill>
                <a:srgbClr val="000000"/>
              </a:solidFill>
              <a:latin typeface="Consolas" panose="020B0609020204030204" pitchFamily="49" charset="0"/>
            </a:endParaRPr>
          </a:p>
          <a:p>
            <a:pPr marL="0" indent="0">
              <a:buNone/>
            </a:pPr>
            <a:r>
              <a:rPr lang="en-US" sz="2800" dirty="0">
                <a:solidFill>
                  <a:srgbClr val="000000"/>
                </a:solidFill>
                <a:latin typeface="Consolas" panose="020B0609020204030204" pitchFamily="49" charset="0"/>
              </a:rPr>
              <a:t>  </a:t>
            </a:r>
            <a:r>
              <a:rPr lang="en-US" sz="2800" dirty="0" err="1">
                <a:solidFill>
                  <a:srgbClr val="000000"/>
                </a:solidFill>
                <a:effectLst>
                  <a:glow rad="101600">
                    <a:srgbClr val="FF0000">
                      <a:alpha val="40000"/>
                    </a:srgbClr>
                  </a:glow>
                </a:effectLst>
                <a:latin typeface="Consolas" panose="020B0609020204030204" pitchFamily="49" charset="0"/>
              </a:rPr>
              <a:t>memset</a:t>
            </a:r>
            <a:r>
              <a:rPr lang="en-US" sz="2800" dirty="0">
                <a:solidFill>
                  <a:srgbClr val="000000"/>
                </a:solidFill>
                <a:effectLst>
                  <a:glow rad="101600">
                    <a:srgbClr val="FF0000">
                      <a:alpha val="40000"/>
                    </a:srgbClr>
                  </a:glow>
                </a:effectLst>
                <a:latin typeface="Consolas" panose="020B0609020204030204" pitchFamily="49" charset="0"/>
              </a:rPr>
              <a:t>(</a:t>
            </a:r>
            <a:r>
              <a:rPr lang="en-US" sz="2800" dirty="0">
                <a:solidFill>
                  <a:srgbClr val="0000FF"/>
                </a:solidFill>
                <a:effectLst>
                  <a:glow rad="101600">
                    <a:srgbClr val="FF0000">
                      <a:alpha val="40000"/>
                    </a:srgbClr>
                  </a:glow>
                </a:effectLst>
                <a:latin typeface="Consolas" panose="020B0609020204030204" pitchFamily="49" charset="0"/>
              </a:rPr>
              <a:t>final</a:t>
            </a:r>
            <a:r>
              <a:rPr lang="en-US" sz="2800" dirty="0">
                <a:solidFill>
                  <a:srgbClr val="000000"/>
                </a:solidFill>
                <a:effectLst>
                  <a:glow rad="101600">
                    <a:srgbClr val="FF0000">
                      <a:alpha val="40000"/>
                    </a:srgbClr>
                  </a:glow>
                </a:effectLst>
                <a:latin typeface="Consolas" panose="020B0609020204030204" pitchFamily="49" charset="0"/>
              </a:rPr>
              <a:t>, 0, </a:t>
            </a:r>
            <a:r>
              <a:rPr lang="en-US" sz="2800" dirty="0" err="1">
                <a:solidFill>
                  <a:srgbClr val="0000FF"/>
                </a:solidFill>
                <a:effectLst>
                  <a:glow rad="101600">
                    <a:srgbClr val="FF0000">
                      <a:alpha val="40000"/>
                    </a:srgbClr>
                  </a:glow>
                </a:effectLst>
                <a:latin typeface="Consolas" panose="020B0609020204030204" pitchFamily="49" charset="0"/>
              </a:rPr>
              <a:t>sizeof</a:t>
            </a:r>
            <a:r>
              <a:rPr lang="en-US" sz="2800" dirty="0">
                <a:solidFill>
                  <a:srgbClr val="000000"/>
                </a:solidFill>
                <a:effectLst>
                  <a:glow rad="101600">
                    <a:srgbClr val="FF0000">
                      <a:alpha val="40000"/>
                    </a:srgbClr>
                  </a:glow>
                </a:effectLst>
                <a:latin typeface="Consolas" panose="020B0609020204030204" pitchFamily="49" charset="0"/>
              </a:rPr>
              <a:t> </a:t>
            </a:r>
            <a:r>
              <a:rPr lang="en-US" sz="2800" dirty="0">
                <a:solidFill>
                  <a:srgbClr val="0000FF"/>
                </a:solidFill>
                <a:effectLst>
                  <a:glow rad="101600">
                    <a:srgbClr val="FF0000">
                      <a:alpha val="40000"/>
                    </a:srgbClr>
                  </a:glow>
                </a:effectLst>
                <a:latin typeface="Consolas" panose="020B0609020204030204" pitchFamily="49" charset="0"/>
              </a:rPr>
              <a:t>final</a:t>
            </a:r>
            <a:r>
              <a:rPr lang="en-US" sz="2800" dirty="0">
                <a:solidFill>
                  <a:srgbClr val="000000"/>
                </a:solidFill>
                <a:effectLst>
                  <a:glow rad="101600">
                    <a:srgbClr val="FF0000">
                      <a:alpha val="40000"/>
                    </a:srgbClr>
                  </a:glow>
                </a:effectLst>
                <a:latin typeface="Consolas" panose="020B0609020204030204" pitchFamily="49" charset="0"/>
              </a:rPr>
              <a:t>);</a:t>
            </a:r>
          </a:p>
          <a:p>
            <a:pPr marL="0" indent="0">
              <a:buNone/>
            </a:pPr>
            <a:r>
              <a:rPr lang="ru-RU" sz="2800" dirty="0">
                <a:solidFill>
                  <a:srgbClr val="000000"/>
                </a:solidFill>
                <a:latin typeface="Consolas" panose="020B0609020204030204" pitchFamily="49" charset="0"/>
              </a:rPr>
              <a:t>}</a:t>
            </a: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4902927"/>
            <a:ext cx="10989184" cy="84173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ru-RU" sz="2200" dirty="0"/>
              <a:t>Компилятор удаляет вызов функции </a:t>
            </a:r>
            <a:r>
              <a:rPr lang="ru-RU" sz="2000" i="1" dirty="0" err="1"/>
              <a:t>memset</a:t>
            </a:r>
            <a:r>
              <a:rPr lang="ru-RU" sz="2000" dirty="0"/>
              <a:t>:  </a:t>
            </a:r>
            <a:r>
              <a:rPr lang="ru-RU" sz="2000" dirty="0">
                <a:hlinkClick r:id="rId2"/>
              </a:rPr>
              <a:t>http://www.viva64.com/ru/w/V597/</a:t>
            </a:r>
            <a:r>
              <a:rPr lang="ru-RU" sz="2000" dirty="0"/>
              <a:t> </a:t>
            </a:r>
          </a:p>
          <a:p>
            <a:pPr marL="0" indent="0" algn="r">
              <a:buNone/>
            </a:pPr>
            <a:endParaRPr lang="ru-RU" sz="100" dirty="0"/>
          </a:p>
          <a:p>
            <a:pPr marL="0" indent="0">
              <a:buNone/>
            </a:pPr>
            <a:r>
              <a:rPr lang="en-US" dirty="0">
                <a:latin typeface="Calibri Light" panose="020F0302020204030204" pitchFamily="34" charset="0"/>
                <a:cs typeface="Calibri Light" panose="020F0302020204030204" pitchFamily="34" charset="0"/>
              </a:rPr>
              <a:t>V597 The compiler could delete the '</a:t>
            </a:r>
            <a:r>
              <a:rPr lang="en-US" dirty="0" err="1">
                <a:latin typeface="Calibri Light" panose="020F0302020204030204" pitchFamily="34" charset="0"/>
                <a:cs typeface="Calibri Light" panose="020F0302020204030204" pitchFamily="34" charset="0"/>
              </a:rPr>
              <a:t>memset</a:t>
            </a:r>
            <a:r>
              <a:rPr lang="en-US" dirty="0">
                <a:latin typeface="Calibri Light" panose="020F0302020204030204" pitchFamily="34" charset="0"/>
                <a:cs typeface="Calibri Light" panose="020F0302020204030204" pitchFamily="34" charset="0"/>
              </a:rPr>
              <a:t>' function call, which is used to flush 'final' buffer. The </a:t>
            </a:r>
            <a:r>
              <a:rPr lang="en-US" dirty="0" err="1">
                <a:latin typeface="Calibri Light" panose="020F0302020204030204" pitchFamily="34" charset="0"/>
                <a:cs typeface="Calibri Light" panose="020F0302020204030204" pitchFamily="34" charset="0"/>
              </a:rPr>
              <a:t>RtlSecureZeroMemory</a:t>
            </a:r>
            <a:r>
              <a:rPr lang="en-US" dirty="0">
                <a:latin typeface="Calibri Light" panose="020F0302020204030204" pitchFamily="34" charset="0"/>
                <a:cs typeface="Calibri Light" panose="020F0302020204030204" pitchFamily="34" charset="0"/>
              </a:rPr>
              <a:t>() function should be used to erase the private data. </a:t>
            </a:r>
            <a:r>
              <a:rPr lang="en-US" dirty="0" err="1">
                <a:latin typeface="Calibri Light" panose="020F0302020204030204" pitchFamily="34" charset="0"/>
                <a:cs typeface="Calibri Light" panose="020F0302020204030204" pitchFamily="34" charset="0"/>
              </a:rPr>
              <a:t>pgcrypto</a:t>
            </a:r>
            <a:r>
              <a:rPr lang="en-US" dirty="0">
                <a:latin typeface="Calibri Light" panose="020F0302020204030204" pitchFamily="34" charset="0"/>
                <a:cs typeface="Calibri Light" panose="020F0302020204030204" pitchFamily="34" charset="0"/>
              </a:rPr>
              <a:t> crypt-md5.c 157</a:t>
            </a:r>
            <a:endParaRPr lang="ru-RU"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10364825"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PostgreSQL</a:t>
            </a:r>
            <a:endParaRPr lang="ru-RU" sz="2800" b="1" dirty="0">
              <a:latin typeface="Calibri" panose="020F0502020204030204" pitchFamily="34" charset="0"/>
              <a:cs typeface="Calibri" panose="020F0502020204030204" pitchFamily="34" charset="0"/>
            </a:endParaRPr>
          </a:p>
        </p:txBody>
      </p:sp>
      <p:cxnSp>
        <p:nvCxnSpPr>
          <p:cNvPr id="3" name="Прямая соединительная линия 2">
            <a:extLst>
              <a:ext uri="{FF2B5EF4-FFF2-40B4-BE49-F238E27FC236}">
                <a16:creationId xmlns:a16="http://schemas.microsoft.com/office/drawing/2014/main" id="{CEADFB2C-9970-4BF0-A9AB-8BF2217C4D98}"/>
              </a:ext>
            </a:extLst>
          </p:cNvPr>
          <p:cNvCxnSpPr>
            <a:cxnSpLocks/>
          </p:cNvCxnSpPr>
          <p:nvPr/>
        </p:nvCxnSpPr>
        <p:spPr>
          <a:xfrm>
            <a:off x="1568787" y="4580711"/>
            <a:ext cx="757645" cy="383176"/>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525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Путаница с приоритетом операций</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520700" y="1828800"/>
            <a:ext cx="11671300" cy="281287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rgbClr val="0000FF"/>
                </a:solidFill>
                <a:latin typeface="Consolas" panose="020B0609020204030204" pitchFamily="49" charset="0"/>
              </a:rPr>
              <a:t>static</a:t>
            </a:r>
            <a:r>
              <a:rPr lang="en-US" sz="2800" dirty="0">
                <a:solidFill>
                  <a:srgbClr val="000000"/>
                </a:solidFill>
                <a:latin typeface="Consolas" panose="020B0609020204030204" pitchFamily="49" charset="0"/>
              </a:rPr>
              <a:t> </a:t>
            </a:r>
            <a:r>
              <a:rPr lang="en-US" sz="2800" dirty="0">
                <a:solidFill>
                  <a:srgbClr val="0000FF"/>
                </a:solidFill>
                <a:latin typeface="Consolas" panose="020B0609020204030204" pitchFamily="49" charset="0"/>
              </a:rPr>
              <a:t>int</a:t>
            </a:r>
            <a:r>
              <a:rPr lang="en-US" sz="2800" dirty="0">
                <a:solidFill>
                  <a:srgbClr val="000000"/>
                </a:solidFill>
                <a:latin typeface="Consolas" panose="020B0609020204030204" pitchFamily="49" charset="0"/>
              </a:rPr>
              <a:t> </a:t>
            </a:r>
            <a:r>
              <a:rPr lang="en-US" sz="2800" dirty="0" err="1">
                <a:solidFill>
                  <a:srgbClr val="000000"/>
                </a:solidFill>
                <a:latin typeface="Consolas" panose="020B0609020204030204" pitchFamily="49" charset="0"/>
              </a:rPr>
              <a:t>nvme_pr_preempt</a:t>
            </a:r>
            <a:r>
              <a:rPr lang="en-US" sz="2800" dirty="0">
                <a:solidFill>
                  <a:srgbClr val="000000"/>
                </a:solidFill>
                <a:latin typeface="Consolas" panose="020B0609020204030204" pitchFamily="49" charset="0"/>
              </a:rPr>
              <a:t>(</a:t>
            </a:r>
            <a:r>
              <a:rPr lang="en-US" sz="2800" dirty="0">
                <a:solidFill>
                  <a:srgbClr val="0000FF"/>
                </a:solidFill>
                <a:latin typeface="Consolas" panose="020B0609020204030204" pitchFamily="49" charset="0"/>
              </a:rPr>
              <a:t>struct</a:t>
            </a:r>
            <a:r>
              <a:rPr lang="en-US" sz="2800" dirty="0">
                <a:solidFill>
                  <a:srgbClr val="000000"/>
                </a:solidFill>
                <a:latin typeface="Consolas" panose="020B0609020204030204" pitchFamily="49" charset="0"/>
              </a:rPr>
              <a:t> </a:t>
            </a:r>
            <a:r>
              <a:rPr lang="en-US" sz="2800" dirty="0" err="1">
                <a:solidFill>
                  <a:srgbClr val="2B91AF"/>
                </a:solidFill>
                <a:latin typeface="Consolas" panose="020B0609020204030204" pitchFamily="49" charset="0"/>
              </a:rPr>
              <a:t>block_device</a:t>
            </a:r>
            <a:r>
              <a:rPr lang="en-US" sz="2800" dirty="0">
                <a:solidFill>
                  <a:srgbClr val="000000"/>
                </a:solidFill>
                <a:latin typeface="Consolas" panose="020B0609020204030204" pitchFamily="49" charset="0"/>
              </a:rPr>
              <a:t> *</a:t>
            </a:r>
            <a:r>
              <a:rPr lang="en-US" sz="2800" dirty="0" err="1">
                <a:solidFill>
                  <a:srgbClr val="808080"/>
                </a:solidFill>
                <a:latin typeface="Consolas" panose="020B0609020204030204" pitchFamily="49" charset="0"/>
              </a:rPr>
              <a:t>bdev</a:t>
            </a:r>
            <a:r>
              <a:rPr lang="en-US" sz="2800" dirty="0">
                <a:solidFill>
                  <a:srgbClr val="000000"/>
                </a:solidFill>
                <a:latin typeface="Consolas" panose="020B0609020204030204" pitchFamily="49" charset="0"/>
              </a:rPr>
              <a:t>,</a:t>
            </a:r>
          </a:p>
          <a:p>
            <a:pPr marL="0" indent="0">
              <a:buNone/>
            </a:pPr>
            <a:r>
              <a:rPr lang="en-US" sz="2800" dirty="0">
                <a:solidFill>
                  <a:srgbClr val="000000"/>
                </a:solidFill>
                <a:latin typeface="Consolas" panose="020B0609020204030204" pitchFamily="49" charset="0"/>
              </a:rPr>
              <a:t>  u64 </a:t>
            </a:r>
            <a:r>
              <a:rPr lang="en-US" sz="2800" dirty="0">
                <a:solidFill>
                  <a:srgbClr val="808080"/>
                </a:solidFill>
                <a:latin typeface="Consolas" panose="020B0609020204030204" pitchFamily="49" charset="0"/>
              </a:rPr>
              <a:t>old</a:t>
            </a:r>
            <a:r>
              <a:rPr lang="en-US" sz="2800" dirty="0">
                <a:solidFill>
                  <a:srgbClr val="000000"/>
                </a:solidFill>
                <a:latin typeface="Consolas" panose="020B0609020204030204" pitchFamily="49" charset="0"/>
              </a:rPr>
              <a:t>, u64 </a:t>
            </a:r>
            <a:r>
              <a:rPr lang="en-US" sz="2800" dirty="0">
                <a:solidFill>
                  <a:srgbClr val="0000FF"/>
                </a:solidFill>
                <a:latin typeface="Consolas" panose="020B0609020204030204" pitchFamily="49" charset="0"/>
              </a:rPr>
              <a:t>new</a:t>
            </a:r>
            <a:r>
              <a:rPr lang="en-US" sz="2800" dirty="0">
                <a:solidFill>
                  <a:srgbClr val="000000"/>
                </a:solidFill>
                <a:latin typeface="Consolas" panose="020B0609020204030204" pitchFamily="49" charset="0"/>
              </a:rPr>
              <a:t>, </a:t>
            </a:r>
            <a:r>
              <a:rPr lang="nb-NO" sz="2800" dirty="0">
                <a:solidFill>
                  <a:srgbClr val="000000"/>
                </a:solidFill>
                <a:latin typeface="Consolas" panose="020B0609020204030204" pitchFamily="49" charset="0"/>
              </a:rPr>
              <a:t>pr_type type, </a:t>
            </a:r>
            <a:r>
              <a:rPr lang="nb-NO" sz="2800" dirty="0">
                <a:solidFill>
                  <a:srgbClr val="0000FF"/>
                </a:solidFill>
                <a:latin typeface="Consolas" panose="020B0609020204030204" pitchFamily="49" charset="0"/>
              </a:rPr>
              <a:t>bool</a:t>
            </a:r>
            <a:r>
              <a:rPr lang="nb-NO" sz="2800" dirty="0">
                <a:solidFill>
                  <a:srgbClr val="000000"/>
                </a:solidFill>
                <a:latin typeface="Consolas" panose="020B0609020204030204" pitchFamily="49" charset="0"/>
              </a:rPr>
              <a:t> abort)</a:t>
            </a:r>
          </a:p>
          <a:p>
            <a:pPr marL="0" indent="0">
              <a:buNone/>
            </a:pPr>
            <a:r>
              <a:rPr lang="ru-RU" sz="2800" dirty="0">
                <a:solidFill>
                  <a:srgbClr val="000000"/>
                </a:solidFill>
                <a:latin typeface="Consolas" panose="020B0609020204030204" pitchFamily="49" charset="0"/>
              </a:rPr>
              <a:t>{</a:t>
            </a:r>
          </a:p>
          <a:p>
            <a:pPr marL="0" indent="0">
              <a:buNone/>
            </a:pPr>
            <a:r>
              <a:rPr lang="nb-NO" sz="2800" dirty="0">
                <a:solidFill>
                  <a:srgbClr val="000000"/>
                </a:solidFill>
                <a:latin typeface="Consolas" panose="020B0609020204030204" pitchFamily="49" charset="0"/>
              </a:rPr>
              <a:t>  u32 cdw10 = nvme_pr_type(type) &lt;&lt; 8 | abort ? 2 : 1;</a:t>
            </a: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5071195"/>
            <a:ext cx="10989184" cy="67346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V502 Perhaps the '?:' operator works in a different way than it was expected. The '?:' operator has a lower priority than the '|' operator. </a:t>
            </a:r>
            <a:r>
              <a:rPr lang="en-US" dirty="0" err="1">
                <a:latin typeface="Calibri Light" panose="020F0302020204030204" pitchFamily="34" charset="0"/>
                <a:cs typeface="Calibri Light" panose="020F0302020204030204" pitchFamily="34" charset="0"/>
              </a:rPr>
              <a:t>core.c</a:t>
            </a:r>
            <a:r>
              <a:rPr lang="en-US" dirty="0">
                <a:latin typeface="Calibri Light" panose="020F0302020204030204" pitchFamily="34" charset="0"/>
                <a:cs typeface="Calibri Light" panose="020F0302020204030204" pitchFamily="34" charset="0"/>
              </a:rPr>
              <a:t> 1046</a:t>
            </a:r>
            <a:endParaRPr lang="ru-RU"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10494540"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Linux</a:t>
            </a:r>
            <a:r>
              <a:rPr lang="ru-RU" sz="2800" b="1" dirty="0">
                <a:latin typeface="Calibri" panose="020F0502020204030204" pitchFamily="34" charset="0"/>
                <a:cs typeface="Calibri" panose="020F0502020204030204" pitchFamily="34" charset="0"/>
              </a:rPr>
              <a:t> </a:t>
            </a:r>
            <a:r>
              <a:rPr lang="ru-RU" sz="2800" b="1" dirty="0" err="1">
                <a:latin typeface="Calibri" panose="020F0502020204030204" pitchFamily="34" charset="0"/>
                <a:cs typeface="Calibri" panose="020F0502020204030204" pitchFamily="34" charset="0"/>
              </a:rPr>
              <a:t>Kernel</a:t>
            </a:r>
            <a:endParaRPr lang="ru-RU" sz="2800" b="1" dirty="0">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DF74FBFD-9F66-4808-9664-7DEE996D6724}"/>
              </a:ext>
            </a:extLst>
          </p:cNvPr>
          <p:cNvGrpSpPr/>
          <p:nvPr/>
        </p:nvGrpSpPr>
        <p:grpSpPr>
          <a:xfrm>
            <a:off x="2824139" y="3995339"/>
            <a:ext cx="8309203" cy="646331"/>
            <a:chOff x="821167" y="3891143"/>
            <a:chExt cx="8309203" cy="646331"/>
          </a:xfrm>
        </p:grpSpPr>
        <p:pic>
          <p:nvPicPr>
            <p:cNvPr id="2" name="Рисунок 1">
              <a:extLst>
                <a:ext uri="{FF2B5EF4-FFF2-40B4-BE49-F238E27FC236}">
                  <a16:creationId xmlns:a16="http://schemas.microsoft.com/office/drawing/2014/main" id="{075F7638-6806-4005-B29A-4C15A06C7A6A}"/>
                </a:ext>
              </a:extLst>
            </p:cNvPr>
            <p:cNvPicPr>
              <a:picLocks noChangeAspect="1"/>
            </p:cNvPicPr>
            <p:nvPr/>
          </p:nvPicPr>
          <p:blipFill>
            <a:blip r:embed="rId2"/>
            <a:stretch>
              <a:fillRect/>
            </a:stretch>
          </p:blipFill>
          <p:spPr>
            <a:xfrm>
              <a:off x="1241462" y="4040558"/>
              <a:ext cx="7888908" cy="347502"/>
            </a:xfrm>
            <a:prstGeom prst="rect">
              <a:avLst/>
            </a:prstGeom>
          </p:spPr>
        </p:pic>
        <p:sp>
          <p:nvSpPr>
            <p:cNvPr id="3" name="Прямоугольник 2">
              <a:extLst>
                <a:ext uri="{FF2B5EF4-FFF2-40B4-BE49-F238E27FC236}">
                  <a16:creationId xmlns:a16="http://schemas.microsoft.com/office/drawing/2014/main" id="{36AA8737-88BC-461F-8D96-764B5FA56B4D}"/>
                </a:ext>
              </a:extLst>
            </p:cNvPr>
            <p:cNvSpPr/>
            <p:nvPr/>
          </p:nvSpPr>
          <p:spPr>
            <a:xfrm>
              <a:off x="821167" y="3891143"/>
              <a:ext cx="319144" cy="646331"/>
            </a:xfrm>
            <a:prstGeom prst="rect">
              <a:avLst/>
            </a:prstGeom>
          </p:spPr>
          <p:txBody>
            <a:bodyPr wrap="square">
              <a:spAutoFit/>
            </a:bodyPr>
            <a:lstStyle/>
            <a:p>
              <a:pPr algn="ctr"/>
              <a:r>
                <a:rPr lang="en-US" b="1" dirty="0">
                  <a:solidFill>
                    <a:srgbClr val="FF0000"/>
                  </a:solidFill>
                </a:rPr>
                <a:t>1</a:t>
              </a:r>
            </a:p>
            <a:p>
              <a:pPr algn="ctr"/>
              <a:r>
                <a:rPr lang="en-US" b="1" dirty="0">
                  <a:solidFill>
                    <a:srgbClr val="FF0000"/>
                  </a:solidFill>
                </a:rPr>
                <a:t>2</a:t>
              </a:r>
              <a:endParaRPr lang="ru-RU" b="1" dirty="0">
                <a:solidFill>
                  <a:srgbClr val="FF0000"/>
                </a:solidFill>
              </a:endParaRPr>
            </a:p>
          </p:txBody>
        </p:sp>
      </p:grpSp>
    </p:spTree>
    <p:extLst>
      <p:ext uri="{BB962C8B-B14F-4D97-AF65-F5344CB8AC3E}">
        <p14:creationId xmlns:p14="http://schemas.microsoft.com/office/powerpoint/2010/main" val="516820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D1A559-CAF7-4BBA-809C-B374A6A03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3703" y="3926455"/>
            <a:ext cx="2522809" cy="2851103"/>
          </a:xfrm>
          <a:prstGeom prst="rect">
            <a:avLst/>
          </a:prstGeom>
        </p:spPr>
      </p:pic>
      <p:sp>
        <p:nvSpPr>
          <p:cNvPr id="6" name="Content Placeholder 5">
            <a:extLst>
              <a:ext uri="{FF2B5EF4-FFF2-40B4-BE49-F238E27FC236}">
                <a16:creationId xmlns:a16="http://schemas.microsoft.com/office/drawing/2014/main" id="{4870843D-3D2C-4F65-92CC-3A9AFA53F2B3}"/>
              </a:ext>
            </a:extLst>
          </p:cNvPr>
          <p:cNvSpPr>
            <a:spLocks noGrp="1"/>
          </p:cNvSpPr>
          <p:nvPr>
            <p:ph idx="10"/>
          </p:nvPr>
        </p:nvSpPr>
        <p:spPr/>
        <p:txBody>
          <a:bodyPr/>
          <a:lstStyle/>
          <a:p>
            <a:r>
              <a:rPr lang="ru-RU" sz="2800" dirty="0"/>
              <a:t>Плагин для </a:t>
            </a:r>
            <a:r>
              <a:rPr lang="en-US" sz="2800" dirty="0">
                <a:solidFill>
                  <a:srgbClr val="00B4ED"/>
                </a:solidFill>
              </a:rPr>
              <a:t>Visual Studio 2010-2019</a:t>
            </a:r>
          </a:p>
          <a:p>
            <a:r>
              <a:rPr lang="ru-RU" sz="2800" dirty="0"/>
              <a:t>Интеграция с </a:t>
            </a:r>
            <a:r>
              <a:rPr lang="en-US" sz="2800" dirty="0"/>
              <a:t>SonarQube, </a:t>
            </a:r>
            <a:r>
              <a:rPr lang="en-US" sz="2800" dirty="0" err="1"/>
              <a:t>QtCreator</a:t>
            </a:r>
            <a:r>
              <a:rPr lang="en-US" sz="2800" dirty="0"/>
              <a:t>, </a:t>
            </a:r>
            <a:r>
              <a:rPr lang="en-US" sz="2800" dirty="0" err="1"/>
              <a:t>CLion</a:t>
            </a:r>
            <a:r>
              <a:rPr lang="en-US" sz="2800" dirty="0"/>
              <a:t>, Eclipse CDT, </a:t>
            </a:r>
            <a:r>
              <a:rPr lang="en-US" sz="2800" dirty="0" err="1"/>
              <a:t>Anjuta</a:t>
            </a:r>
            <a:r>
              <a:rPr lang="en-US" sz="2800" dirty="0"/>
              <a:t> </a:t>
            </a:r>
            <a:r>
              <a:rPr lang="en-US" sz="2800" dirty="0" err="1"/>
              <a:t>DevStudio</a:t>
            </a:r>
            <a:r>
              <a:rPr lang="en-US" sz="2800" dirty="0"/>
              <a:t> </a:t>
            </a:r>
            <a:r>
              <a:rPr lang="ru-RU" sz="2800" dirty="0"/>
              <a:t>и так далее</a:t>
            </a:r>
          </a:p>
          <a:p>
            <a:r>
              <a:rPr lang="ru-RU" sz="2800" dirty="0"/>
              <a:t>Интеграция с облачными </a:t>
            </a:r>
            <a:r>
              <a:rPr lang="en-US" sz="2800" dirty="0"/>
              <a:t>CI </a:t>
            </a:r>
            <a:r>
              <a:rPr lang="ru-RU" sz="2800" dirty="0"/>
              <a:t>платформами, например, </a:t>
            </a:r>
            <a:r>
              <a:rPr lang="en-US" sz="2800" dirty="0"/>
              <a:t>Travis CI</a:t>
            </a:r>
          </a:p>
          <a:p>
            <a:r>
              <a:rPr lang="en-US" sz="2800" dirty="0"/>
              <a:t>C and C++ Compiler Monitoring UI </a:t>
            </a:r>
            <a:r>
              <a:rPr lang="ru-RU" sz="2800" dirty="0"/>
              <a:t>утилита для </a:t>
            </a:r>
            <a:r>
              <a:rPr lang="en-US" sz="2800" dirty="0"/>
              <a:t>IDE-</a:t>
            </a:r>
            <a:r>
              <a:rPr lang="ru-RU" sz="2800" dirty="0"/>
              <a:t>независимой проверки проектов и работы с отчётом анализатора</a:t>
            </a:r>
          </a:p>
          <a:p>
            <a:r>
              <a:rPr lang="en-US" sz="2800" dirty="0"/>
              <a:t>HTML </a:t>
            </a:r>
            <a:r>
              <a:rPr lang="ru-RU" sz="2800" dirty="0"/>
              <a:t>отчёт с встроенным текстом программы</a:t>
            </a:r>
          </a:p>
        </p:txBody>
      </p:sp>
      <p:sp>
        <p:nvSpPr>
          <p:cNvPr id="2" name="Subtitle 1">
            <a:extLst>
              <a:ext uri="{FF2B5EF4-FFF2-40B4-BE49-F238E27FC236}">
                <a16:creationId xmlns:a16="http://schemas.microsoft.com/office/drawing/2014/main" id="{707448AE-6897-462F-977E-AF49E1904FA7}"/>
              </a:ext>
            </a:extLst>
          </p:cNvPr>
          <p:cNvSpPr>
            <a:spLocks noGrp="1"/>
          </p:cNvSpPr>
          <p:nvPr>
            <p:ph type="subTitle" idx="1"/>
          </p:nvPr>
        </p:nvSpPr>
        <p:spPr/>
        <p:txBody>
          <a:bodyPr/>
          <a:lstStyle/>
          <a:p>
            <a:r>
              <a:rPr lang="ru-RU" dirty="0"/>
              <a:t>Статический анализатор кода </a:t>
            </a:r>
            <a:r>
              <a:rPr lang="en-US" dirty="0"/>
              <a:t>PVS-Studio</a:t>
            </a:r>
            <a:endParaRPr lang="ru-RU" dirty="0"/>
          </a:p>
        </p:txBody>
      </p:sp>
    </p:spTree>
    <p:extLst>
      <p:ext uri="{BB962C8B-B14F-4D97-AF65-F5344CB8AC3E}">
        <p14:creationId xmlns:p14="http://schemas.microsoft.com/office/powerpoint/2010/main" val="1184379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Разыменование нулевого указателя / нулевой ссылки</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477328" y="2491765"/>
            <a:ext cx="11671300" cy="281287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err="1">
                <a:solidFill>
                  <a:srgbClr val="000000"/>
                </a:solidFill>
                <a:latin typeface="Consolas" panose="020B0609020204030204" pitchFamily="49" charset="0"/>
              </a:rPr>
              <a:t>MenuBar</a:t>
            </a:r>
            <a:r>
              <a:rPr lang="en-US" sz="2800" dirty="0">
                <a:solidFill>
                  <a:srgbClr val="000000"/>
                </a:solidFill>
                <a:latin typeface="Consolas" panose="020B0609020204030204" pitchFamily="49" charset="0"/>
              </a:rPr>
              <a:t> *</a:t>
            </a:r>
            <a:r>
              <a:rPr lang="en-US" sz="2800" dirty="0" err="1">
                <a:solidFill>
                  <a:srgbClr val="000000"/>
                </a:solidFill>
                <a:latin typeface="Consolas" panose="020B0609020204030204" pitchFamily="49" charset="0"/>
              </a:rPr>
              <a:t>pMBar</a:t>
            </a:r>
            <a:r>
              <a:rPr lang="en-US" sz="2800" dirty="0">
                <a:solidFill>
                  <a:srgbClr val="000000"/>
                </a:solidFill>
                <a:latin typeface="Consolas" panose="020B0609020204030204" pitchFamily="49" charset="0"/>
              </a:rPr>
              <a:t> = </a:t>
            </a:r>
            <a:r>
              <a:rPr lang="en-US" sz="2800" dirty="0" err="1">
                <a:solidFill>
                  <a:srgbClr val="000000"/>
                </a:solidFill>
                <a:effectLst>
                  <a:glow rad="101600">
                    <a:srgbClr val="FF0000">
                      <a:alpha val="40000"/>
                    </a:srgbClr>
                  </a:glow>
                </a:effectLst>
                <a:latin typeface="Consolas" panose="020B0609020204030204" pitchFamily="49" charset="0"/>
              </a:rPr>
              <a:t>pSysWin</a:t>
            </a:r>
            <a:r>
              <a:rPr lang="en-US" sz="2800" dirty="0">
                <a:solidFill>
                  <a:srgbClr val="000000"/>
                </a:solidFill>
                <a:effectLst>
                  <a:glow rad="101600">
                    <a:srgbClr val="FF0000">
                      <a:alpha val="40000"/>
                    </a:srgbClr>
                  </a:glow>
                </a:effectLst>
                <a:latin typeface="Consolas" panose="020B0609020204030204" pitchFamily="49" charset="0"/>
              </a:rPr>
              <a:t>-&gt;</a:t>
            </a:r>
            <a:r>
              <a:rPr lang="en-US" sz="2800" dirty="0" err="1">
                <a:solidFill>
                  <a:srgbClr val="000000"/>
                </a:solidFill>
                <a:latin typeface="Consolas" panose="020B0609020204030204" pitchFamily="49" charset="0"/>
              </a:rPr>
              <a:t>GetMenuBar</a:t>
            </a:r>
            <a:r>
              <a:rPr lang="en-US" sz="2800" dirty="0">
                <a:solidFill>
                  <a:srgbClr val="000000"/>
                </a:solidFill>
                <a:latin typeface="Consolas" panose="020B0609020204030204" pitchFamily="49" charset="0"/>
              </a:rPr>
              <a:t>();</a:t>
            </a:r>
          </a:p>
          <a:p>
            <a:pPr marL="0" indent="0">
              <a:buNone/>
            </a:pPr>
            <a:endParaRPr lang="en-US" sz="2800" dirty="0">
              <a:solidFill>
                <a:srgbClr val="000000"/>
              </a:solidFill>
              <a:latin typeface="Consolas" panose="020B0609020204030204" pitchFamily="49" charset="0"/>
            </a:endParaRPr>
          </a:p>
          <a:p>
            <a:pPr marL="0" indent="0">
              <a:buNone/>
            </a:pPr>
            <a:r>
              <a:rPr lang="en-US" sz="2800" dirty="0">
                <a:solidFill>
                  <a:srgbClr val="0000FF"/>
                </a:solidFill>
                <a:latin typeface="Consolas" panose="020B0609020204030204" pitchFamily="49" charset="0"/>
              </a:rPr>
              <a:t>if</a:t>
            </a:r>
            <a:r>
              <a:rPr lang="en-US" sz="2800" dirty="0">
                <a:solidFill>
                  <a:srgbClr val="000000"/>
                </a:solidFill>
                <a:latin typeface="Consolas" panose="020B0609020204030204" pitchFamily="49" charset="0"/>
              </a:rPr>
              <a:t> ( </a:t>
            </a:r>
            <a:r>
              <a:rPr lang="en-US" sz="2800" dirty="0" err="1">
                <a:solidFill>
                  <a:srgbClr val="000000"/>
                </a:solidFill>
                <a:effectLst>
                  <a:glow rad="101600">
                    <a:srgbClr val="FF0000">
                      <a:alpha val="40000"/>
                    </a:srgbClr>
                  </a:glow>
                </a:effectLst>
                <a:latin typeface="Consolas" panose="020B0609020204030204" pitchFamily="49" charset="0"/>
              </a:rPr>
              <a:t>pSysWin</a:t>
            </a:r>
            <a:r>
              <a:rPr lang="en-US" sz="2800" dirty="0">
                <a:solidFill>
                  <a:srgbClr val="000000"/>
                </a:solidFill>
                <a:latin typeface="Consolas" panose="020B0609020204030204" pitchFamily="49" charset="0"/>
              </a:rPr>
              <a:t> &amp;&amp; </a:t>
            </a:r>
            <a:r>
              <a:rPr lang="en-US" sz="2800" dirty="0" err="1">
                <a:solidFill>
                  <a:srgbClr val="000000"/>
                </a:solidFill>
                <a:latin typeface="Consolas" panose="020B0609020204030204" pitchFamily="49" charset="0"/>
              </a:rPr>
              <a:t>pMBar</a:t>
            </a:r>
            <a:r>
              <a:rPr lang="en-US" sz="2800" dirty="0">
                <a:solidFill>
                  <a:srgbClr val="000000"/>
                </a:solidFill>
                <a:latin typeface="Consolas" panose="020B0609020204030204" pitchFamily="49" charset="0"/>
              </a:rPr>
              <a:t> )</a:t>
            </a:r>
          </a:p>
          <a:p>
            <a:pPr marL="0" indent="0">
              <a:buNone/>
            </a:pPr>
            <a:r>
              <a:rPr lang="ru-RU" sz="2800" dirty="0">
                <a:solidFill>
                  <a:srgbClr val="000000"/>
                </a:solidFill>
                <a:latin typeface="Consolas" panose="020B0609020204030204" pitchFamily="49" charset="0"/>
              </a:rPr>
              <a:t>{</a:t>
            </a:r>
          </a:p>
          <a:p>
            <a:pPr marL="0" indent="0">
              <a:buNone/>
            </a:pPr>
            <a:r>
              <a:rPr lang="en-US" sz="2800" dirty="0">
                <a:solidFill>
                  <a:srgbClr val="000000"/>
                </a:solidFill>
                <a:latin typeface="Consolas" panose="020B0609020204030204" pitchFamily="49" charset="0"/>
              </a:rPr>
              <a:t>  </a:t>
            </a:r>
            <a:r>
              <a:rPr lang="en-US" sz="2800" dirty="0" err="1">
                <a:solidFill>
                  <a:srgbClr val="000000"/>
                </a:solidFill>
                <a:latin typeface="Consolas" panose="020B0609020204030204" pitchFamily="49" charset="0"/>
              </a:rPr>
              <a:t>AddMenuBarIcon</a:t>
            </a:r>
            <a:r>
              <a:rPr lang="en-US" sz="2800" dirty="0">
                <a:solidFill>
                  <a:srgbClr val="000000"/>
                </a:solidFill>
                <a:latin typeface="Consolas" panose="020B0609020204030204" pitchFamily="49" charset="0"/>
              </a:rPr>
              <a:t>( </a:t>
            </a:r>
            <a:r>
              <a:rPr lang="en-US" sz="2800" dirty="0" err="1">
                <a:solidFill>
                  <a:srgbClr val="000000"/>
                </a:solidFill>
                <a:latin typeface="Consolas" panose="020B0609020204030204" pitchFamily="49" charset="0"/>
              </a:rPr>
              <a:t>pSysWin</a:t>
            </a:r>
            <a:r>
              <a:rPr lang="en-US" sz="2800" dirty="0">
                <a:solidFill>
                  <a:srgbClr val="000000"/>
                </a:solidFill>
                <a:latin typeface="Consolas" panose="020B0609020204030204" pitchFamily="49" charset="0"/>
              </a:rPr>
              <a:t>, </a:t>
            </a:r>
            <a:r>
              <a:rPr lang="en-US" sz="2800" dirty="0">
                <a:solidFill>
                  <a:srgbClr val="0000FF"/>
                </a:solidFill>
                <a:latin typeface="Consolas" panose="020B0609020204030204" pitchFamily="49" charset="0"/>
              </a:rPr>
              <a:t>true</a:t>
            </a:r>
            <a:r>
              <a:rPr lang="en-US" sz="2800" dirty="0">
                <a:solidFill>
                  <a:srgbClr val="000000"/>
                </a:solidFill>
                <a:latin typeface="Consolas" panose="020B0609020204030204" pitchFamily="49" charset="0"/>
              </a:rPr>
              <a:t> );</a:t>
            </a:r>
          </a:p>
          <a:p>
            <a:pPr marL="0" indent="0">
              <a:buNone/>
            </a:pPr>
            <a:r>
              <a:rPr lang="ru-RU" sz="2800" dirty="0">
                <a:solidFill>
                  <a:srgbClr val="000000"/>
                </a:solidFill>
                <a:latin typeface="Consolas" panose="020B0609020204030204" pitchFamily="49" charset="0"/>
              </a:rPr>
              <a:t>}</a:t>
            </a: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5744656"/>
            <a:ext cx="10989184" cy="458553"/>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V595 The '</a:t>
            </a:r>
            <a:r>
              <a:rPr lang="en-US" dirty="0" err="1">
                <a:latin typeface="Calibri Light" panose="020F0302020204030204" pitchFamily="34" charset="0"/>
                <a:cs typeface="Calibri Light" panose="020F0302020204030204" pitchFamily="34" charset="0"/>
              </a:rPr>
              <a:t>pSysWin</a:t>
            </a:r>
            <a:r>
              <a:rPr lang="en-US" dirty="0">
                <a:latin typeface="Calibri Light" panose="020F0302020204030204" pitchFamily="34" charset="0"/>
                <a:cs typeface="Calibri Light" panose="020F0302020204030204" pitchFamily="34" charset="0"/>
              </a:rPr>
              <a:t>' pointer was utilized before it was verified against </a:t>
            </a:r>
            <a:r>
              <a:rPr lang="en-US" dirty="0" err="1">
                <a:latin typeface="Calibri Light" panose="020F0302020204030204" pitchFamily="34" charset="0"/>
                <a:cs typeface="Calibri Light" panose="020F0302020204030204" pitchFamily="34" charset="0"/>
              </a:rPr>
              <a:t>nullptr</a:t>
            </a:r>
            <a:r>
              <a:rPr lang="en-US" dirty="0">
                <a:latin typeface="Calibri Light" panose="020F0302020204030204" pitchFamily="34" charset="0"/>
                <a:cs typeface="Calibri Light" panose="020F0302020204030204" pitchFamily="34" charset="0"/>
              </a:rPr>
              <a:t>. Check lines: 738, 739. updatecheckui.cxx 738</a:t>
            </a:r>
            <a:endParaRPr lang="ru-RU"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55B8ED20-C122-4301-BF7F-C63E89674A8F}"/>
              </a:ext>
            </a:extLst>
          </p:cNvPr>
          <p:cNvSpPr/>
          <p:nvPr/>
        </p:nvSpPr>
        <p:spPr>
          <a:xfrm>
            <a:off x="477328" y="1790134"/>
            <a:ext cx="10298781"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LibreOffice</a:t>
            </a:r>
            <a:endParaRPr lang="ru-RU"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1822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Ошибки синхронизации</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520700" y="1828800"/>
            <a:ext cx="11671300" cy="281287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0000"/>
                </a:solidFill>
                <a:latin typeface="Consolas" panose="020B0609020204030204" pitchFamily="49" charset="0"/>
              </a:rPr>
              <a:t>internal </a:t>
            </a:r>
            <a:r>
              <a:rPr lang="en-US" dirty="0">
                <a:solidFill>
                  <a:srgbClr val="0000FF"/>
                </a:solidFill>
                <a:latin typeface="Consolas" panose="020B0609020204030204" pitchFamily="49" charset="0"/>
              </a:rPr>
              <a:t>void</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OnUnload</a:t>
            </a:r>
            <a:r>
              <a:rPr lang="en-US" dirty="0">
                <a:solidFill>
                  <a:srgbClr val="000000"/>
                </a:solidFill>
                <a:latin typeface="Consolas" panose="020B0609020204030204" pitchFamily="49" charset="0"/>
              </a:rPr>
              <a:t>()</a:t>
            </a:r>
          </a:p>
          <a:p>
            <a:pPr marL="0" indent="0">
              <a:buNone/>
            </a:pPr>
            <a:r>
              <a:rPr lang="ru-RU" dirty="0">
                <a:solidFill>
                  <a:srgbClr val="000000"/>
                </a:solidFill>
                <a:latin typeface="Consolas" panose="020B0609020204030204" pitchFamily="49" charset="0"/>
              </a:rPr>
              <a:t>{</a:t>
            </a:r>
          </a:p>
          <a:p>
            <a:pPr marL="0" indent="0">
              <a:buNone/>
            </a:pP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m_AssetBundle.Unload</a:t>
            </a:r>
            <a:r>
              <a:rPr lang="en-US" dirty="0">
                <a:solidFill>
                  <a:srgbClr val="000000"/>
                </a:solidFill>
                <a:latin typeface="Consolas" panose="020B0609020204030204" pitchFamily="49" charset="0"/>
              </a:rPr>
              <a:t>(</a:t>
            </a:r>
            <a:r>
              <a:rPr lang="en-US" dirty="0">
                <a:solidFill>
                  <a:srgbClr val="0000FF"/>
                </a:solidFill>
                <a:latin typeface="Consolas" panose="020B0609020204030204" pitchFamily="49" charset="0"/>
              </a:rPr>
              <a:t>false</a:t>
            </a:r>
            <a:r>
              <a:rPr lang="en-US" dirty="0">
                <a:solidFill>
                  <a:srgbClr val="000000"/>
                </a:solidFill>
                <a:latin typeface="Consolas" panose="020B0609020204030204" pitchFamily="49" charset="0"/>
              </a:rPr>
              <a:t>);</a:t>
            </a:r>
          </a:p>
          <a:p>
            <a:pPr marL="0" indent="0">
              <a:buNone/>
            </a:pPr>
            <a:r>
              <a:rPr lang="en-US" dirty="0">
                <a:solidFill>
                  <a:srgbClr val="000000"/>
                </a:solidFill>
                <a:effectLst>
                  <a:glow rad="101600">
                    <a:srgbClr val="FF0000">
                      <a:alpha val="40000"/>
                    </a:srgbClr>
                  </a:glow>
                </a:effectLst>
                <a:latin typeface="Consolas" panose="020B0609020204030204" pitchFamily="49" charset="0"/>
              </a:rPr>
              <a:t>  </a:t>
            </a:r>
            <a:r>
              <a:rPr lang="en-US" dirty="0">
                <a:solidFill>
                  <a:srgbClr val="0000FF"/>
                </a:solidFill>
                <a:effectLst>
                  <a:glow rad="101600">
                    <a:srgbClr val="FF0000">
                      <a:alpha val="40000"/>
                    </a:srgbClr>
                  </a:glow>
                </a:effectLst>
                <a:latin typeface="Consolas" panose="020B0609020204030204" pitchFamily="49" charset="0"/>
              </a:rPr>
              <a:t>if</a:t>
            </a:r>
            <a:r>
              <a:rPr lang="en-US" dirty="0">
                <a:solidFill>
                  <a:srgbClr val="000000"/>
                </a:solidFill>
                <a:effectLst>
                  <a:glow rad="101600">
                    <a:srgbClr val="FF0000">
                      <a:alpha val="40000"/>
                    </a:srgbClr>
                  </a:glow>
                </a:effectLst>
                <a:latin typeface="Consolas" panose="020B0609020204030204" pitchFamily="49" charset="0"/>
              </a:rPr>
              <a:t> (unload != null)</a:t>
            </a:r>
          </a:p>
          <a:p>
            <a:pPr marL="0" indent="0">
              <a:buNone/>
            </a:pPr>
            <a:r>
              <a:rPr lang="en-US" dirty="0">
                <a:solidFill>
                  <a:srgbClr val="000000"/>
                </a:solidFill>
                <a:effectLst>
                  <a:glow rad="101600">
                    <a:srgbClr val="FF0000">
                      <a:alpha val="40000"/>
                    </a:srgbClr>
                  </a:glow>
                </a:effectLst>
                <a:latin typeface="Consolas" panose="020B0609020204030204" pitchFamily="49" charset="0"/>
              </a:rPr>
              <a:t>    unload();</a:t>
            </a:r>
          </a:p>
          <a:p>
            <a:pPr marL="0" indent="0">
              <a:buNone/>
            </a:pPr>
            <a:r>
              <a:rPr lang="ru-RU" dirty="0">
                <a:solidFill>
                  <a:srgbClr val="000000"/>
                </a:solidFill>
                <a:latin typeface="Consolas" panose="020B0609020204030204" pitchFamily="49" charset="0"/>
              </a:rPr>
              <a:t>}</a:t>
            </a: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5071195"/>
            <a:ext cx="10989184" cy="67346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V3083 Unsafe invocation of event 'unload', </a:t>
            </a:r>
            <a:r>
              <a:rPr lang="en-US" dirty="0" err="1">
                <a:latin typeface="Calibri Light" panose="020F0302020204030204" pitchFamily="34" charset="0"/>
                <a:cs typeface="Calibri Light" panose="020F0302020204030204" pitchFamily="34" charset="0"/>
              </a:rPr>
              <a:t>NullReferenceException</a:t>
            </a:r>
            <a:r>
              <a:rPr lang="en-US" dirty="0">
                <a:latin typeface="Calibri Light" panose="020F0302020204030204" pitchFamily="34" charset="0"/>
                <a:cs typeface="Calibri Light" panose="020F0302020204030204" pitchFamily="34" charset="0"/>
              </a:rPr>
              <a:t> is possible. Consider assigning event to a local variable before invoking it. </a:t>
            </a:r>
            <a:r>
              <a:rPr lang="en-US" dirty="0" err="1">
                <a:latin typeface="Calibri Light" panose="020F0302020204030204" pitchFamily="34" charset="0"/>
                <a:cs typeface="Calibri Light" panose="020F0302020204030204" pitchFamily="34" charset="0"/>
              </a:rPr>
              <a:t>AssetBundleDemo</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AssetBundleManager.cs</a:t>
            </a:r>
            <a:r>
              <a:rPr lang="en-US" dirty="0">
                <a:latin typeface="Calibri Light" panose="020F0302020204030204" pitchFamily="34" charset="0"/>
                <a:cs typeface="Calibri Light" panose="020F0302020204030204" pitchFamily="34" charset="0"/>
              </a:rPr>
              <a:t> 47</a:t>
            </a:r>
            <a:endParaRPr lang="ru-RU"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9903096"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a:latin typeface="Calibri" panose="020F0502020204030204" pitchFamily="34" charset="0"/>
                <a:cs typeface="Calibri" panose="020F0502020204030204" pitchFamily="34" charset="0"/>
              </a:rPr>
              <a:t>Unity3D</a:t>
            </a:r>
          </a:p>
        </p:txBody>
      </p:sp>
    </p:spTree>
    <p:extLst>
      <p:ext uri="{BB962C8B-B14F-4D97-AF65-F5344CB8AC3E}">
        <p14:creationId xmlns:p14="http://schemas.microsoft.com/office/powerpoint/2010/main" val="1689180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Потенциальное деление на 0</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520700" y="1828946"/>
            <a:ext cx="11671300" cy="1699708"/>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rgbClr val="000000"/>
                </a:solidFill>
                <a:latin typeface="Consolas" panose="020B0609020204030204" pitchFamily="49" charset="0"/>
              </a:rPr>
              <a:t>} </a:t>
            </a:r>
            <a:r>
              <a:rPr lang="en-US" sz="2800" dirty="0">
                <a:solidFill>
                  <a:srgbClr val="0000FF"/>
                </a:solidFill>
                <a:latin typeface="Consolas" panose="020B0609020204030204" pitchFamily="49" charset="0"/>
              </a:rPr>
              <a:t>else</a:t>
            </a:r>
            <a:r>
              <a:rPr lang="en-US" sz="2800" dirty="0">
                <a:solidFill>
                  <a:srgbClr val="000000"/>
                </a:solidFill>
                <a:latin typeface="Consolas" panose="020B0609020204030204" pitchFamily="49" charset="0"/>
              </a:rPr>
              <a:t> </a:t>
            </a:r>
            <a:r>
              <a:rPr lang="en-US" sz="2800" dirty="0">
                <a:solidFill>
                  <a:srgbClr val="0000FF"/>
                </a:solidFill>
                <a:latin typeface="Consolas" panose="020B0609020204030204" pitchFamily="49" charset="0"/>
              </a:rPr>
              <a:t>if</a:t>
            </a:r>
            <a:r>
              <a:rPr lang="en-US" sz="2800" dirty="0">
                <a:solidFill>
                  <a:srgbClr val="000000"/>
                </a:solidFill>
                <a:latin typeface="Consolas" panose="020B0609020204030204" pitchFamily="49" charset="0"/>
              </a:rPr>
              <a:t> (type </a:t>
            </a:r>
            <a:r>
              <a:rPr lang="en-US" sz="2800" dirty="0">
                <a:solidFill>
                  <a:srgbClr val="000000"/>
                </a:solidFill>
                <a:effectLst>
                  <a:glow rad="101600">
                    <a:srgbClr val="FF0000">
                      <a:alpha val="40000"/>
                    </a:srgbClr>
                  </a:glow>
                </a:effectLst>
                <a:latin typeface="Consolas" panose="020B0609020204030204" pitchFamily="49" charset="0"/>
              </a:rPr>
              <a:t>&gt;=</a:t>
            </a:r>
            <a:r>
              <a:rPr lang="en-US" sz="2800" dirty="0">
                <a:solidFill>
                  <a:srgbClr val="000000"/>
                </a:solidFill>
                <a:latin typeface="Consolas" panose="020B0609020204030204" pitchFamily="49" charset="0"/>
              </a:rPr>
              <a:t> 3000 &amp;&amp; type &lt; 4000) {</a:t>
            </a:r>
          </a:p>
          <a:p>
            <a:pPr marL="0" indent="0">
              <a:buNone/>
            </a:pPr>
            <a:r>
              <a:rPr lang="en-US" sz="2800" dirty="0">
                <a:solidFill>
                  <a:srgbClr val="000000"/>
                </a:solidFill>
                <a:latin typeface="Consolas" panose="020B0609020204030204" pitchFamily="49" charset="0"/>
              </a:rPr>
              <a:t>    </a:t>
            </a:r>
            <a:r>
              <a:rPr lang="en-US" sz="2800" dirty="0">
                <a:solidFill>
                  <a:srgbClr val="0000FF"/>
                </a:solidFill>
                <a:latin typeface="Consolas" panose="020B0609020204030204" pitchFamily="49" charset="0"/>
              </a:rPr>
              <a:t>unsigned</a:t>
            </a:r>
            <a:r>
              <a:rPr lang="en-US" sz="2800" dirty="0">
                <a:solidFill>
                  <a:srgbClr val="000000"/>
                </a:solidFill>
                <a:latin typeface="Consolas" panose="020B0609020204030204" pitchFamily="49" charset="0"/>
              </a:rPr>
              <a:t> </a:t>
            </a:r>
            <a:r>
              <a:rPr lang="en-US" sz="2800" dirty="0">
                <a:solidFill>
                  <a:srgbClr val="0000FF"/>
                </a:solidFill>
                <a:latin typeface="Consolas" panose="020B0609020204030204" pitchFamily="49" charset="0"/>
              </a:rPr>
              <a:t>int</a:t>
            </a:r>
            <a:r>
              <a:rPr lang="en-US" sz="2800" dirty="0">
                <a:solidFill>
                  <a:srgbClr val="000000"/>
                </a:solidFill>
                <a:latin typeface="Consolas" panose="020B0609020204030204" pitchFamily="49" charset="0"/>
              </a:rPr>
              <a:t> </a:t>
            </a:r>
            <a:r>
              <a:rPr lang="en-US" sz="2800" dirty="0" err="1">
                <a:solidFill>
                  <a:srgbClr val="000000"/>
                </a:solidFill>
                <a:latin typeface="Consolas" panose="020B0609020204030204" pitchFamily="49" charset="0"/>
              </a:rPr>
              <a:t>chamferSubs</a:t>
            </a:r>
            <a:r>
              <a:rPr lang="en-US" sz="2800" dirty="0">
                <a:solidFill>
                  <a:srgbClr val="000000"/>
                </a:solidFill>
                <a:latin typeface="Consolas" panose="020B0609020204030204" pitchFamily="49" charset="0"/>
              </a:rPr>
              <a:t> = type-3000;</a:t>
            </a:r>
          </a:p>
          <a:p>
            <a:pPr marL="0" indent="0">
              <a:buNone/>
            </a:pPr>
            <a:r>
              <a:rPr lang="en-US" sz="2800" dirty="0">
                <a:solidFill>
                  <a:srgbClr val="000000"/>
                </a:solidFill>
                <a:latin typeface="Consolas" panose="020B0609020204030204" pitchFamily="49" charset="0"/>
              </a:rPr>
              <a:t>    </a:t>
            </a:r>
            <a:r>
              <a:rPr lang="en-US" sz="2800" dirty="0">
                <a:solidFill>
                  <a:srgbClr val="0000FF"/>
                </a:solidFill>
                <a:latin typeface="Consolas" panose="020B0609020204030204" pitchFamily="49" charset="0"/>
              </a:rPr>
              <a:t>double</a:t>
            </a:r>
            <a:r>
              <a:rPr lang="en-US" sz="2800" dirty="0">
                <a:solidFill>
                  <a:srgbClr val="000000"/>
                </a:solidFill>
                <a:latin typeface="Consolas" panose="020B0609020204030204" pitchFamily="49" charset="0"/>
              </a:rPr>
              <a:t> </a:t>
            </a:r>
            <a:r>
              <a:rPr lang="en-US" sz="2800" dirty="0" err="1">
                <a:solidFill>
                  <a:srgbClr val="000000"/>
                </a:solidFill>
                <a:latin typeface="Consolas" panose="020B0609020204030204" pitchFamily="49" charset="0"/>
              </a:rPr>
              <a:t>chamfer_stepsTime</a:t>
            </a:r>
            <a:r>
              <a:rPr lang="en-US" sz="2800" dirty="0">
                <a:solidFill>
                  <a:srgbClr val="000000"/>
                </a:solidFill>
                <a:latin typeface="Consolas" panose="020B0609020204030204" pitchFamily="49" charset="0"/>
              </a:rPr>
              <a:t> = 1.0</a:t>
            </a:r>
            <a:r>
              <a:rPr lang="en-US" sz="2800" dirty="0">
                <a:solidFill>
                  <a:srgbClr val="000000"/>
                </a:solidFill>
                <a:effectLst>
                  <a:glow rad="101600">
                    <a:srgbClr val="FF0000">
                      <a:alpha val="40000"/>
                    </a:srgbClr>
                  </a:glow>
                </a:effectLst>
                <a:latin typeface="Consolas" panose="020B0609020204030204" pitchFamily="49" charset="0"/>
              </a:rPr>
              <a:t>/</a:t>
            </a:r>
            <a:r>
              <a:rPr lang="en-US" sz="2800" dirty="0" err="1">
                <a:solidFill>
                  <a:srgbClr val="000000"/>
                </a:solidFill>
                <a:latin typeface="Consolas" panose="020B0609020204030204" pitchFamily="49" charset="0"/>
              </a:rPr>
              <a:t>chamferSubs</a:t>
            </a:r>
            <a:r>
              <a:rPr lang="en-US" sz="2800" dirty="0">
                <a:solidFill>
                  <a:srgbClr val="000000"/>
                </a:solidFill>
                <a:latin typeface="Consolas" panose="020B0609020204030204" pitchFamily="49" charset="0"/>
              </a:rPr>
              <a:t>;</a:t>
            </a: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5071195"/>
            <a:ext cx="10989184" cy="67346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V609 Divide by zero. Denominator range [0..999]. lpe-fillet-chamfer.cpp 607</a:t>
            </a:r>
            <a:endParaRPr lang="ru-RU"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9983374"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Inkscape</a:t>
            </a:r>
            <a:endParaRPr lang="ru-RU" sz="2800" b="1" dirty="0">
              <a:latin typeface="Calibri" panose="020F0502020204030204" pitchFamily="34" charset="0"/>
              <a:cs typeface="Calibri" panose="020F0502020204030204" pitchFamily="34" charset="0"/>
            </a:endParaRPr>
          </a:p>
        </p:txBody>
      </p:sp>
      <p:sp>
        <p:nvSpPr>
          <p:cNvPr id="9" name="Isosceles Triangle 5">
            <a:extLst>
              <a:ext uri="{FF2B5EF4-FFF2-40B4-BE49-F238E27FC236}">
                <a16:creationId xmlns:a16="http://schemas.microsoft.com/office/drawing/2014/main" id="{D7BCEBA9-D064-4BD5-A7C7-C90088B0B6CE}"/>
              </a:ext>
            </a:extLst>
          </p:cNvPr>
          <p:cNvSpPr/>
          <p:nvPr/>
        </p:nvSpPr>
        <p:spPr>
          <a:xfrm>
            <a:off x="7689846" y="3751624"/>
            <a:ext cx="3467100" cy="1096601"/>
          </a:xfrm>
          <a:prstGeom prst="triangle">
            <a:avLst>
              <a:gd name="adj" fmla="val 50000"/>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1"/>
                </a:solidFill>
              </a:rPr>
              <a:t>Диапазон </a:t>
            </a:r>
            <a:r>
              <a:rPr lang="en-US" sz="2000" b="1" dirty="0">
                <a:solidFill>
                  <a:schemeClr val="tx1"/>
                </a:solidFill>
              </a:rPr>
              <a:t>[0..999]</a:t>
            </a:r>
            <a:endParaRPr lang="ru-RU" sz="2000" b="1" dirty="0">
              <a:solidFill>
                <a:schemeClr val="tx1"/>
              </a:solidFill>
            </a:endParaRPr>
          </a:p>
          <a:p>
            <a:pPr algn="ctr"/>
            <a:endParaRPr lang="ru-RU" b="1" dirty="0">
              <a:solidFill>
                <a:schemeClr val="tx1"/>
              </a:solidFill>
            </a:endParaRPr>
          </a:p>
        </p:txBody>
      </p:sp>
    </p:spTree>
    <p:extLst>
      <p:ext uri="{BB962C8B-B14F-4D97-AF65-F5344CB8AC3E}">
        <p14:creationId xmlns:p14="http://schemas.microsoft.com/office/powerpoint/2010/main" val="2277007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9F402CD2-A398-4DD7-889F-40BEC9BDE215}"/>
              </a:ext>
            </a:extLst>
          </p:cNvPr>
          <p:cNvSpPr>
            <a:spLocks noGrp="1"/>
          </p:cNvSpPr>
          <p:nvPr>
            <p:ph idx="10"/>
          </p:nvPr>
        </p:nvSpPr>
        <p:spPr>
          <a:xfrm>
            <a:off x="640466" y="1276709"/>
            <a:ext cx="10715639" cy="3854092"/>
          </a:xfrm>
        </p:spPr>
        <p:txBody>
          <a:bodyPr/>
          <a:lstStyle/>
          <a:p>
            <a:r>
              <a:rPr lang="ru-RU" sz="2800" dirty="0"/>
              <a:t>Частый вопрос: обнаруживает ли анализатор PVS-</a:t>
            </a:r>
            <a:r>
              <a:rPr lang="ru-RU" sz="2800" dirty="0" err="1"/>
              <a:t>Studio</a:t>
            </a:r>
            <a:r>
              <a:rPr lang="ru-RU" sz="2800" dirty="0"/>
              <a:t> утечки памяти?</a:t>
            </a:r>
          </a:p>
          <a:p>
            <a:r>
              <a:rPr lang="ru-RU" sz="2800" dirty="0"/>
              <a:t>Короткий ответ: да</a:t>
            </a:r>
          </a:p>
          <a:p>
            <a:r>
              <a:rPr lang="ru-RU" sz="2800" dirty="0"/>
              <a:t>Более полный ответ: да, но, как и любой статический анализатор, делает это иногда хуже, чем динамические анализаторы кода</a:t>
            </a:r>
          </a:p>
          <a:p>
            <a:r>
              <a:rPr lang="ru-RU" sz="2800" dirty="0"/>
              <a:t>Подробнее про поиск утечек памяти с помощью PVS-</a:t>
            </a:r>
            <a:r>
              <a:rPr lang="ru-RU" sz="2800" dirty="0" err="1"/>
              <a:t>Studio</a:t>
            </a:r>
            <a:r>
              <a:rPr lang="ru-RU" sz="2800" dirty="0"/>
              <a:t>:</a:t>
            </a:r>
            <a:br>
              <a:rPr lang="ru-RU" sz="2800" dirty="0"/>
            </a:br>
            <a:r>
              <a:rPr lang="ru-RU" sz="2800" dirty="0">
                <a:hlinkClick r:id="rId2"/>
              </a:rPr>
              <a:t>https://www.viva64.com/ru/b/0543/</a:t>
            </a:r>
            <a:r>
              <a:rPr lang="ru-RU" sz="2800" dirty="0"/>
              <a:t> </a:t>
            </a:r>
          </a:p>
          <a:p>
            <a:endParaRPr lang="ru-RU" sz="2800" dirty="0"/>
          </a:p>
          <a:p>
            <a:r>
              <a:rPr lang="ru-RU" sz="2800" dirty="0"/>
              <a:t>Рассмотрим пример</a:t>
            </a:r>
          </a:p>
          <a:p>
            <a:endParaRPr lang="ru-RU" sz="2800" dirty="0"/>
          </a:p>
          <a:p>
            <a:endParaRPr lang="ru-RU" sz="2800" dirty="0"/>
          </a:p>
        </p:txBody>
      </p:sp>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Утечки памяти</a:t>
            </a:r>
          </a:p>
        </p:txBody>
      </p:sp>
      <p:grpSp>
        <p:nvGrpSpPr>
          <p:cNvPr id="7" name="Group 6">
            <a:extLst>
              <a:ext uri="{FF2B5EF4-FFF2-40B4-BE49-F238E27FC236}">
                <a16:creationId xmlns:a16="http://schemas.microsoft.com/office/drawing/2014/main" id="{2B91DF30-6797-4CBB-9536-8AE087F5D831}"/>
              </a:ext>
            </a:extLst>
          </p:cNvPr>
          <p:cNvGrpSpPr/>
          <p:nvPr/>
        </p:nvGrpSpPr>
        <p:grpSpPr>
          <a:xfrm>
            <a:off x="8378616" y="3603473"/>
            <a:ext cx="3336056" cy="3254527"/>
            <a:chOff x="3740302" y="3009900"/>
            <a:chExt cx="3848100" cy="3848100"/>
          </a:xfrm>
        </p:grpSpPr>
        <p:pic>
          <p:nvPicPr>
            <p:cNvPr id="5" name="Picture 4">
              <a:extLst>
                <a:ext uri="{FF2B5EF4-FFF2-40B4-BE49-F238E27FC236}">
                  <a16:creationId xmlns:a16="http://schemas.microsoft.com/office/drawing/2014/main" id="{85418F49-1CEF-4CB5-9DB8-2482A12B1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40302" y="3009900"/>
              <a:ext cx="3848100" cy="3848100"/>
            </a:xfrm>
            <a:prstGeom prst="rect">
              <a:avLst/>
            </a:prstGeom>
          </p:spPr>
        </p:pic>
        <p:sp>
          <p:nvSpPr>
            <p:cNvPr id="6" name="TextBox 5">
              <a:extLst>
                <a:ext uri="{FF2B5EF4-FFF2-40B4-BE49-F238E27FC236}">
                  <a16:creationId xmlns:a16="http://schemas.microsoft.com/office/drawing/2014/main" id="{6A0F8575-40ED-4381-84B0-5DECD229C760}"/>
                </a:ext>
              </a:extLst>
            </p:cNvPr>
            <p:cNvSpPr txBox="1"/>
            <p:nvPr/>
          </p:nvSpPr>
          <p:spPr>
            <a:xfrm>
              <a:off x="5664352" y="5400044"/>
              <a:ext cx="1574648" cy="98255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cs typeface="Calibri" panose="020F0502020204030204" pitchFamily="34" charset="0"/>
                </a:rPr>
                <a:t>Memory leak</a:t>
              </a:r>
              <a:endParaRPr lang="ru-RU" sz="24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50969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Утечки памяти</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1366221" y="1828800"/>
            <a:ext cx="10825779" cy="281287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0000"/>
                </a:solidFill>
                <a:latin typeface="Consolas" panose="020B0609020204030204" pitchFamily="49" charset="0"/>
              </a:rPr>
              <a:t>std::</a:t>
            </a:r>
            <a:r>
              <a:rPr lang="en-US" dirty="0" err="1">
                <a:solidFill>
                  <a:srgbClr val="2B91AF"/>
                </a:solidFill>
                <a:latin typeface="Consolas" panose="020B0609020204030204" pitchFamily="49" charset="0"/>
              </a:rPr>
              <a:t>unique_ptr</a:t>
            </a:r>
            <a:r>
              <a:rPr lang="en-US" dirty="0">
                <a:solidFill>
                  <a:srgbClr val="000000"/>
                </a:solidFill>
                <a:latin typeface="Consolas" panose="020B0609020204030204" pitchFamily="49" charset="0"/>
              </a:rPr>
              <a:t>&lt;</a:t>
            </a:r>
            <a:r>
              <a:rPr lang="en-US" dirty="0" err="1">
                <a:solidFill>
                  <a:srgbClr val="000000"/>
                </a:solidFill>
                <a:latin typeface="Consolas" panose="020B0609020204030204" pitchFamily="49" charset="0"/>
              </a:rPr>
              <a:t>CCodec_JpegModule</a:t>
            </a:r>
            <a:r>
              <a:rPr lang="en-US" dirty="0">
                <a:solidFill>
                  <a:srgbClr val="000000"/>
                </a:solidFill>
                <a:latin typeface="Consolas" panose="020B0609020204030204" pitchFamily="49" charset="0"/>
              </a:rPr>
              <a:t>::Context&gt;</a:t>
            </a:r>
          </a:p>
          <a:p>
            <a:pPr marL="0" indent="0">
              <a:buNone/>
            </a:pPr>
            <a:r>
              <a:rPr lang="en-US" dirty="0" err="1">
                <a:solidFill>
                  <a:srgbClr val="000000"/>
                </a:solidFill>
                <a:latin typeface="Consolas" panose="020B0609020204030204" pitchFamily="49" charset="0"/>
              </a:rPr>
              <a:t>CCodec_JpegModule</a:t>
            </a:r>
            <a:r>
              <a:rPr lang="en-US" dirty="0">
                <a:solidFill>
                  <a:srgbClr val="000000"/>
                </a:solidFill>
                <a:latin typeface="Consolas" panose="020B0609020204030204" pitchFamily="49" charset="0"/>
              </a:rPr>
              <a:t>::Start()</a:t>
            </a:r>
          </a:p>
          <a:p>
            <a:pPr marL="0" indent="0">
              <a:buNone/>
            </a:pPr>
            <a:r>
              <a:rPr lang="ru-RU" dirty="0">
                <a:solidFill>
                  <a:srgbClr val="000000"/>
                </a:solidFill>
                <a:latin typeface="Consolas" panose="020B0609020204030204" pitchFamily="49" charset="0"/>
              </a:rPr>
              <a:t>{</a:t>
            </a:r>
          </a:p>
          <a:p>
            <a:pPr marL="0" indent="0">
              <a:buNone/>
            </a:pPr>
            <a:r>
              <a:rPr lang="en-US" dirty="0">
                <a:solidFill>
                  <a:srgbClr val="000000"/>
                </a:solidFill>
                <a:latin typeface="Consolas" panose="020B0609020204030204" pitchFamily="49" charset="0"/>
              </a:rPr>
              <a:t>  </a:t>
            </a:r>
            <a:r>
              <a:rPr lang="en-US" dirty="0">
                <a:solidFill>
                  <a:srgbClr val="0000FF"/>
                </a:solidFill>
                <a:latin typeface="Consolas" panose="020B0609020204030204" pitchFamily="49" charset="0"/>
              </a:rPr>
              <a:t>auto</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pContext</a:t>
            </a:r>
            <a:r>
              <a:rPr lang="en-US" dirty="0">
                <a:solidFill>
                  <a:srgbClr val="000000"/>
                </a:solidFill>
                <a:latin typeface="Consolas" panose="020B0609020204030204" pitchFamily="49" charset="0"/>
              </a:rPr>
              <a:t> = </a:t>
            </a:r>
            <a:r>
              <a:rPr lang="en-US" dirty="0">
                <a:solidFill>
                  <a:srgbClr val="0000FF"/>
                </a:solidFill>
                <a:latin typeface="Consolas" panose="020B0609020204030204" pitchFamily="49" charset="0"/>
              </a:rPr>
              <a:t>new</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CJpegContext</a:t>
            </a:r>
            <a:r>
              <a:rPr lang="en-US" dirty="0">
                <a:solidFill>
                  <a:srgbClr val="000000"/>
                </a:solidFill>
                <a:latin typeface="Consolas" panose="020B0609020204030204" pitchFamily="49" charset="0"/>
              </a:rPr>
              <a:t>();</a:t>
            </a:r>
          </a:p>
          <a:p>
            <a:pPr marL="0" indent="0">
              <a:buNone/>
            </a:pPr>
            <a:r>
              <a:rPr lang="en-US" dirty="0">
                <a:solidFill>
                  <a:srgbClr val="000000"/>
                </a:solidFill>
                <a:latin typeface="Consolas" panose="020B0609020204030204" pitchFamily="49" charset="0"/>
              </a:rPr>
              <a:t>  </a:t>
            </a:r>
            <a:r>
              <a:rPr lang="en-US" dirty="0">
                <a:solidFill>
                  <a:srgbClr val="0000FF"/>
                </a:solidFill>
                <a:latin typeface="Consolas" panose="020B0609020204030204" pitchFamily="49" charset="0"/>
              </a:rPr>
              <a:t>if</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setjmp</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pContext</a:t>
            </a:r>
            <a:r>
              <a:rPr lang="en-US" dirty="0">
                <a:solidFill>
                  <a:srgbClr val="000000"/>
                </a:solidFill>
                <a:latin typeface="Consolas" panose="020B0609020204030204" pitchFamily="49" charset="0"/>
              </a:rPr>
              <a:t>-&gt;</a:t>
            </a:r>
            <a:r>
              <a:rPr lang="en-US" dirty="0" err="1">
                <a:solidFill>
                  <a:srgbClr val="000000"/>
                </a:solidFill>
                <a:latin typeface="Consolas" panose="020B0609020204030204" pitchFamily="49" charset="0"/>
              </a:rPr>
              <a:t>m_JumpMark</a:t>
            </a:r>
            <a:r>
              <a:rPr lang="en-US" dirty="0">
                <a:solidFill>
                  <a:srgbClr val="000000"/>
                </a:solidFill>
                <a:latin typeface="Consolas" panose="020B0609020204030204" pitchFamily="49" charset="0"/>
              </a:rPr>
              <a:t>) == -1)</a:t>
            </a:r>
          </a:p>
          <a:p>
            <a:pPr marL="0" indent="0">
              <a:buNone/>
            </a:pPr>
            <a:r>
              <a:rPr lang="en-US" dirty="0">
                <a:solidFill>
                  <a:srgbClr val="000000"/>
                </a:solidFill>
                <a:latin typeface="Consolas" panose="020B0609020204030204" pitchFamily="49" charset="0"/>
              </a:rPr>
              <a:t>    </a:t>
            </a:r>
            <a:r>
              <a:rPr lang="en-US" dirty="0">
                <a:solidFill>
                  <a:srgbClr val="0000FF"/>
                </a:solidFill>
                <a:latin typeface="Consolas" panose="020B0609020204030204" pitchFamily="49" charset="0"/>
              </a:rPr>
              <a:t>return</a:t>
            </a:r>
            <a:r>
              <a:rPr lang="en-US" dirty="0">
                <a:solidFill>
                  <a:srgbClr val="000000"/>
                </a:solidFill>
                <a:latin typeface="Consolas" panose="020B0609020204030204" pitchFamily="49" charset="0"/>
              </a:rPr>
              <a:t> </a:t>
            </a:r>
            <a:r>
              <a:rPr lang="en-US" dirty="0" err="1">
                <a:solidFill>
                  <a:srgbClr val="0000FF"/>
                </a:solidFill>
                <a:latin typeface="Consolas" panose="020B0609020204030204" pitchFamily="49" charset="0"/>
              </a:rPr>
              <a:t>nullptr</a:t>
            </a:r>
            <a:r>
              <a:rPr lang="en-US" dirty="0">
                <a:solidFill>
                  <a:srgbClr val="000000"/>
                </a:solidFill>
                <a:latin typeface="Consolas" panose="020B0609020204030204" pitchFamily="49" charset="0"/>
              </a:rPr>
              <a:t>;</a:t>
            </a:r>
          </a:p>
          <a:p>
            <a:pPr marL="0" indent="0">
              <a:buNone/>
            </a:pPr>
            <a:r>
              <a:rPr lang="ru-RU" dirty="0">
                <a:solidFill>
                  <a:srgbClr val="000000"/>
                </a:solidFill>
                <a:latin typeface="Consolas" panose="020B0609020204030204" pitchFamily="49" charset="0"/>
              </a:rPr>
              <a:t>  ....</a:t>
            </a:r>
          </a:p>
          <a:p>
            <a:pPr marL="0" indent="0">
              <a:buNone/>
            </a:pPr>
            <a:r>
              <a:rPr lang="ru-RU" dirty="0">
                <a:solidFill>
                  <a:srgbClr val="000000"/>
                </a:solidFill>
                <a:latin typeface="Consolas" panose="020B0609020204030204" pitchFamily="49" charset="0"/>
              </a:rPr>
              <a:t>}</a:t>
            </a:r>
            <a:endParaRPr lang="ru-RU" dirty="0"/>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5805676"/>
            <a:ext cx="10989184" cy="62843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V773 The function was exited without releasing the '</a:t>
            </a:r>
            <a:r>
              <a:rPr lang="en-US" dirty="0" err="1">
                <a:latin typeface="Calibri Light" panose="020F0302020204030204" pitchFamily="34" charset="0"/>
                <a:cs typeface="Calibri Light" panose="020F0302020204030204" pitchFamily="34" charset="0"/>
              </a:rPr>
              <a:t>pContext</a:t>
            </a:r>
            <a:r>
              <a:rPr lang="en-US" dirty="0">
                <a:latin typeface="Calibri Light" panose="020F0302020204030204" pitchFamily="34" charset="0"/>
                <a:cs typeface="Calibri Light" panose="020F0302020204030204" pitchFamily="34" charset="0"/>
              </a:rPr>
              <a:t>' pointer. A memory leak is possible. fx_codec_jpeg.cpp 421</a:t>
            </a: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9845388"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PDFium</a:t>
            </a:r>
            <a:endParaRPr lang="ru-RU" sz="2800" b="1" dirty="0">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E9721C2F-5D08-4269-BCB9-EFC5A2ADAE0C}"/>
              </a:ext>
            </a:extLst>
          </p:cNvPr>
          <p:cNvGrpSpPr/>
          <p:nvPr/>
        </p:nvGrpSpPr>
        <p:grpSpPr>
          <a:xfrm>
            <a:off x="640465" y="3411582"/>
            <a:ext cx="524302" cy="1269820"/>
            <a:chOff x="640465" y="3429000"/>
            <a:chExt cx="524302" cy="1269820"/>
          </a:xfrm>
        </p:grpSpPr>
        <p:sp>
          <p:nvSpPr>
            <p:cNvPr id="3" name="Arrow: Right 2">
              <a:extLst>
                <a:ext uri="{FF2B5EF4-FFF2-40B4-BE49-F238E27FC236}">
                  <a16:creationId xmlns:a16="http://schemas.microsoft.com/office/drawing/2014/main" id="{05D817FB-47E1-45BA-95E4-3904D96B9954}"/>
                </a:ext>
              </a:extLst>
            </p:cNvPr>
            <p:cNvSpPr/>
            <p:nvPr/>
          </p:nvSpPr>
          <p:spPr>
            <a:xfrm>
              <a:off x="640466" y="3429000"/>
              <a:ext cx="524301" cy="352425"/>
            </a:xfrm>
            <a:prstGeom prst="rightArrow">
              <a:avLst/>
            </a:prstGeom>
            <a:solidFill>
              <a:srgbClr val="00B4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Arrow: Right 11">
              <a:extLst>
                <a:ext uri="{FF2B5EF4-FFF2-40B4-BE49-F238E27FC236}">
                  <a16:creationId xmlns:a16="http://schemas.microsoft.com/office/drawing/2014/main" id="{318B5B88-8D8F-4B4C-A284-33BA45395BD4}"/>
                </a:ext>
              </a:extLst>
            </p:cNvPr>
            <p:cNvSpPr/>
            <p:nvPr/>
          </p:nvSpPr>
          <p:spPr>
            <a:xfrm>
              <a:off x="640465" y="4346395"/>
              <a:ext cx="524301" cy="352425"/>
            </a:xfrm>
            <a:prstGeom prst="rightArrow">
              <a:avLst/>
            </a:prstGeom>
            <a:solidFill>
              <a:srgbClr val="00B4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Tree>
    <p:extLst>
      <p:ext uri="{BB962C8B-B14F-4D97-AF65-F5344CB8AC3E}">
        <p14:creationId xmlns:p14="http://schemas.microsoft.com/office/powerpoint/2010/main" val="1980822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a:xfrm>
            <a:off x="640466" y="258143"/>
            <a:ext cx="11394780" cy="406651"/>
          </a:xfrm>
        </p:spPr>
        <p:txBody>
          <a:bodyPr/>
          <a:lstStyle/>
          <a:p>
            <a:r>
              <a:rPr lang="ru-RU" sz="3600" dirty="0"/>
              <a:t>Ошибки при переносе кода на 64-битные платформы</a:t>
            </a:r>
            <a:endParaRPr lang="ru-RU" sz="3800" dirty="0"/>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520701" y="1828800"/>
            <a:ext cx="11671300" cy="281287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err="1">
                <a:solidFill>
                  <a:srgbClr val="6F008A"/>
                </a:solidFill>
                <a:latin typeface="Consolas" panose="020B0609020204030204" pitchFamily="49" charset="0"/>
              </a:rPr>
              <a:t>DialogBoxParam</a:t>
            </a:r>
            <a:r>
              <a:rPr lang="en-US" sz="2700" dirty="0">
                <a:solidFill>
                  <a:srgbClr val="000000"/>
                </a:solidFill>
                <a:latin typeface="Consolas" panose="020B0609020204030204" pitchFamily="49" charset="0"/>
              </a:rPr>
              <a:t>(</a:t>
            </a:r>
            <a:r>
              <a:rPr lang="en-US" sz="2700" dirty="0" err="1">
                <a:solidFill>
                  <a:srgbClr val="000000"/>
                </a:solidFill>
                <a:latin typeface="Consolas" panose="020B0609020204030204" pitchFamily="49" charset="0"/>
              </a:rPr>
              <a:t>g_hmodThisDll</a:t>
            </a:r>
            <a:r>
              <a:rPr lang="en-US" sz="2700" dirty="0">
                <a:solidFill>
                  <a:srgbClr val="000000"/>
                </a:solidFill>
                <a:latin typeface="Consolas" panose="020B0609020204030204" pitchFamily="49" charset="0"/>
              </a:rPr>
              <a:t>,</a:t>
            </a:r>
            <a:endParaRPr lang="ru-RU" sz="2700" dirty="0">
              <a:solidFill>
                <a:srgbClr val="000000"/>
              </a:solidFill>
              <a:latin typeface="Consolas" panose="020B0609020204030204" pitchFamily="49" charset="0"/>
            </a:endParaRPr>
          </a:p>
          <a:p>
            <a:pPr marL="0" indent="0">
              <a:buNone/>
            </a:pPr>
            <a:r>
              <a:rPr lang="ru-RU" sz="2700" dirty="0">
                <a:solidFill>
                  <a:srgbClr val="000000"/>
                </a:solidFill>
                <a:latin typeface="Consolas" panose="020B0609020204030204" pitchFamily="49" charset="0"/>
              </a:rPr>
              <a:t>               </a:t>
            </a:r>
            <a:r>
              <a:rPr lang="en-US" sz="2700" dirty="0">
                <a:solidFill>
                  <a:srgbClr val="6F008A"/>
                </a:solidFill>
                <a:latin typeface="Consolas" panose="020B0609020204030204" pitchFamily="49" charset="0"/>
              </a:rPr>
              <a:t>MAKEINTRESOURCE</a:t>
            </a:r>
            <a:r>
              <a:rPr lang="en-US" sz="2700" dirty="0">
                <a:solidFill>
                  <a:srgbClr val="000000"/>
                </a:solidFill>
                <a:latin typeface="Consolas" panose="020B0609020204030204" pitchFamily="49" charset="0"/>
              </a:rPr>
              <a:t>(IDD_LOGIN),</a:t>
            </a:r>
          </a:p>
          <a:p>
            <a:pPr marL="0" indent="0">
              <a:buNone/>
            </a:pPr>
            <a:r>
              <a:rPr lang="en-US" sz="2700" dirty="0">
                <a:solidFill>
                  <a:srgbClr val="000000"/>
                </a:solidFill>
                <a:latin typeface="Consolas" panose="020B0609020204030204" pitchFamily="49" charset="0"/>
              </a:rPr>
              <a:t>               </a:t>
            </a:r>
            <a:r>
              <a:rPr lang="en-US" sz="2700" dirty="0" err="1">
                <a:solidFill>
                  <a:srgbClr val="000000"/>
                </a:solidFill>
                <a:latin typeface="Consolas" panose="020B0609020204030204" pitchFamily="49" charset="0"/>
              </a:rPr>
              <a:t>g_hwndMain</a:t>
            </a:r>
            <a:r>
              <a:rPr lang="en-US" sz="2700" dirty="0">
                <a:solidFill>
                  <a:srgbClr val="000000"/>
                </a:solidFill>
                <a:latin typeface="Consolas" panose="020B0609020204030204" pitchFamily="49" charset="0"/>
              </a:rPr>
              <a:t>,</a:t>
            </a:r>
            <a:endParaRPr lang="ru-RU" sz="2700" dirty="0">
              <a:solidFill>
                <a:srgbClr val="000000"/>
              </a:solidFill>
              <a:latin typeface="Consolas" panose="020B0609020204030204" pitchFamily="49" charset="0"/>
            </a:endParaRPr>
          </a:p>
          <a:p>
            <a:pPr marL="0" indent="0">
              <a:buNone/>
            </a:pPr>
            <a:r>
              <a:rPr lang="ru-RU" sz="2700" dirty="0">
                <a:solidFill>
                  <a:srgbClr val="000000"/>
                </a:solidFill>
                <a:latin typeface="Consolas" panose="020B0609020204030204" pitchFamily="49" charset="0"/>
              </a:rPr>
              <a:t>               </a:t>
            </a:r>
            <a:r>
              <a:rPr lang="en-US" sz="2700" dirty="0">
                <a:solidFill>
                  <a:srgbClr val="000000"/>
                </a:solidFill>
                <a:latin typeface="Consolas" panose="020B0609020204030204" pitchFamily="49" charset="0"/>
              </a:rPr>
              <a:t>(DLGPROC)(</a:t>
            </a:r>
            <a:r>
              <a:rPr lang="en-US" sz="2700" dirty="0" err="1">
                <a:solidFill>
                  <a:srgbClr val="000000"/>
                </a:solidFill>
                <a:latin typeface="Consolas" panose="020B0609020204030204" pitchFamily="49" charset="0"/>
              </a:rPr>
              <a:t>LoginDialogProc</a:t>
            </a:r>
            <a:r>
              <a:rPr lang="en-US" sz="2700" dirty="0">
                <a:solidFill>
                  <a:srgbClr val="000000"/>
                </a:solidFill>
                <a:latin typeface="Consolas" panose="020B0609020204030204" pitchFamily="49" charset="0"/>
              </a:rPr>
              <a:t>),</a:t>
            </a:r>
          </a:p>
          <a:p>
            <a:pPr marL="0" indent="0">
              <a:buNone/>
            </a:pPr>
            <a:r>
              <a:rPr lang="en-US" sz="2700" dirty="0">
                <a:solidFill>
                  <a:srgbClr val="000000"/>
                </a:solidFill>
                <a:latin typeface="Consolas" panose="020B0609020204030204" pitchFamily="49" charset="0"/>
              </a:rPr>
              <a:t>               </a:t>
            </a:r>
            <a:r>
              <a:rPr lang="en-US" sz="2700" dirty="0">
                <a:solidFill>
                  <a:srgbClr val="000000"/>
                </a:solidFill>
                <a:effectLst>
                  <a:glow rad="101600">
                    <a:srgbClr val="FF0000">
                      <a:alpha val="40000"/>
                    </a:srgbClr>
                  </a:glow>
                </a:effectLst>
                <a:latin typeface="Consolas" panose="020B0609020204030204" pitchFamily="49" charset="0"/>
              </a:rPr>
              <a:t>(</a:t>
            </a:r>
            <a:r>
              <a:rPr lang="en-US" sz="2700" dirty="0">
                <a:solidFill>
                  <a:srgbClr val="0000FF"/>
                </a:solidFill>
                <a:effectLst>
                  <a:glow rad="101600">
                    <a:srgbClr val="FF0000">
                      <a:alpha val="40000"/>
                    </a:srgbClr>
                  </a:glow>
                </a:effectLst>
                <a:latin typeface="Consolas" panose="020B0609020204030204" pitchFamily="49" charset="0"/>
              </a:rPr>
              <a:t>long</a:t>
            </a:r>
            <a:r>
              <a:rPr lang="en-US" sz="2700" dirty="0">
                <a:solidFill>
                  <a:srgbClr val="000000"/>
                </a:solidFill>
                <a:effectLst>
                  <a:glow rad="101600">
                    <a:srgbClr val="FF0000">
                      <a:alpha val="40000"/>
                    </a:srgbClr>
                  </a:glow>
                </a:effectLst>
                <a:latin typeface="Consolas" panose="020B0609020204030204" pitchFamily="49" charset="0"/>
              </a:rPr>
              <a:t>)</a:t>
            </a:r>
            <a:r>
              <a:rPr lang="en-US" sz="2700" dirty="0">
                <a:solidFill>
                  <a:srgbClr val="0000FF"/>
                </a:solidFill>
                <a:effectLst>
                  <a:glow rad="101600">
                    <a:srgbClr val="FF0000">
                      <a:alpha val="40000"/>
                    </a:srgbClr>
                  </a:glow>
                </a:effectLst>
                <a:latin typeface="Consolas" panose="020B0609020204030204" pitchFamily="49" charset="0"/>
              </a:rPr>
              <a:t>this</a:t>
            </a:r>
            <a:r>
              <a:rPr lang="en-US" sz="2700" dirty="0">
                <a:solidFill>
                  <a:srgbClr val="000000"/>
                </a:solidFill>
                <a:latin typeface="Consolas" panose="020B0609020204030204" pitchFamily="49" charset="0"/>
              </a:rPr>
              <a:t>);</a:t>
            </a:r>
            <a:endParaRPr lang="ru-RU" sz="2700" dirty="0"/>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4563291"/>
            <a:ext cx="10989184" cy="1870815"/>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V220 Suspicious sequence of types castings: </a:t>
            </a:r>
            <a:r>
              <a:rPr lang="en-US" dirty="0" err="1">
                <a:latin typeface="Calibri Light" panose="020F0302020204030204" pitchFamily="34" charset="0"/>
                <a:cs typeface="Calibri Light" panose="020F0302020204030204" pitchFamily="34" charset="0"/>
              </a:rPr>
              <a:t>memsize</a:t>
            </a:r>
            <a:r>
              <a:rPr lang="en-US" dirty="0">
                <a:latin typeface="Calibri Light" panose="020F0302020204030204" pitchFamily="34" charset="0"/>
                <a:cs typeface="Calibri Light" panose="020F0302020204030204" pitchFamily="34" charset="0"/>
              </a:rPr>
              <a:t> -&gt; 32-bit integer -&gt; </a:t>
            </a:r>
            <a:r>
              <a:rPr lang="en-US" dirty="0" err="1">
                <a:latin typeface="Calibri Light" panose="020F0302020204030204" pitchFamily="34" charset="0"/>
                <a:cs typeface="Calibri Light" panose="020F0302020204030204" pitchFamily="34" charset="0"/>
              </a:rPr>
              <a:t>memsize</a:t>
            </a:r>
            <a:r>
              <a:rPr lang="en-US" dirty="0">
                <a:latin typeface="Calibri Light" panose="020F0302020204030204" pitchFamily="34" charset="0"/>
                <a:cs typeface="Calibri Light" panose="020F0302020204030204" pitchFamily="34" charset="0"/>
              </a:rPr>
              <a:t>. The value being casted: 'this'. logindialog.cpp 105</a:t>
            </a:r>
          </a:p>
          <a:p>
            <a:pPr marL="0" indent="0">
              <a:buNone/>
            </a:pPr>
            <a:r>
              <a:rPr lang="ru-RU" sz="2000" dirty="0">
                <a:latin typeface="Calibri Light" panose="020F0302020204030204" pitchFamily="34" charset="0"/>
                <a:cs typeface="Calibri Light" panose="020F0302020204030204" pitchFamily="34" charset="0"/>
              </a:rPr>
              <a:t>Тип </a:t>
            </a:r>
            <a:r>
              <a:rPr lang="ru-RU" sz="2000" b="1" dirty="0" err="1">
                <a:latin typeface="Calibri Light" panose="020F0302020204030204" pitchFamily="34" charset="0"/>
                <a:cs typeface="Calibri Light" panose="020F0302020204030204" pitchFamily="34" charset="0"/>
              </a:rPr>
              <a:t>long</a:t>
            </a:r>
            <a:r>
              <a:rPr lang="ru-RU" sz="2000" dirty="0">
                <a:latin typeface="Calibri Light" panose="020F0302020204030204" pitchFamily="34" charset="0"/>
                <a:cs typeface="Calibri Light" panose="020F0302020204030204" pitchFamily="34" charset="0"/>
              </a:rPr>
              <a:t> в Win64 по прежнему 32-битный. В 64-битной программе объект может быть создан за пределами младших 4 Гигабайт памяти. В этом случае значение указателя будет испорчено. Неприятная ошибка, которая может проявляться очень редко после долгой работы программы. Правильно: (LPARAM)(</a:t>
            </a:r>
            <a:r>
              <a:rPr lang="ru-RU" sz="2000" dirty="0" err="1">
                <a:latin typeface="Calibri Light" panose="020F0302020204030204" pitchFamily="34" charset="0"/>
                <a:cs typeface="Calibri Light" panose="020F0302020204030204" pitchFamily="34" charset="0"/>
              </a:rPr>
              <a:t>this</a:t>
            </a:r>
            <a:r>
              <a:rPr lang="ru-RU" sz="2000" dirty="0">
                <a:latin typeface="Calibri Light" panose="020F0302020204030204" pitchFamily="34" charset="0"/>
                <a:cs typeface="Calibri Light" panose="020F0302020204030204" pitchFamily="34" charset="0"/>
              </a:rPr>
              <a:t>).</a:t>
            </a:r>
          </a:p>
          <a:p>
            <a:pPr marL="0" indent="0">
              <a:buNone/>
            </a:pPr>
            <a:endParaRPr lang="en-US"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10477548"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TortoiseSVN</a:t>
            </a:r>
            <a:endParaRPr lang="ru-RU"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1016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07D0BED-2C37-4137-B2E1-9C2CA96B4803}"/>
              </a:ext>
            </a:extLst>
          </p:cNvPr>
          <p:cNvSpPr>
            <a:spLocks noGrp="1"/>
          </p:cNvSpPr>
          <p:nvPr>
            <p:ph type="subTitle" idx="1"/>
          </p:nvPr>
        </p:nvSpPr>
        <p:spPr/>
        <p:txBody>
          <a:bodyPr/>
          <a:lstStyle/>
          <a:p>
            <a:r>
              <a:rPr lang="en-GB" dirty="0"/>
              <a:t>PVS-Studio </a:t>
            </a:r>
            <a:r>
              <a:rPr lang="ru-RU" dirty="0"/>
              <a:t>и </a:t>
            </a:r>
            <a:r>
              <a:rPr lang="en-GB" dirty="0"/>
              <a:t>Java-</a:t>
            </a:r>
            <a:r>
              <a:rPr lang="ru-RU" dirty="0"/>
              <a:t>проекты</a:t>
            </a:r>
          </a:p>
        </p:txBody>
      </p:sp>
    </p:spTree>
    <p:extLst>
      <p:ext uri="{BB962C8B-B14F-4D97-AF65-F5344CB8AC3E}">
        <p14:creationId xmlns:p14="http://schemas.microsoft.com/office/powerpoint/2010/main" val="455569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a:t>Целочисленное деление</a:t>
            </a:r>
            <a:endParaRPr lang="ru-RU" dirty="0"/>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520699" y="1715589"/>
            <a:ext cx="12838249" cy="3762102"/>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2200" dirty="0">
                <a:solidFill>
                  <a:srgbClr val="000000"/>
                </a:solidFill>
                <a:latin typeface="Consolas" panose="020B0609020204030204" pitchFamily="49" charset="0"/>
              </a:rPr>
              <a:t>private static </a:t>
            </a:r>
            <a:r>
              <a:rPr lang="en-GB" sz="2200" dirty="0" err="1">
                <a:solidFill>
                  <a:srgbClr val="000000"/>
                </a:solidFill>
                <a:latin typeface="Consolas" panose="020B0609020204030204" pitchFamily="49" charset="0"/>
              </a:rPr>
              <a:t>boolean</a:t>
            </a:r>
            <a:r>
              <a:rPr lang="en-GB" sz="2200" dirty="0">
                <a:solidFill>
                  <a:srgbClr val="000000"/>
                </a:solidFill>
                <a:latin typeface="Consolas" panose="020B0609020204030204" pitchFamily="49" charset="0"/>
              </a:rPr>
              <a:t> </a:t>
            </a:r>
            <a:r>
              <a:rPr lang="en-GB" sz="2200" dirty="0" err="1">
                <a:solidFill>
                  <a:srgbClr val="000000"/>
                </a:solidFill>
                <a:latin typeface="Consolas" panose="020B0609020204030204" pitchFamily="49" charset="0"/>
              </a:rPr>
              <a:t>checkSentenceCapitalization</a:t>
            </a:r>
            <a:r>
              <a:rPr lang="en-GB" sz="2200" dirty="0">
                <a:solidFill>
                  <a:srgbClr val="000000"/>
                </a:solidFill>
                <a:latin typeface="Consolas" panose="020B0609020204030204" pitchFamily="49" charset="0"/>
              </a:rPr>
              <a:t>(@</a:t>
            </a:r>
            <a:r>
              <a:rPr lang="en-GB" sz="2200" dirty="0" err="1">
                <a:solidFill>
                  <a:srgbClr val="000000"/>
                </a:solidFill>
                <a:latin typeface="Consolas" panose="020B0609020204030204" pitchFamily="49" charset="0"/>
              </a:rPr>
              <a:t>NotNull</a:t>
            </a:r>
            <a:r>
              <a:rPr lang="en-GB" sz="2200" dirty="0">
                <a:solidFill>
                  <a:srgbClr val="000000"/>
                </a:solidFill>
                <a:latin typeface="Consolas" panose="020B0609020204030204" pitchFamily="49" charset="0"/>
              </a:rPr>
              <a:t> String value)</a:t>
            </a:r>
          </a:p>
          <a:p>
            <a:pPr marL="0" indent="0">
              <a:spcBef>
                <a:spcPts val="0"/>
              </a:spcBef>
              <a:buNone/>
            </a:pPr>
            <a:r>
              <a:rPr lang="en-GB" sz="2200" dirty="0">
                <a:solidFill>
                  <a:srgbClr val="000000"/>
                </a:solidFill>
                <a:latin typeface="Consolas" panose="020B0609020204030204" pitchFamily="49" charset="0"/>
              </a:rPr>
              <a:t>{</a:t>
            </a:r>
          </a:p>
          <a:p>
            <a:pPr marL="0" indent="0">
              <a:spcBef>
                <a:spcPts val="0"/>
              </a:spcBef>
              <a:buNone/>
            </a:pPr>
            <a:r>
              <a:rPr lang="en-GB" sz="2200" dirty="0">
                <a:solidFill>
                  <a:srgbClr val="000000"/>
                </a:solidFill>
                <a:latin typeface="Consolas" panose="020B0609020204030204" pitchFamily="49" charset="0"/>
              </a:rPr>
              <a:t>  List&lt;String&gt; words = </a:t>
            </a:r>
            <a:r>
              <a:rPr lang="en-GB" sz="2200" dirty="0" err="1">
                <a:solidFill>
                  <a:srgbClr val="000000"/>
                </a:solidFill>
                <a:latin typeface="Consolas" panose="020B0609020204030204" pitchFamily="49" charset="0"/>
              </a:rPr>
              <a:t>StringUtil.split</a:t>
            </a:r>
            <a:r>
              <a:rPr lang="en-GB" sz="2200" dirty="0">
                <a:solidFill>
                  <a:srgbClr val="000000"/>
                </a:solidFill>
                <a:latin typeface="Consolas" panose="020B0609020204030204" pitchFamily="49" charset="0"/>
              </a:rPr>
              <a:t>(value, " ");</a:t>
            </a:r>
          </a:p>
          <a:p>
            <a:pPr marL="0" indent="0">
              <a:spcBef>
                <a:spcPts val="0"/>
              </a:spcBef>
              <a:buNone/>
            </a:pPr>
            <a:r>
              <a:rPr lang="en-GB" sz="2200" dirty="0">
                <a:solidFill>
                  <a:srgbClr val="000000"/>
                </a:solidFill>
                <a:latin typeface="Consolas" panose="020B0609020204030204" pitchFamily="49" charset="0"/>
              </a:rPr>
              <a:t>  ....</a:t>
            </a:r>
          </a:p>
          <a:p>
            <a:pPr marL="0" indent="0">
              <a:spcBef>
                <a:spcPts val="0"/>
              </a:spcBef>
              <a:buNone/>
            </a:pPr>
            <a:r>
              <a:rPr lang="en-GB" sz="2200" dirty="0">
                <a:solidFill>
                  <a:srgbClr val="000000"/>
                </a:solidFill>
                <a:latin typeface="Consolas" panose="020B0609020204030204" pitchFamily="49" charset="0"/>
              </a:rPr>
              <a:t>  </a:t>
            </a:r>
            <a:r>
              <a:rPr lang="en-GB" sz="3200" dirty="0">
                <a:solidFill>
                  <a:srgbClr val="000000"/>
                </a:solidFill>
                <a:effectLst>
                  <a:glow rad="101600">
                    <a:srgbClr val="FF0000">
                      <a:alpha val="40000"/>
                    </a:srgbClr>
                  </a:glow>
                </a:effectLst>
                <a:latin typeface="Consolas" panose="020B0609020204030204" pitchFamily="49" charset="0"/>
              </a:rPr>
              <a:t>int</a:t>
            </a:r>
            <a:r>
              <a:rPr lang="en-GB" sz="2200" dirty="0">
                <a:solidFill>
                  <a:srgbClr val="000000"/>
                </a:solidFill>
                <a:latin typeface="Consolas" panose="020B0609020204030204" pitchFamily="49" charset="0"/>
              </a:rPr>
              <a:t> capitalized = 1;</a:t>
            </a:r>
          </a:p>
          <a:p>
            <a:pPr marL="0" indent="0">
              <a:spcBef>
                <a:spcPts val="0"/>
              </a:spcBef>
              <a:buNone/>
            </a:pPr>
            <a:r>
              <a:rPr lang="en-GB" sz="2200" dirty="0">
                <a:solidFill>
                  <a:srgbClr val="000000"/>
                </a:solidFill>
                <a:latin typeface="Consolas" panose="020B0609020204030204" pitchFamily="49" charset="0"/>
              </a:rPr>
              <a:t>  ....</a:t>
            </a:r>
          </a:p>
          <a:p>
            <a:pPr marL="0" indent="0">
              <a:spcBef>
                <a:spcPts val="0"/>
              </a:spcBef>
              <a:buNone/>
            </a:pPr>
            <a:r>
              <a:rPr lang="en-GB" sz="2200" dirty="0">
                <a:solidFill>
                  <a:srgbClr val="000000"/>
                </a:solidFill>
                <a:latin typeface="Consolas" panose="020B0609020204030204" pitchFamily="49" charset="0"/>
              </a:rPr>
              <a:t>  return </a:t>
            </a:r>
            <a:r>
              <a:rPr lang="en-GB" sz="2200" dirty="0">
                <a:solidFill>
                  <a:srgbClr val="0000FF"/>
                </a:solidFill>
                <a:latin typeface="Consolas" panose="020B0609020204030204" pitchFamily="49" charset="0"/>
              </a:rPr>
              <a:t>capitalized/</a:t>
            </a:r>
            <a:r>
              <a:rPr lang="en-GB" sz="2200" dirty="0" err="1">
                <a:solidFill>
                  <a:srgbClr val="0000FF"/>
                </a:solidFill>
                <a:latin typeface="Consolas" panose="020B0609020204030204" pitchFamily="49" charset="0"/>
              </a:rPr>
              <a:t>words.size</a:t>
            </a:r>
            <a:r>
              <a:rPr lang="en-GB" sz="2200" dirty="0">
                <a:solidFill>
                  <a:srgbClr val="0000FF"/>
                </a:solidFill>
                <a:latin typeface="Consolas" panose="020B0609020204030204" pitchFamily="49" charset="0"/>
              </a:rPr>
              <a:t>() </a:t>
            </a:r>
            <a:r>
              <a:rPr lang="en-GB" sz="2200" dirty="0">
                <a:solidFill>
                  <a:srgbClr val="000000"/>
                </a:solidFill>
                <a:latin typeface="Consolas" panose="020B0609020204030204" pitchFamily="49" charset="0"/>
              </a:rPr>
              <a:t>&lt; 0.2; // allow reasonable amount of</a:t>
            </a:r>
          </a:p>
          <a:p>
            <a:pPr marL="0" indent="0">
              <a:spcBef>
                <a:spcPts val="0"/>
              </a:spcBef>
              <a:buNone/>
            </a:pPr>
            <a:r>
              <a:rPr lang="en-GB" sz="2200" dirty="0">
                <a:solidFill>
                  <a:srgbClr val="000000"/>
                </a:solidFill>
                <a:latin typeface="Consolas" panose="020B0609020204030204" pitchFamily="49" charset="0"/>
              </a:rPr>
              <a:t>                                        </a:t>
            </a:r>
            <a:r>
              <a:rPr lang="ru-RU" sz="2200" dirty="0">
                <a:solidFill>
                  <a:srgbClr val="000000"/>
                </a:solidFill>
                <a:latin typeface="Consolas" panose="020B0609020204030204" pitchFamily="49" charset="0"/>
              </a:rPr>
              <a:t> </a:t>
            </a:r>
            <a:r>
              <a:rPr lang="en-GB" sz="2200" dirty="0">
                <a:solidFill>
                  <a:srgbClr val="000000"/>
                </a:solidFill>
                <a:latin typeface="Consolas" panose="020B0609020204030204" pitchFamily="49" charset="0"/>
              </a:rPr>
              <a:t>// capitalized words</a:t>
            </a:r>
          </a:p>
          <a:p>
            <a:pPr marL="0" indent="0">
              <a:lnSpc>
                <a:spcPct val="20000"/>
              </a:lnSpc>
              <a:spcBef>
                <a:spcPts val="0"/>
              </a:spcBef>
              <a:buNone/>
            </a:pPr>
            <a:r>
              <a:rPr lang="en-GB" sz="2200" dirty="0">
                <a:solidFill>
                  <a:srgbClr val="000000"/>
                </a:solidFill>
                <a:latin typeface="Consolas" panose="020B0609020204030204" pitchFamily="49" charset="0"/>
              </a:rPr>
              <a:t>}</a:t>
            </a:r>
            <a:endParaRPr lang="ru-RU" sz="2200" dirty="0">
              <a:solidFill>
                <a:srgbClr val="000000"/>
              </a:solidFill>
              <a:latin typeface="Consolas" panose="020B0609020204030204" pitchFamily="49" charset="0"/>
            </a:endParaRPr>
          </a:p>
          <a:p>
            <a:pPr marL="0" indent="0">
              <a:spcBef>
                <a:spcPts val="0"/>
              </a:spcBef>
              <a:buNone/>
            </a:pPr>
            <a:endParaRPr lang="ru-RU" dirty="0">
              <a:solidFill>
                <a:srgbClr val="000000"/>
              </a:solidFill>
              <a:latin typeface="Consolas" panose="020B0609020204030204" pitchFamily="49" charset="0"/>
            </a:endParaRP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5068389"/>
            <a:ext cx="10989184" cy="1689462"/>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V6011 [CWE-682] The '0.2' literal of the 'double' type is compared to a value of the 'int' type. TitleCapitalizationInspection.java 169</a:t>
            </a: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10416249"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IntelliJ</a:t>
            </a:r>
            <a:r>
              <a:rPr lang="ru-RU" sz="2800" b="1" dirty="0">
                <a:latin typeface="Calibri" panose="020F0502020204030204" pitchFamily="34" charset="0"/>
                <a:cs typeface="Calibri" panose="020F0502020204030204" pitchFamily="34" charset="0"/>
              </a:rPr>
              <a:t> IDEA</a:t>
            </a:r>
          </a:p>
        </p:txBody>
      </p:sp>
    </p:spTree>
    <p:extLst>
      <p:ext uri="{BB962C8B-B14F-4D97-AF65-F5344CB8AC3E}">
        <p14:creationId xmlns:p14="http://schemas.microsoft.com/office/powerpoint/2010/main" val="1124633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pPr>
              <a:lnSpc>
                <a:spcPct val="100000"/>
              </a:lnSpc>
              <a:spcBef>
                <a:spcPts val="0"/>
              </a:spcBef>
              <a:spcAft>
                <a:spcPts val="1200"/>
              </a:spcAft>
            </a:pPr>
            <a:r>
              <a:rPr lang="en-GB" dirty="0" err="1"/>
              <a:t>NullPointerException</a:t>
            </a:r>
            <a:endParaRPr lang="en-GB" sz="1800" dirty="0">
              <a:solidFill>
                <a:srgbClr val="0070C0"/>
              </a:solidFill>
            </a:endParaRP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520699" y="1715589"/>
            <a:ext cx="12838249" cy="3762102"/>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pPr>
            <a:r>
              <a:rPr lang="en-GB" sz="1800" dirty="0">
                <a:solidFill>
                  <a:srgbClr val="000000"/>
                </a:solidFill>
                <a:latin typeface="Consolas" panose="020B0609020204030204" pitchFamily="49" charset="0"/>
                <a:cs typeface="+mn-cs"/>
              </a:rPr>
              <a:t>private static </a:t>
            </a:r>
            <a:r>
              <a:rPr lang="en-GB" sz="1800" dirty="0" err="1">
                <a:solidFill>
                  <a:srgbClr val="000000"/>
                </a:solidFill>
                <a:latin typeface="Consolas" panose="020B0609020204030204" pitchFamily="49" charset="0"/>
                <a:cs typeface="+mn-cs"/>
              </a:rPr>
              <a:t>PathTrie</a:t>
            </a:r>
            <a:r>
              <a:rPr lang="en-GB" sz="1800" dirty="0">
                <a:solidFill>
                  <a:srgbClr val="000000"/>
                </a:solidFill>
                <a:latin typeface="Consolas" panose="020B0609020204030204" pitchFamily="49" charset="0"/>
                <a:cs typeface="+mn-cs"/>
              </a:rPr>
              <a:t>&lt;</a:t>
            </a:r>
            <a:r>
              <a:rPr lang="en-GB" sz="1800" dirty="0" err="1">
                <a:solidFill>
                  <a:srgbClr val="000000"/>
                </a:solidFill>
                <a:latin typeface="Consolas" panose="020B0609020204030204" pitchFamily="49" charset="0"/>
                <a:cs typeface="+mn-cs"/>
              </a:rPr>
              <a:t>RequestHandler</a:t>
            </a:r>
            <a:r>
              <a:rPr lang="en-GB" sz="1800" dirty="0">
                <a:solidFill>
                  <a:srgbClr val="000000"/>
                </a:solidFill>
                <a:latin typeface="Consolas" panose="020B0609020204030204" pitchFamily="49" charset="0"/>
                <a:cs typeface="+mn-cs"/>
              </a:rPr>
              <a:t>&gt; </a:t>
            </a:r>
            <a:r>
              <a:rPr lang="en-GB" sz="1800" dirty="0" err="1">
                <a:solidFill>
                  <a:srgbClr val="000000"/>
                </a:solidFill>
                <a:latin typeface="Consolas" panose="020B0609020204030204" pitchFamily="49" charset="0"/>
                <a:cs typeface="+mn-cs"/>
              </a:rPr>
              <a:t>defaultHandlers</a:t>
            </a:r>
            <a:r>
              <a:rPr lang="en-GB" sz="1800" dirty="0">
                <a:solidFill>
                  <a:srgbClr val="000000"/>
                </a:solidFill>
                <a:latin typeface="Consolas" panose="020B0609020204030204" pitchFamily="49" charset="0"/>
                <a:cs typeface="+mn-cs"/>
              </a:rPr>
              <a:t>(....) {</a:t>
            </a:r>
          </a:p>
          <a:p>
            <a:pPr marL="0" lvl="0" indent="0">
              <a:spcBef>
                <a:spcPts val="0"/>
              </a:spcBef>
              <a:buClrTx/>
              <a:buNone/>
            </a:pPr>
            <a:r>
              <a:rPr lang="en-GB" sz="1800" dirty="0">
                <a:solidFill>
                  <a:srgbClr val="000000"/>
                </a:solidFill>
                <a:latin typeface="Consolas" panose="020B0609020204030204" pitchFamily="49" charset="0"/>
                <a:cs typeface="+mn-cs"/>
              </a:rPr>
              <a:t>  ....</a:t>
            </a:r>
          </a:p>
          <a:p>
            <a:pPr marL="0" lvl="0" indent="0">
              <a:spcBef>
                <a:spcPts val="0"/>
              </a:spcBef>
              <a:buClrTx/>
              <a:buNone/>
            </a:pPr>
            <a:r>
              <a:rPr lang="en-GB" sz="1800" dirty="0">
                <a:solidFill>
                  <a:srgbClr val="000000"/>
                </a:solidFill>
                <a:latin typeface="Consolas" panose="020B0609020204030204" pitchFamily="49" charset="0"/>
                <a:cs typeface="+mn-cs"/>
              </a:rPr>
              <a:t>  </a:t>
            </a:r>
            <a:r>
              <a:rPr lang="en-GB" sz="1800" dirty="0" err="1">
                <a:solidFill>
                  <a:srgbClr val="000000"/>
                </a:solidFill>
                <a:latin typeface="Consolas" panose="020B0609020204030204" pitchFamily="49" charset="0"/>
                <a:cs typeface="+mn-cs"/>
              </a:rPr>
              <a:t>handlers.insert</a:t>
            </a:r>
            <a:r>
              <a:rPr lang="en-GB" sz="1800" dirty="0">
                <a:solidFill>
                  <a:srgbClr val="000000"/>
                </a:solidFill>
                <a:latin typeface="Consolas" panose="020B0609020204030204" pitchFamily="49" charset="0"/>
                <a:cs typeface="+mn-cs"/>
              </a:rPr>
              <a:t>("POST /batch/storage/v1", (request) -&gt; {</a:t>
            </a:r>
          </a:p>
          <a:p>
            <a:pPr marL="0" lvl="0" indent="0">
              <a:spcBef>
                <a:spcPts val="0"/>
              </a:spcBef>
              <a:buClrTx/>
              <a:buNone/>
            </a:pPr>
            <a:r>
              <a:rPr lang="en-GB" sz="1800" dirty="0">
                <a:solidFill>
                  <a:srgbClr val="000000"/>
                </a:solidFill>
                <a:latin typeface="Consolas" panose="020B0609020204030204" pitchFamily="49" charset="0"/>
                <a:cs typeface="+mn-cs"/>
              </a:rPr>
              <a:t>    ....</a:t>
            </a:r>
          </a:p>
          <a:p>
            <a:pPr marL="0" lvl="0" indent="0">
              <a:spcBef>
                <a:spcPts val="0"/>
              </a:spcBef>
              <a:buClrTx/>
              <a:buNone/>
            </a:pPr>
            <a:r>
              <a:rPr lang="en-GB" sz="1800" dirty="0">
                <a:solidFill>
                  <a:srgbClr val="000000"/>
                </a:solidFill>
                <a:latin typeface="Consolas" panose="020B0609020204030204" pitchFamily="49" charset="0"/>
                <a:cs typeface="+mn-cs"/>
              </a:rPr>
              <a:t>    line = </a:t>
            </a:r>
            <a:r>
              <a:rPr lang="en-GB" sz="1800" dirty="0" err="1">
                <a:solidFill>
                  <a:srgbClr val="000000"/>
                </a:solidFill>
                <a:latin typeface="Consolas" panose="020B0609020204030204" pitchFamily="49" charset="0"/>
                <a:cs typeface="+mn-cs"/>
              </a:rPr>
              <a:t>reader.readLine</a:t>
            </a:r>
            <a:r>
              <a:rPr lang="en-GB" sz="1800" dirty="0">
                <a:solidFill>
                  <a:srgbClr val="000000"/>
                </a:solidFill>
                <a:latin typeface="Consolas" panose="020B0609020204030204" pitchFamily="49" charset="0"/>
                <a:cs typeface="+mn-cs"/>
              </a:rPr>
              <a:t>();</a:t>
            </a:r>
          </a:p>
          <a:p>
            <a:pPr marL="0" lvl="0" indent="0">
              <a:spcBef>
                <a:spcPts val="0"/>
              </a:spcBef>
              <a:buClrTx/>
              <a:buNone/>
            </a:pPr>
            <a:r>
              <a:rPr lang="en-GB" sz="1800" dirty="0">
                <a:solidFill>
                  <a:srgbClr val="000000"/>
                </a:solidFill>
                <a:latin typeface="Consolas" panose="020B0609020204030204" pitchFamily="49" charset="0"/>
                <a:cs typeface="+mn-cs"/>
              </a:rPr>
              <a:t>    byte[] </a:t>
            </a:r>
            <a:r>
              <a:rPr lang="en-GB" sz="1800" dirty="0" err="1">
                <a:solidFill>
                  <a:srgbClr val="000000"/>
                </a:solidFill>
                <a:latin typeface="Consolas" panose="020B0609020204030204" pitchFamily="49" charset="0"/>
                <a:cs typeface="+mn-cs"/>
              </a:rPr>
              <a:t>batchedBody</a:t>
            </a:r>
            <a:r>
              <a:rPr lang="en-GB" sz="1800" dirty="0">
                <a:solidFill>
                  <a:srgbClr val="000000"/>
                </a:solidFill>
                <a:latin typeface="Consolas" panose="020B0609020204030204" pitchFamily="49" charset="0"/>
                <a:cs typeface="+mn-cs"/>
              </a:rPr>
              <a:t> = new byte[0];</a:t>
            </a:r>
          </a:p>
          <a:p>
            <a:pPr marL="0" lvl="0" indent="0">
              <a:spcBef>
                <a:spcPts val="0"/>
              </a:spcBef>
              <a:buClrTx/>
              <a:buNone/>
            </a:pPr>
            <a:r>
              <a:rPr lang="en-GB" sz="1800" dirty="0">
                <a:solidFill>
                  <a:srgbClr val="000000"/>
                </a:solidFill>
                <a:latin typeface="Consolas" panose="020B0609020204030204" pitchFamily="49" charset="0"/>
                <a:cs typeface="+mn-cs"/>
              </a:rPr>
              <a:t>    if ((</a:t>
            </a:r>
            <a:r>
              <a:rPr lang="en-GB" sz="1800" dirty="0">
                <a:solidFill>
                  <a:srgbClr val="0000FF"/>
                </a:solidFill>
                <a:latin typeface="Consolas" panose="020B0609020204030204" pitchFamily="49" charset="0"/>
                <a:cs typeface="+mn-cs"/>
              </a:rPr>
              <a:t>line != null</a:t>
            </a:r>
            <a:r>
              <a:rPr lang="en-GB" sz="1800" dirty="0">
                <a:solidFill>
                  <a:srgbClr val="000000"/>
                </a:solidFill>
                <a:latin typeface="Consolas" panose="020B0609020204030204" pitchFamily="49" charset="0"/>
                <a:cs typeface="+mn-cs"/>
              </a:rPr>
              <a:t>) </a:t>
            </a:r>
            <a:r>
              <a:rPr lang="en-GB" dirty="0">
                <a:solidFill>
                  <a:srgbClr val="000000"/>
                </a:solidFill>
                <a:effectLst>
                  <a:glow rad="101600">
                    <a:srgbClr val="FF0000">
                      <a:alpha val="40000"/>
                    </a:srgbClr>
                  </a:glow>
                </a:effectLst>
                <a:latin typeface="Consolas" panose="020B0609020204030204" pitchFamily="49" charset="0"/>
                <a:cs typeface="+mn-cs"/>
              </a:rPr>
              <a:t>||</a:t>
            </a:r>
            <a:r>
              <a:rPr lang="en-GB" dirty="0">
                <a:solidFill>
                  <a:srgbClr val="000000"/>
                </a:solidFill>
                <a:latin typeface="Consolas" panose="020B0609020204030204" pitchFamily="49" charset="0"/>
                <a:cs typeface="+mn-cs"/>
              </a:rPr>
              <a:t> </a:t>
            </a:r>
            <a:endParaRPr lang="en-GB" sz="1800" dirty="0">
              <a:solidFill>
                <a:srgbClr val="000000"/>
              </a:solidFill>
              <a:latin typeface="Consolas" panose="020B0609020204030204" pitchFamily="49" charset="0"/>
              <a:cs typeface="+mn-cs"/>
            </a:endParaRPr>
          </a:p>
          <a:p>
            <a:pPr marL="0" lvl="0" indent="0">
              <a:spcBef>
                <a:spcPts val="0"/>
              </a:spcBef>
              <a:buClrTx/>
              <a:buNone/>
            </a:pPr>
            <a:r>
              <a:rPr lang="en-GB" sz="1800" dirty="0">
                <a:solidFill>
                  <a:srgbClr val="000000"/>
                </a:solidFill>
                <a:latin typeface="Consolas" panose="020B0609020204030204" pitchFamily="49" charset="0"/>
                <a:cs typeface="+mn-cs"/>
              </a:rPr>
              <a:t>        (</a:t>
            </a:r>
            <a:r>
              <a:rPr lang="en-GB" sz="1800" dirty="0" err="1">
                <a:solidFill>
                  <a:srgbClr val="000000"/>
                </a:solidFill>
                <a:latin typeface="Consolas" panose="020B0609020204030204" pitchFamily="49" charset="0"/>
                <a:cs typeface="+mn-cs"/>
              </a:rPr>
              <a:t>line.startsWith</a:t>
            </a:r>
            <a:r>
              <a:rPr lang="en-GB" sz="1800" dirty="0">
                <a:solidFill>
                  <a:srgbClr val="000000"/>
                </a:solidFill>
                <a:latin typeface="Consolas" panose="020B0609020204030204" pitchFamily="49" charset="0"/>
                <a:cs typeface="+mn-cs"/>
              </a:rPr>
              <a:t>("--" + boundary) == false)) </a:t>
            </a:r>
          </a:p>
          <a:p>
            <a:pPr marL="0" lvl="0" indent="0">
              <a:spcBef>
                <a:spcPts val="0"/>
              </a:spcBef>
              <a:buClrTx/>
              <a:buNone/>
            </a:pPr>
            <a:r>
              <a:rPr lang="en-GB" sz="1800" dirty="0">
                <a:solidFill>
                  <a:srgbClr val="000000"/>
                </a:solidFill>
                <a:latin typeface="Consolas" panose="020B0609020204030204" pitchFamily="49" charset="0"/>
                <a:cs typeface="+mn-cs"/>
              </a:rPr>
              <a:t>    {</a:t>
            </a:r>
          </a:p>
          <a:p>
            <a:pPr marL="0" lvl="0" indent="0">
              <a:spcBef>
                <a:spcPts val="0"/>
              </a:spcBef>
              <a:buClrTx/>
              <a:buNone/>
            </a:pPr>
            <a:r>
              <a:rPr lang="en-GB" sz="1800" dirty="0">
                <a:solidFill>
                  <a:srgbClr val="000000"/>
                </a:solidFill>
                <a:latin typeface="Consolas" panose="020B0609020204030204" pitchFamily="49" charset="0"/>
                <a:cs typeface="+mn-cs"/>
              </a:rPr>
              <a:t>      ....</a:t>
            </a:r>
          </a:p>
          <a:p>
            <a:pPr marL="0" lvl="0" indent="0">
              <a:spcBef>
                <a:spcPts val="0"/>
              </a:spcBef>
              <a:buClrTx/>
              <a:buNone/>
            </a:pPr>
            <a:r>
              <a:rPr lang="en-GB" sz="1800" dirty="0">
                <a:solidFill>
                  <a:srgbClr val="000000"/>
                </a:solidFill>
                <a:latin typeface="Consolas" panose="020B0609020204030204" pitchFamily="49" charset="0"/>
                <a:cs typeface="+mn-cs"/>
              </a:rPr>
              <a:t>    }</a:t>
            </a:r>
          </a:p>
          <a:p>
            <a:pPr marL="0" lvl="0" indent="0">
              <a:spcBef>
                <a:spcPts val="0"/>
              </a:spcBef>
              <a:buClrTx/>
              <a:buNone/>
            </a:pPr>
            <a:r>
              <a:rPr lang="en-GB" sz="1800" dirty="0">
                <a:solidFill>
                  <a:srgbClr val="000000"/>
                </a:solidFill>
                <a:latin typeface="Consolas" panose="020B0609020204030204" pitchFamily="49" charset="0"/>
                <a:cs typeface="+mn-cs"/>
              </a:rPr>
              <a:t>    ....</a:t>
            </a:r>
          </a:p>
          <a:p>
            <a:pPr marL="0" lvl="0" indent="0">
              <a:spcBef>
                <a:spcPts val="0"/>
              </a:spcBef>
              <a:buClrTx/>
              <a:buNone/>
            </a:pPr>
            <a:r>
              <a:rPr lang="en-GB" sz="1800" dirty="0">
                <a:solidFill>
                  <a:srgbClr val="000000"/>
                </a:solidFill>
                <a:latin typeface="Consolas" panose="020B0609020204030204" pitchFamily="49" charset="0"/>
                <a:cs typeface="+mn-cs"/>
              </a:rPr>
              <a:t>  });</a:t>
            </a:r>
          </a:p>
          <a:p>
            <a:pPr marL="0" lvl="0" indent="0">
              <a:spcBef>
                <a:spcPts val="0"/>
              </a:spcBef>
              <a:buClrTx/>
              <a:buNone/>
            </a:pPr>
            <a:r>
              <a:rPr lang="en-GB" sz="1800" dirty="0">
                <a:solidFill>
                  <a:srgbClr val="000000"/>
                </a:solidFill>
                <a:latin typeface="Consolas" panose="020B0609020204030204" pitchFamily="49" charset="0"/>
                <a:cs typeface="+mn-cs"/>
              </a:rPr>
              <a:t>  ....</a:t>
            </a:r>
          </a:p>
          <a:p>
            <a:pPr marL="0" lvl="0" indent="0">
              <a:spcBef>
                <a:spcPts val="0"/>
              </a:spcBef>
              <a:buClrTx/>
              <a:buNone/>
            </a:pPr>
            <a:r>
              <a:rPr lang="en-GB" sz="1800" dirty="0">
                <a:solidFill>
                  <a:srgbClr val="000000"/>
                </a:solidFill>
                <a:latin typeface="Consolas" panose="020B0609020204030204" pitchFamily="49" charset="0"/>
                <a:cs typeface="+mn-cs"/>
              </a:rPr>
              <a:t>}</a:t>
            </a:r>
            <a:endParaRPr lang="ru-RU" sz="1800" dirty="0">
              <a:solidFill>
                <a:srgbClr val="000000"/>
              </a:solidFill>
              <a:latin typeface="Consolas" panose="020B0609020204030204" pitchFamily="49" charset="0"/>
              <a:cs typeface="+mn-cs"/>
            </a:endParaRP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6122125"/>
            <a:ext cx="10989184" cy="635725"/>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V6008 Null dereference of 'line'. GoogleCloudStorageFixture.java(451)</a:t>
            </a: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10586296"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Elasticsearch</a:t>
            </a:r>
            <a:endParaRPr lang="ru-RU" sz="2800" b="1" dirty="0">
              <a:latin typeface="Calibri" panose="020F0502020204030204" pitchFamily="34" charset="0"/>
              <a:cs typeface="Calibri" panose="020F0502020204030204" pitchFamily="34" charset="0"/>
            </a:endParaRPr>
          </a:p>
        </p:txBody>
      </p:sp>
      <p:sp>
        <p:nvSpPr>
          <p:cNvPr id="10" name="Arrow: Right 9">
            <a:extLst>
              <a:ext uri="{FF2B5EF4-FFF2-40B4-BE49-F238E27FC236}">
                <a16:creationId xmlns:a16="http://schemas.microsoft.com/office/drawing/2014/main" id="{76E5A51A-7A7A-4060-B783-0BD146E075BC}"/>
              </a:ext>
            </a:extLst>
          </p:cNvPr>
          <p:cNvSpPr/>
          <p:nvPr/>
        </p:nvSpPr>
        <p:spPr>
          <a:xfrm flipH="1">
            <a:off x="8125096" y="3446417"/>
            <a:ext cx="508929" cy="352425"/>
          </a:xfrm>
          <a:prstGeom prst="rightArrow">
            <a:avLst/>
          </a:prstGeom>
          <a:solidFill>
            <a:srgbClr val="00B4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977864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Динамический анализ лучше статического?</a:t>
            </a:r>
          </a:p>
        </p:txBody>
      </p:sp>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640466" y="1222921"/>
            <a:ext cx="10630617" cy="3854092"/>
          </a:xfrm>
        </p:spPr>
        <p:txBody>
          <a:bodyPr/>
          <a:lstStyle/>
          <a:p>
            <a:r>
              <a:rPr lang="ru-RU" sz="2800" dirty="0"/>
              <a:t>Нет</a:t>
            </a:r>
          </a:p>
          <a:p>
            <a:r>
              <a:rPr lang="ru-RU" sz="2800" dirty="0"/>
              <a:t>У каждого вида анализа есть слабые и сильные стороны</a:t>
            </a:r>
          </a:p>
          <a:p>
            <a:r>
              <a:rPr lang="ru-RU" sz="2800" dirty="0"/>
              <a:t>Эти подходы не конкурируют между собой</a:t>
            </a:r>
          </a:p>
          <a:p>
            <a:r>
              <a:rPr lang="ru-RU" sz="2800" dirty="0"/>
              <a:t>Статический и динамический анализ дополняют друг друга</a:t>
            </a:r>
          </a:p>
          <a:p>
            <a:endParaRPr lang="ru-RU" sz="2800" dirty="0"/>
          </a:p>
          <a:p>
            <a:r>
              <a:rPr lang="ru-RU" sz="2800" dirty="0"/>
              <a:t>Зачем нужен динамический анализ кода, если есть статический?</a:t>
            </a:r>
            <a:br>
              <a:rPr lang="en-US" sz="2800" dirty="0"/>
            </a:br>
            <a:r>
              <a:rPr lang="en-US" sz="2800" dirty="0">
                <a:hlinkClick r:id="rId2"/>
              </a:rPr>
              <a:t>https://www.viva64.com/ru/b/0643/</a:t>
            </a:r>
            <a:endParaRPr lang="en-US" sz="2800" dirty="0"/>
          </a:p>
          <a:p>
            <a:endParaRPr lang="ru-RU" sz="2800" dirty="0"/>
          </a:p>
        </p:txBody>
      </p:sp>
      <p:pic>
        <p:nvPicPr>
          <p:cNvPr id="6" name="Picture 5">
            <a:extLst>
              <a:ext uri="{FF2B5EF4-FFF2-40B4-BE49-F238E27FC236}">
                <a16:creationId xmlns:a16="http://schemas.microsoft.com/office/drawing/2014/main" id="{87995D13-8834-4DC2-9A6D-ABE7A32A2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0602" y="4289902"/>
            <a:ext cx="3721985" cy="2690353"/>
          </a:xfrm>
          <a:prstGeom prst="rect">
            <a:avLst/>
          </a:prstGeom>
        </p:spPr>
      </p:pic>
    </p:spTree>
    <p:extLst>
      <p:ext uri="{BB962C8B-B14F-4D97-AF65-F5344CB8AC3E}">
        <p14:creationId xmlns:p14="http://schemas.microsoft.com/office/powerpoint/2010/main" val="2528030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a:extLst>
              <a:ext uri="{FF2B5EF4-FFF2-40B4-BE49-F238E27FC236}">
                <a16:creationId xmlns:a16="http://schemas.microsoft.com/office/drawing/2014/main" id="{3F841942-837F-4973-95A2-5FFD1A788602}"/>
              </a:ext>
            </a:extLst>
          </p:cNvPr>
          <p:cNvSpPr>
            <a:spLocks noGrp="1"/>
          </p:cNvSpPr>
          <p:nvPr>
            <p:ph idx="10"/>
          </p:nvPr>
        </p:nvSpPr>
        <p:spPr>
          <a:xfrm>
            <a:off x="775063" y="1410790"/>
            <a:ext cx="10581042" cy="2098764"/>
          </a:xfrm>
        </p:spPr>
        <p:txBody>
          <a:bodyPr/>
          <a:lstStyle/>
          <a:p>
            <a:r>
              <a:rPr lang="en-US" sz="3200" b="1" dirty="0">
                <a:solidFill>
                  <a:srgbClr val="00B4ED"/>
                </a:solidFill>
              </a:rPr>
              <a:t>C, C++</a:t>
            </a:r>
            <a:r>
              <a:rPr lang="en-US" sz="3200" b="1" dirty="0">
                <a:solidFill>
                  <a:srgbClr val="0070C0"/>
                </a:solidFill>
              </a:rPr>
              <a:t>		</a:t>
            </a:r>
            <a:r>
              <a:rPr lang="ru-RU" sz="2800" dirty="0"/>
              <a:t>диагностик</a:t>
            </a:r>
            <a:r>
              <a:rPr lang="en-US" sz="2800" dirty="0"/>
              <a:t>:</a:t>
            </a:r>
            <a:r>
              <a:rPr lang="en-US" sz="3200" dirty="0"/>
              <a:t>		</a:t>
            </a:r>
            <a:r>
              <a:rPr lang="ru-RU" sz="3200" b="1" dirty="0">
                <a:solidFill>
                  <a:srgbClr val="00B4ED"/>
                </a:solidFill>
              </a:rPr>
              <a:t>4</a:t>
            </a:r>
            <a:r>
              <a:rPr lang="en-GB" sz="3200" b="1" dirty="0">
                <a:solidFill>
                  <a:srgbClr val="00B4ED"/>
                </a:solidFill>
              </a:rPr>
              <a:t>65</a:t>
            </a:r>
            <a:endParaRPr lang="en-US" sz="3200" b="1" dirty="0">
              <a:solidFill>
                <a:srgbClr val="00B4ED"/>
              </a:solidFill>
            </a:endParaRPr>
          </a:p>
          <a:p>
            <a:r>
              <a:rPr lang="en-US" sz="3200" b="1" dirty="0">
                <a:solidFill>
                  <a:srgbClr val="00B4ED"/>
                </a:solidFill>
              </a:rPr>
              <a:t>C#	</a:t>
            </a:r>
            <a:r>
              <a:rPr lang="en-US" sz="3200" b="1" dirty="0">
                <a:solidFill>
                  <a:srgbClr val="0070C0"/>
                </a:solidFill>
              </a:rPr>
              <a:t>		</a:t>
            </a:r>
            <a:r>
              <a:rPr lang="ru-RU" sz="2800" dirty="0"/>
              <a:t>диагностик</a:t>
            </a:r>
            <a:r>
              <a:rPr lang="en-US" sz="2800" dirty="0"/>
              <a:t>:</a:t>
            </a:r>
            <a:r>
              <a:rPr lang="en-US" sz="3200" dirty="0"/>
              <a:t>		</a:t>
            </a:r>
            <a:r>
              <a:rPr lang="en-US" sz="3200" b="1" dirty="0">
                <a:solidFill>
                  <a:srgbClr val="00B4ED"/>
                </a:solidFill>
              </a:rPr>
              <a:t>141</a:t>
            </a:r>
            <a:endParaRPr lang="ru-RU" sz="3200" b="1" dirty="0">
              <a:solidFill>
                <a:srgbClr val="00B4ED"/>
              </a:solidFill>
            </a:endParaRPr>
          </a:p>
          <a:p>
            <a:r>
              <a:rPr lang="en-US" sz="3200" b="1" dirty="0">
                <a:solidFill>
                  <a:srgbClr val="00B4ED"/>
                </a:solidFill>
              </a:rPr>
              <a:t>Java</a:t>
            </a:r>
            <a:r>
              <a:rPr lang="en-US" sz="3200" dirty="0"/>
              <a:t>		</a:t>
            </a:r>
            <a:r>
              <a:rPr lang="ru-RU" sz="2800" dirty="0"/>
              <a:t>диагностик</a:t>
            </a:r>
            <a:r>
              <a:rPr lang="en-US" sz="2800" dirty="0"/>
              <a:t>:</a:t>
            </a:r>
            <a:r>
              <a:rPr lang="en-US" sz="3200" dirty="0"/>
              <a:t>		</a:t>
            </a:r>
            <a:r>
              <a:rPr lang="ru-RU" sz="3200" b="1" dirty="0">
                <a:solidFill>
                  <a:srgbClr val="00B4ED"/>
                </a:solidFill>
              </a:rPr>
              <a:t>6</a:t>
            </a:r>
            <a:r>
              <a:rPr lang="en-US" sz="3200" b="1" dirty="0">
                <a:solidFill>
                  <a:srgbClr val="00B4ED"/>
                </a:solidFill>
              </a:rPr>
              <a:t>9</a:t>
            </a:r>
            <a:endParaRPr lang="ru-RU" sz="3200" b="1" dirty="0">
              <a:solidFill>
                <a:srgbClr val="00B4ED"/>
              </a:solidFill>
            </a:endParaRPr>
          </a:p>
          <a:p>
            <a:pPr marL="0" indent="0">
              <a:buNone/>
            </a:pPr>
            <a:endParaRPr lang="ru-RU" sz="2800" dirty="0"/>
          </a:p>
        </p:txBody>
      </p:sp>
      <p:sp>
        <p:nvSpPr>
          <p:cNvPr id="7" name="Subtitle 6">
            <a:extLst>
              <a:ext uri="{FF2B5EF4-FFF2-40B4-BE49-F238E27FC236}">
                <a16:creationId xmlns:a16="http://schemas.microsoft.com/office/drawing/2014/main" id="{D4DB2B96-43C0-4616-B7F3-84E60EF141B0}"/>
              </a:ext>
            </a:extLst>
          </p:cNvPr>
          <p:cNvSpPr>
            <a:spLocks noGrp="1"/>
          </p:cNvSpPr>
          <p:nvPr>
            <p:ph type="subTitle" idx="1"/>
          </p:nvPr>
        </p:nvSpPr>
        <p:spPr>
          <a:xfrm>
            <a:off x="640466" y="258143"/>
            <a:ext cx="10976768" cy="961057"/>
          </a:xfrm>
        </p:spPr>
        <p:txBody>
          <a:bodyPr/>
          <a:lstStyle/>
          <a:p>
            <a:r>
              <a:rPr lang="ru-RU" dirty="0"/>
              <a:t>К августу 201</a:t>
            </a:r>
            <a:r>
              <a:rPr lang="en-GB" dirty="0"/>
              <a:t>9</a:t>
            </a:r>
            <a:r>
              <a:rPr lang="ru-RU" dirty="0"/>
              <a:t> года в </a:t>
            </a:r>
            <a:r>
              <a:rPr lang="en-US" dirty="0"/>
              <a:t>PVS-Studio</a:t>
            </a:r>
            <a:r>
              <a:rPr lang="ru-RU" dirty="0"/>
              <a:t> реализовано</a:t>
            </a:r>
            <a:r>
              <a:rPr lang="en-US" dirty="0"/>
              <a:t>:</a:t>
            </a:r>
            <a:endParaRPr lang="ru-RU" dirty="0"/>
          </a:p>
        </p:txBody>
      </p:sp>
      <p:pic>
        <p:nvPicPr>
          <p:cNvPr id="10" name="Picture 9">
            <a:extLst>
              <a:ext uri="{FF2B5EF4-FFF2-40B4-BE49-F238E27FC236}">
                <a16:creationId xmlns:a16="http://schemas.microsoft.com/office/drawing/2014/main" id="{CD2E4F9F-36E7-44C8-A3EA-C60612B7A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516" y="3509169"/>
            <a:ext cx="1964811" cy="2601555"/>
          </a:xfrm>
          <a:prstGeom prst="rect">
            <a:avLst/>
          </a:prstGeom>
        </p:spPr>
      </p:pic>
      <p:pic>
        <p:nvPicPr>
          <p:cNvPr id="12" name="Picture 11">
            <a:extLst>
              <a:ext uri="{FF2B5EF4-FFF2-40B4-BE49-F238E27FC236}">
                <a16:creationId xmlns:a16="http://schemas.microsoft.com/office/drawing/2014/main" id="{A50D95E0-6427-4A70-AE05-27EB9A357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327" y="3510064"/>
            <a:ext cx="1964811" cy="2601555"/>
          </a:xfrm>
          <a:prstGeom prst="rect">
            <a:avLst/>
          </a:prstGeom>
        </p:spPr>
      </p:pic>
      <p:pic>
        <p:nvPicPr>
          <p:cNvPr id="3" name="Picture 2">
            <a:extLst>
              <a:ext uri="{FF2B5EF4-FFF2-40B4-BE49-F238E27FC236}">
                <a16:creationId xmlns:a16="http://schemas.microsoft.com/office/drawing/2014/main" id="{2A0FFC91-1E34-4D26-999B-7A967471B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9138" y="3509169"/>
            <a:ext cx="1962372" cy="2601767"/>
          </a:xfrm>
          <a:prstGeom prst="rect">
            <a:avLst/>
          </a:prstGeom>
        </p:spPr>
      </p:pic>
      <p:pic>
        <p:nvPicPr>
          <p:cNvPr id="6" name="Picture 5">
            <a:extLst>
              <a:ext uri="{FF2B5EF4-FFF2-40B4-BE49-F238E27FC236}">
                <a16:creationId xmlns:a16="http://schemas.microsoft.com/office/drawing/2014/main" id="{B70CA86B-1905-4C74-9817-5DB221DEB2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1510" y="3508486"/>
            <a:ext cx="1964811" cy="2601555"/>
          </a:xfrm>
          <a:prstGeom prst="rect">
            <a:avLst/>
          </a:prstGeom>
        </p:spPr>
      </p:pic>
    </p:spTree>
    <p:extLst>
      <p:ext uri="{BB962C8B-B14F-4D97-AF65-F5344CB8AC3E}">
        <p14:creationId xmlns:p14="http://schemas.microsoft.com/office/powerpoint/2010/main" val="1294232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Пример ошибки, «невидимой» для динамического анализа</a:t>
            </a:r>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477328" y="2246811"/>
            <a:ext cx="11714672" cy="3309258"/>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pPr>
            <a:r>
              <a:rPr lang="en-US" sz="2800" dirty="0">
                <a:solidFill>
                  <a:srgbClr val="0000FF"/>
                </a:solidFill>
                <a:latin typeface="Consolas" panose="020B0609020204030204" pitchFamily="49" charset="0"/>
                <a:cs typeface="+mn-cs"/>
              </a:rPr>
              <a:t>if</a:t>
            </a:r>
            <a:r>
              <a:rPr lang="en-US" sz="2800" dirty="0">
                <a:solidFill>
                  <a:srgbClr val="000000"/>
                </a:solidFill>
                <a:latin typeface="Consolas" panose="020B0609020204030204" pitchFamily="49" charset="0"/>
                <a:cs typeface="+mn-cs"/>
              </a:rPr>
              <a:t> (guard-&gt;tag == </a:t>
            </a:r>
            <a:r>
              <a:rPr lang="en-US" sz="2800" dirty="0" err="1">
                <a:solidFill>
                  <a:srgbClr val="000000"/>
                </a:solidFill>
                <a:latin typeface="Consolas" panose="020B0609020204030204" pitchFamily="49" charset="0"/>
                <a:cs typeface="+mn-cs"/>
              </a:rPr>
              <a:t>Iex_Const</a:t>
            </a:r>
            <a:endParaRPr lang="en-US" sz="2800" dirty="0">
              <a:solidFill>
                <a:srgbClr val="000000"/>
              </a:solidFill>
              <a:latin typeface="Consolas" panose="020B0609020204030204" pitchFamily="49" charset="0"/>
              <a:cs typeface="+mn-cs"/>
            </a:endParaRPr>
          </a:p>
          <a:p>
            <a:pPr marL="0" lvl="0" indent="0">
              <a:spcBef>
                <a:spcPts val="0"/>
              </a:spcBef>
              <a:buClrTx/>
              <a:buNone/>
            </a:pPr>
            <a:r>
              <a:rPr lang="en-US" sz="2800" dirty="0">
                <a:solidFill>
                  <a:srgbClr val="000000"/>
                </a:solidFill>
                <a:latin typeface="Consolas" panose="020B0609020204030204" pitchFamily="49" charset="0"/>
                <a:cs typeface="+mn-cs"/>
              </a:rPr>
              <a:t>    &amp;&amp; guard-&gt;</a:t>
            </a:r>
            <a:r>
              <a:rPr lang="en-US" sz="2800" dirty="0" err="1">
                <a:solidFill>
                  <a:srgbClr val="000000"/>
                </a:solidFill>
                <a:latin typeface="Consolas" panose="020B0609020204030204" pitchFamily="49" charset="0"/>
                <a:cs typeface="+mn-cs"/>
              </a:rPr>
              <a:t>Iex.Const.con</a:t>
            </a:r>
            <a:r>
              <a:rPr lang="en-US" sz="2800" dirty="0">
                <a:solidFill>
                  <a:srgbClr val="000000"/>
                </a:solidFill>
                <a:latin typeface="Consolas" panose="020B0609020204030204" pitchFamily="49" charset="0"/>
                <a:cs typeface="+mn-cs"/>
              </a:rPr>
              <a:t>-&gt;tag == Ico_U1</a:t>
            </a:r>
          </a:p>
          <a:p>
            <a:pPr marL="0" lvl="0" indent="0">
              <a:spcBef>
                <a:spcPts val="0"/>
              </a:spcBef>
              <a:buClrTx/>
              <a:buNone/>
            </a:pPr>
            <a:r>
              <a:rPr lang="en-US" sz="2800" dirty="0">
                <a:solidFill>
                  <a:srgbClr val="000000"/>
                </a:solidFill>
                <a:latin typeface="Consolas" panose="020B0609020204030204" pitchFamily="49" charset="0"/>
                <a:cs typeface="+mn-cs"/>
              </a:rPr>
              <a:t>    &amp;&amp; guard-&gt;</a:t>
            </a:r>
            <a:r>
              <a:rPr lang="en-US" sz="2800" dirty="0" err="1">
                <a:solidFill>
                  <a:srgbClr val="000000"/>
                </a:solidFill>
                <a:latin typeface="Consolas" panose="020B0609020204030204" pitchFamily="49" charset="0"/>
                <a:cs typeface="+mn-cs"/>
              </a:rPr>
              <a:t>Iex.Const.con</a:t>
            </a:r>
            <a:r>
              <a:rPr lang="en-US" sz="2800" dirty="0">
                <a:solidFill>
                  <a:srgbClr val="000000"/>
                </a:solidFill>
                <a:latin typeface="Consolas" panose="020B0609020204030204" pitchFamily="49" charset="0"/>
                <a:cs typeface="+mn-cs"/>
              </a:rPr>
              <a:t>-&gt;Ico.U1 == True) {</a:t>
            </a:r>
          </a:p>
          <a:p>
            <a:pPr marL="0" lvl="0" indent="0">
              <a:spcBef>
                <a:spcPts val="0"/>
              </a:spcBef>
              <a:buClrTx/>
              <a:buNone/>
            </a:pPr>
            <a:r>
              <a:rPr lang="en-US" sz="2800" dirty="0">
                <a:solidFill>
                  <a:srgbClr val="000000"/>
                </a:solidFill>
                <a:latin typeface="Consolas" panose="020B0609020204030204" pitchFamily="49" charset="0"/>
                <a:cs typeface="+mn-cs"/>
              </a:rPr>
              <a:t>  </a:t>
            </a:r>
            <a:r>
              <a:rPr lang="en-US" sz="2800" dirty="0">
                <a:solidFill>
                  <a:srgbClr val="008000"/>
                </a:solidFill>
                <a:latin typeface="Consolas" panose="020B0609020204030204" pitchFamily="49" charset="0"/>
                <a:cs typeface="+mn-cs"/>
              </a:rPr>
              <a:t>/* unconditional -- do nothing */</a:t>
            </a:r>
            <a:endParaRPr lang="en-US" sz="2800" dirty="0">
              <a:solidFill>
                <a:srgbClr val="000000"/>
              </a:solidFill>
              <a:latin typeface="Consolas" panose="020B0609020204030204" pitchFamily="49" charset="0"/>
              <a:cs typeface="+mn-cs"/>
            </a:endParaRPr>
          </a:p>
          <a:p>
            <a:pPr marL="0" lvl="0" indent="0">
              <a:spcBef>
                <a:spcPts val="0"/>
              </a:spcBef>
              <a:buClrTx/>
              <a:buNone/>
            </a:pPr>
            <a:r>
              <a:rPr lang="en-US" sz="2800" dirty="0">
                <a:solidFill>
                  <a:srgbClr val="000000"/>
                </a:solidFill>
                <a:latin typeface="Consolas" panose="020B0609020204030204" pitchFamily="49" charset="0"/>
                <a:cs typeface="+mn-cs"/>
              </a:rPr>
              <a:t>} </a:t>
            </a:r>
            <a:r>
              <a:rPr lang="en-US" sz="2800" dirty="0">
                <a:solidFill>
                  <a:srgbClr val="0000FF"/>
                </a:solidFill>
                <a:latin typeface="Consolas" panose="020B0609020204030204" pitchFamily="49" charset="0"/>
                <a:cs typeface="+mn-cs"/>
              </a:rPr>
              <a:t>else</a:t>
            </a:r>
            <a:r>
              <a:rPr lang="en-US" sz="2800" dirty="0">
                <a:solidFill>
                  <a:srgbClr val="000000"/>
                </a:solidFill>
                <a:latin typeface="Consolas" panose="020B0609020204030204" pitchFamily="49" charset="0"/>
                <a:cs typeface="+mn-cs"/>
              </a:rPr>
              <a:t> {</a:t>
            </a:r>
          </a:p>
          <a:p>
            <a:pPr marL="0" lvl="0" indent="0">
              <a:spcBef>
                <a:spcPts val="0"/>
              </a:spcBef>
              <a:buClrTx/>
              <a:buNone/>
            </a:pPr>
            <a:r>
              <a:rPr lang="en-US" sz="2800" dirty="0">
                <a:solidFill>
                  <a:srgbClr val="000000"/>
                </a:solidFill>
                <a:latin typeface="Consolas" panose="020B0609020204030204" pitchFamily="49" charset="0"/>
                <a:cs typeface="+mn-cs"/>
              </a:rPr>
              <a:t>  </a:t>
            </a:r>
            <a:r>
              <a:rPr lang="en-US" sz="2800" dirty="0" err="1">
                <a:solidFill>
                  <a:srgbClr val="0000FF"/>
                </a:solidFill>
                <a:latin typeface="Consolas" panose="020B0609020204030204" pitchFamily="49" charset="0"/>
                <a:cs typeface="+mn-cs"/>
              </a:rPr>
              <a:t>goto</a:t>
            </a:r>
            <a:r>
              <a:rPr lang="en-US" sz="2800" dirty="0">
                <a:solidFill>
                  <a:srgbClr val="000000"/>
                </a:solidFill>
                <a:latin typeface="Consolas" panose="020B0609020204030204" pitchFamily="49" charset="0"/>
                <a:cs typeface="+mn-cs"/>
              </a:rPr>
              <a:t> </a:t>
            </a:r>
            <a:r>
              <a:rPr lang="en-US" sz="2800" dirty="0" err="1">
                <a:solidFill>
                  <a:srgbClr val="000000"/>
                </a:solidFill>
                <a:latin typeface="Consolas" panose="020B0609020204030204" pitchFamily="49" charset="0"/>
                <a:cs typeface="+mn-cs"/>
              </a:rPr>
              <a:t>no_match</a:t>
            </a:r>
            <a:r>
              <a:rPr lang="en-US" sz="2800" dirty="0">
                <a:solidFill>
                  <a:srgbClr val="000000"/>
                </a:solidFill>
                <a:latin typeface="Consolas" panose="020B0609020204030204" pitchFamily="49" charset="0"/>
                <a:cs typeface="+mn-cs"/>
              </a:rPr>
              <a:t>; </a:t>
            </a:r>
            <a:r>
              <a:rPr lang="en-US" sz="2800" dirty="0">
                <a:solidFill>
                  <a:srgbClr val="008000"/>
                </a:solidFill>
                <a:latin typeface="Consolas" panose="020B0609020204030204" pitchFamily="49" charset="0"/>
                <a:cs typeface="+mn-cs"/>
              </a:rPr>
              <a:t>//ATC</a:t>
            </a:r>
            <a:endParaRPr lang="en-US" sz="2800" dirty="0">
              <a:solidFill>
                <a:srgbClr val="000000"/>
              </a:solidFill>
              <a:latin typeface="Consolas" panose="020B0609020204030204" pitchFamily="49" charset="0"/>
              <a:cs typeface="+mn-cs"/>
            </a:endParaRPr>
          </a:p>
          <a:p>
            <a:pPr marL="0" lvl="0" indent="0">
              <a:spcBef>
                <a:spcPts val="0"/>
              </a:spcBef>
              <a:buClrTx/>
              <a:buNone/>
            </a:pPr>
            <a:r>
              <a:rPr lang="en-US" sz="2800" dirty="0">
                <a:solidFill>
                  <a:srgbClr val="000000"/>
                </a:solidFill>
                <a:latin typeface="Consolas" panose="020B0609020204030204" pitchFamily="49" charset="0"/>
                <a:cs typeface="+mn-cs"/>
              </a:rPr>
              <a:t>  cc = </a:t>
            </a:r>
            <a:r>
              <a:rPr lang="en-US" sz="2800" dirty="0" err="1">
                <a:solidFill>
                  <a:srgbClr val="000000"/>
                </a:solidFill>
                <a:latin typeface="Consolas" panose="020B0609020204030204" pitchFamily="49" charset="0"/>
                <a:cs typeface="+mn-cs"/>
              </a:rPr>
              <a:t>iselCondCode</a:t>
            </a:r>
            <a:r>
              <a:rPr lang="en-US" sz="2800" dirty="0">
                <a:solidFill>
                  <a:srgbClr val="000000"/>
                </a:solidFill>
                <a:latin typeface="Consolas" panose="020B0609020204030204" pitchFamily="49" charset="0"/>
                <a:cs typeface="+mn-cs"/>
              </a:rPr>
              <a:t>( env, guard );</a:t>
            </a:r>
          </a:p>
          <a:p>
            <a:pPr marL="0" lvl="0" indent="0">
              <a:spcBef>
                <a:spcPts val="0"/>
              </a:spcBef>
              <a:buClrTx/>
              <a:buNone/>
            </a:pPr>
            <a:r>
              <a:rPr lang="ru-RU" sz="2800" dirty="0">
                <a:solidFill>
                  <a:srgbClr val="000000"/>
                </a:solidFill>
                <a:latin typeface="Consolas" panose="020B0609020204030204" pitchFamily="49" charset="0"/>
                <a:cs typeface="+mn-cs"/>
              </a:rPr>
              <a:t>}</a:t>
            </a: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477328" y="5852159"/>
            <a:ext cx="11435998" cy="931817"/>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latin typeface="Calibri Light" panose="020F0302020204030204" pitchFamily="34" charset="0"/>
                <a:cs typeface="Calibri Light" panose="020F0302020204030204" pitchFamily="34" charset="0"/>
              </a:rPr>
              <a:t>V779 Unreachable code detected. It is possible that an error is present. </a:t>
            </a:r>
            <a:r>
              <a:rPr lang="en-US" dirty="0" err="1">
                <a:latin typeface="Calibri Light" panose="020F0302020204030204" pitchFamily="34" charset="0"/>
                <a:cs typeface="Calibri Light" panose="020F0302020204030204" pitchFamily="34" charset="0"/>
              </a:rPr>
              <a:t>host_arm_isel.c</a:t>
            </a:r>
            <a:r>
              <a:rPr lang="en-US" dirty="0">
                <a:latin typeface="Calibri Light" panose="020F0302020204030204" pitchFamily="34" charset="0"/>
                <a:cs typeface="Calibri Light" panose="020F0302020204030204" pitchFamily="34" charset="0"/>
              </a:rPr>
              <a:t> 461</a:t>
            </a:r>
          </a:p>
        </p:txBody>
      </p:sp>
      <p:sp>
        <p:nvSpPr>
          <p:cNvPr id="8" name="Rectangle 7">
            <a:extLst>
              <a:ext uri="{FF2B5EF4-FFF2-40B4-BE49-F238E27FC236}">
                <a16:creationId xmlns:a16="http://schemas.microsoft.com/office/drawing/2014/main" id="{55B8ED20-C122-4301-BF7F-C63E89674A8F}"/>
              </a:ext>
            </a:extLst>
          </p:cNvPr>
          <p:cNvSpPr/>
          <p:nvPr/>
        </p:nvSpPr>
        <p:spPr>
          <a:xfrm>
            <a:off x="477328" y="1535709"/>
            <a:ext cx="11237344" cy="523220"/>
          </a:xfrm>
          <a:prstGeom prst="rect">
            <a:avLst/>
          </a:prstGeom>
        </p:spPr>
        <p:txBody>
          <a:bodyPr wrap="squar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Valgrind</a:t>
            </a:r>
            <a:endParaRPr lang="ru-RU" sz="2800" b="1" dirty="0">
              <a:latin typeface="Calibri" panose="020F0502020204030204" pitchFamily="34" charset="0"/>
              <a:cs typeface="Calibri" panose="020F0502020204030204" pitchFamily="34" charset="0"/>
            </a:endParaRPr>
          </a:p>
        </p:txBody>
      </p:sp>
      <p:sp>
        <p:nvSpPr>
          <p:cNvPr id="9" name="Arc 8">
            <a:extLst>
              <a:ext uri="{FF2B5EF4-FFF2-40B4-BE49-F238E27FC236}">
                <a16:creationId xmlns:a16="http://schemas.microsoft.com/office/drawing/2014/main" id="{40186C31-6CCB-419A-9DDC-0791C669F182}"/>
              </a:ext>
            </a:extLst>
          </p:cNvPr>
          <p:cNvSpPr/>
          <p:nvPr/>
        </p:nvSpPr>
        <p:spPr>
          <a:xfrm rot="8325799">
            <a:off x="7597827" y="4398612"/>
            <a:ext cx="865909" cy="841866"/>
          </a:xfrm>
          <a:prstGeom prst="arc">
            <a:avLst>
              <a:gd name="adj1" fmla="val 5077223"/>
              <a:gd name="adj2" fmla="val 0"/>
            </a:avLst>
          </a:prstGeom>
          <a:ln w="57150">
            <a:headEnd type="triangl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dirty="0"/>
          </a:p>
        </p:txBody>
      </p:sp>
    </p:spTree>
    <p:extLst>
      <p:ext uri="{BB962C8B-B14F-4D97-AF65-F5344CB8AC3E}">
        <p14:creationId xmlns:p14="http://schemas.microsoft.com/office/powerpoint/2010/main" val="577098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BD6B5BD-858E-4007-B55E-E7C12910E115}"/>
              </a:ext>
            </a:extLst>
          </p:cNvPr>
          <p:cNvSpPr>
            <a:spLocks noGrp="1"/>
          </p:cNvSpPr>
          <p:nvPr>
            <p:ph type="subTitle" idx="1"/>
          </p:nvPr>
        </p:nvSpPr>
        <p:spPr/>
        <p:txBody>
          <a:bodyPr/>
          <a:lstStyle/>
          <a:p>
            <a:r>
              <a:rPr lang="ru-RU" dirty="0"/>
              <a:t>Опечатки и </a:t>
            </a:r>
            <a:r>
              <a:rPr lang="en-US" dirty="0"/>
              <a:t>Copy-Paste</a:t>
            </a:r>
            <a:endParaRPr lang="ru-RU" dirty="0"/>
          </a:p>
        </p:txBody>
      </p:sp>
    </p:spTree>
    <p:extLst>
      <p:ext uri="{BB962C8B-B14F-4D97-AF65-F5344CB8AC3E}">
        <p14:creationId xmlns:p14="http://schemas.microsoft.com/office/powerpoint/2010/main" val="3702924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681945" y="496142"/>
            <a:ext cx="10865621" cy="5599858"/>
          </a:xfrm>
        </p:spPr>
        <p:txBody>
          <a:bodyPr/>
          <a:lstStyle/>
          <a:p>
            <a:r>
              <a:rPr lang="ru-RU" sz="2800" dirty="0"/>
              <a:t>Анализатор </a:t>
            </a:r>
            <a:r>
              <a:rPr lang="en-US" sz="2800" dirty="0"/>
              <a:t>PVS-Studio </a:t>
            </a:r>
            <a:r>
              <a:rPr lang="ru-RU" sz="2800" dirty="0"/>
              <a:t>эффективно выявляет опечатки и последствия неудачного </a:t>
            </a:r>
            <a:r>
              <a:rPr lang="en-US" sz="2800" dirty="0"/>
              <a:t>Copy-Paste</a:t>
            </a:r>
          </a:p>
          <a:p>
            <a:r>
              <a:rPr lang="ru-RU" sz="2800" dirty="0"/>
              <a:t>В анализаторе реализовано много диагностик для выявления ошибок этого рода</a:t>
            </a:r>
          </a:p>
          <a:p>
            <a:r>
              <a:rPr lang="ru-RU" sz="2800" dirty="0"/>
              <a:t>Остановимся на них чуть подробнее и рассмотрим несколько примеров ошибок этого типа</a:t>
            </a:r>
          </a:p>
          <a:p>
            <a:endParaRPr lang="ru-RU" sz="2800" dirty="0"/>
          </a:p>
          <a:p>
            <a:r>
              <a:rPr lang="ru-RU" sz="2800" dirty="0"/>
              <a:t>Дополнительно рекомендуем для чтения интересные статьи</a:t>
            </a:r>
            <a:r>
              <a:rPr lang="en-US" sz="2800" dirty="0"/>
              <a:t>:</a:t>
            </a:r>
          </a:p>
          <a:p>
            <a:pPr lvl="1"/>
            <a:r>
              <a:rPr lang="ru-RU" dirty="0"/>
              <a:t>Эффект последней строки</a:t>
            </a:r>
            <a:r>
              <a:rPr lang="en-US" dirty="0"/>
              <a:t> - </a:t>
            </a:r>
            <a:r>
              <a:rPr lang="en-US" dirty="0">
                <a:hlinkClick r:id="rId2"/>
              </a:rPr>
              <a:t>http://www.viva64.com/ru/b/0260/</a:t>
            </a:r>
            <a:endParaRPr lang="en-US" dirty="0"/>
          </a:p>
          <a:p>
            <a:pPr lvl="1"/>
            <a:r>
              <a:rPr lang="ru-RU" dirty="0"/>
              <a:t>Зло живёт в функциях сравнения</a:t>
            </a:r>
            <a:r>
              <a:rPr lang="en-US" dirty="0"/>
              <a:t> - </a:t>
            </a:r>
            <a:r>
              <a:rPr lang="en-US" dirty="0">
                <a:hlinkClick r:id="rId3"/>
              </a:rPr>
              <a:t>https://www.viva64.com/ru/b/0509/</a:t>
            </a:r>
            <a:endParaRPr lang="en-US" dirty="0"/>
          </a:p>
          <a:p>
            <a:pPr lvl="1"/>
            <a:endParaRPr lang="en-US" dirty="0"/>
          </a:p>
          <a:p>
            <a:endParaRPr lang="ru-RU" dirty="0"/>
          </a:p>
          <a:p>
            <a:endParaRPr lang="ru-RU" dirty="0"/>
          </a:p>
        </p:txBody>
      </p:sp>
    </p:spTree>
    <p:extLst>
      <p:ext uri="{BB962C8B-B14F-4D97-AF65-F5344CB8AC3E}">
        <p14:creationId xmlns:p14="http://schemas.microsoft.com/office/powerpoint/2010/main" val="2329986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en-US" dirty="0"/>
              <a:t>Typos and Copy-Paste </a:t>
            </a:r>
            <a:r>
              <a:rPr lang="ru-RU" dirty="0"/>
              <a:t>(</a:t>
            </a:r>
            <a:r>
              <a:rPr lang="en-US" dirty="0"/>
              <a:t>example</a:t>
            </a:r>
            <a:r>
              <a:rPr lang="ru-RU" dirty="0"/>
              <a:t> </a:t>
            </a:r>
            <a:r>
              <a:rPr lang="en-US" dirty="0"/>
              <a:t>N1)</a:t>
            </a:r>
            <a:endParaRPr lang="ru-RU" dirty="0"/>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520700" y="1723295"/>
            <a:ext cx="10825779" cy="281287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pPr>
            <a:r>
              <a:rPr lang="en-US" sz="2800" dirty="0">
                <a:solidFill>
                  <a:srgbClr val="0000FF"/>
                </a:solidFill>
                <a:latin typeface="Consolas" panose="020B0609020204030204" pitchFamily="49" charset="0"/>
                <a:cs typeface="+mn-cs"/>
              </a:rPr>
              <a:t>if</a:t>
            </a:r>
            <a:r>
              <a:rPr lang="en-US" sz="2800" dirty="0">
                <a:solidFill>
                  <a:srgbClr val="000000"/>
                </a:solidFill>
                <a:latin typeface="Consolas" panose="020B0609020204030204" pitchFamily="49" charset="0"/>
                <a:cs typeface="+mn-cs"/>
              </a:rPr>
              <a:t> ((</a:t>
            </a:r>
            <a:r>
              <a:rPr lang="en-US" sz="2800" dirty="0" err="1">
                <a:solidFill>
                  <a:srgbClr val="000000"/>
                </a:solidFill>
                <a:latin typeface="Consolas" panose="020B0609020204030204" pitchFamily="49" charset="0"/>
                <a:cs typeface="+mn-cs"/>
              </a:rPr>
              <a:t>OpcodeLHS</a:t>
            </a:r>
            <a:r>
              <a:rPr lang="en-US" sz="2800" dirty="0">
                <a:solidFill>
                  <a:srgbClr val="000000"/>
                </a:solidFill>
                <a:latin typeface="Consolas" panose="020B0609020204030204" pitchFamily="49" charset="0"/>
                <a:cs typeface="+mn-cs"/>
              </a:rPr>
              <a:t> == BO_EQ ||</a:t>
            </a:r>
          </a:p>
          <a:p>
            <a:pPr marL="0" lvl="0" indent="0">
              <a:spcBef>
                <a:spcPts val="0"/>
              </a:spcBef>
              <a:buClrTx/>
              <a:buNone/>
            </a:pPr>
            <a:r>
              <a:rPr lang="en-US" sz="2800" dirty="0">
                <a:solidFill>
                  <a:srgbClr val="000000"/>
                </a:solidFill>
                <a:latin typeface="Consolas" panose="020B0609020204030204" pitchFamily="49" charset="0"/>
                <a:cs typeface="+mn-cs"/>
              </a:rPr>
              <a:t>     </a:t>
            </a:r>
            <a:r>
              <a:rPr lang="en-US" sz="2800" dirty="0" err="1">
                <a:solidFill>
                  <a:srgbClr val="000000"/>
                </a:solidFill>
                <a:effectLst>
                  <a:glow rad="101600">
                    <a:srgbClr val="FF0000">
                      <a:alpha val="40000"/>
                    </a:srgbClr>
                  </a:glow>
                </a:effectLst>
                <a:latin typeface="Consolas" panose="020B0609020204030204" pitchFamily="49" charset="0"/>
                <a:cs typeface="+mn-cs"/>
              </a:rPr>
              <a:t>OpcodeLHS</a:t>
            </a:r>
            <a:r>
              <a:rPr lang="en-US" sz="2800" dirty="0">
                <a:solidFill>
                  <a:srgbClr val="000000"/>
                </a:solidFill>
                <a:effectLst>
                  <a:glow rad="101600">
                    <a:srgbClr val="FF0000">
                      <a:alpha val="40000"/>
                    </a:srgbClr>
                  </a:glow>
                </a:effectLst>
                <a:latin typeface="Consolas" panose="020B0609020204030204" pitchFamily="49" charset="0"/>
                <a:cs typeface="+mn-cs"/>
              </a:rPr>
              <a:t> == BO_LE</a:t>
            </a:r>
            <a:r>
              <a:rPr lang="en-US" sz="2800" dirty="0">
                <a:solidFill>
                  <a:srgbClr val="000000"/>
                </a:solidFill>
                <a:latin typeface="Consolas" panose="020B0609020204030204" pitchFamily="49" charset="0"/>
                <a:cs typeface="+mn-cs"/>
              </a:rPr>
              <a:t> ||</a:t>
            </a:r>
          </a:p>
          <a:p>
            <a:pPr marL="0" lvl="0" indent="0">
              <a:spcBef>
                <a:spcPts val="0"/>
              </a:spcBef>
              <a:buClrTx/>
              <a:buNone/>
            </a:pPr>
            <a:r>
              <a:rPr lang="en-US" sz="2800" dirty="0">
                <a:solidFill>
                  <a:srgbClr val="000000"/>
                </a:solidFill>
                <a:latin typeface="Consolas" panose="020B0609020204030204" pitchFamily="49" charset="0"/>
                <a:cs typeface="+mn-cs"/>
              </a:rPr>
              <a:t>     </a:t>
            </a:r>
            <a:r>
              <a:rPr lang="en-US" sz="2800" dirty="0" err="1">
                <a:solidFill>
                  <a:srgbClr val="000000"/>
                </a:solidFill>
                <a:effectLst>
                  <a:glow rad="101600">
                    <a:srgbClr val="FF0000">
                      <a:alpha val="40000"/>
                    </a:srgbClr>
                  </a:glow>
                </a:effectLst>
                <a:latin typeface="Consolas" panose="020B0609020204030204" pitchFamily="49" charset="0"/>
                <a:cs typeface="+mn-cs"/>
              </a:rPr>
              <a:t>OpcodeLHS</a:t>
            </a:r>
            <a:r>
              <a:rPr lang="en-US" sz="2800" dirty="0">
                <a:solidFill>
                  <a:srgbClr val="000000"/>
                </a:solidFill>
                <a:effectLst>
                  <a:glow rad="101600">
                    <a:srgbClr val="FF0000">
                      <a:alpha val="40000"/>
                    </a:srgbClr>
                  </a:glow>
                </a:effectLst>
                <a:latin typeface="Consolas" panose="020B0609020204030204" pitchFamily="49" charset="0"/>
                <a:cs typeface="+mn-cs"/>
              </a:rPr>
              <a:t> == BO_LE</a:t>
            </a:r>
            <a:r>
              <a:rPr lang="en-US" sz="2800" dirty="0">
                <a:solidFill>
                  <a:srgbClr val="000000"/>
                </a:solidFill>
                <a:latin typeface="Consolas" panose="020B0609020204030204" pitchFamily="49" charset="0"/>
                <a:cs typeface="+mn-cs"/>
              </a:rPr>
              <a:t>)</a:t>
            </a:r>
          </a:p>
          <a:p>
            <a:pPr marL="0" lvl="0" indent="0">
              <a:spcBef>
                <a:spcPts val="0"/>
              </a:spcBef>
              <a:buClrTx/>
              <a:buNone/>
            </a:pPr>
            <a:r>
              <a:rPr lang="ru-RU" sz="2800" dirty="0">
                <a:solidFill>
                  <a:srgbClr val="000000"/>
                </a:solidFill>
                <a:latin typeface="Consolas" panose="020B0609020204030204" pitchFamily="49" charset="0"/>
                <a:cs typeface="+mn-cs"/>
              </a:rPr>
              <a:t>  </a:t>
            </a:r>
            <a:r>
              <a:rPr lang="en-US" sz="2800" dirty="0">
                <a:solidFill>
                  <a:srgbClr val="000000"/>
                </a:solidFill>
                <a:latin typeface="Consolas" panose="020B0609020204030204" pitchFamily="49" charset="0"/>
                <a:cs typeface="+mn-cs"/>
              </a:rPr>
              <a:t>  </a:t>
            </a:r>
            <a:r>
              <a:rPr lang="ru-RU" sz="2800" dirty="0">
                <a:solidFill>
                  <a:srgbClr val="000000"/>
                </a:solidFill>
                <a:latin typeface="Consolas" panose="020B0609020204030204" pitchFamily="49" charset="0"/>
                <a:cs typeface="+mn-cs"/>
              </a:rPr>
              <a:t>&amp;&amp;</a:t>
            </a:r>
          </a:p>
          <a:p>
            <a:pPr marL="0" lvl="0" indent="0">
              <a:spcBef>
                <a:spcPts val="0"/>
              </a:spcBef>
              <a:buClrTx/>
              <a:buNone/>
            </a:pPr>
            <a:r>
              <a:rPr lang="en-US" sz="2800" dirty="0">
                <a:solidFill>
                  <a:srgbClr val="000000"/>
                </a:solidFill>
                <a:latin typeface="Consolas" panose="020B0609020204030204" pitchFamily="49" charset="0"/>
                <a:cs typeface="+mn-cs"/>
              </a:rPr>
              <a:t>    (</a:t>
            </a:r>
            <a:r>
              <a:rPr lang="en-US" sz="2800" dirty="0" err="1">
                <a:solidFill>
                  <a:srgbClr val="000000"/>
                </a:solidFill>
                <a:latin typeface="Consolas" panose="020B0609020204030204" pitchFamily="49" charset="0"/>
                <a:cs typeface="+mn-cs"/>
              </a:rPr>
              <a:t>OpcodeRHS</a:t>
            </a:r>
            <a:r>
              <a:rPr lang="en-US" sz="2800" dirty="0">
                <a:solidFill>
                  <a:srgbClr val="000000"/>
                </a:solidFill>
                <a:latin typeface="Consolas" panose="020B0609020204030204" pitchFamily="49" charset="0"/>
                <a:cs typeface="+mn-cs"/>
              </a:rPr>
              <a:t> == BO_EQ ||</a:t>
            </a:r>
          </a:p>
          <a:p>
            <a:pPr marL="0" lvl="0" indent="0">
              <a:spcBef>
                <a:spcPts val="0"/>
              </a:spcBef>
              <a:buClrTx/>
              <a:buNone/>
            </a:pPr>
            <a:r>
              <a:rPr lang="en-US" sz="2800" dirty="0">
                <a:solidFill>
                  <a:srgbClr val="000000"/>
                </a:solidFill>
                <a:latin typeface="Consolas" panose="020B0609020204030204" pitchFamily="49" charset="0"/>
                <a:cs typeface="+mn-cs"/>
              </a:rPr>
              <a:t>     </a:t>
            </a:r>
            <a:r>
              <a:rPr lang="en-US" sz="2800" dirty="0" err="1">
                <a:solidFill>
                  <a:srgbClr val="000000"/>
                </a:solidFill>
                <a:latin typeface="Consolas" panose="020B0609020204030204" pitchFamily="49" charset="0"/>
                <a:cs typeface="+mn-cs"/>
              </a:rPr>
              <a:t>OpcodeRHS</a:t>
            </a:r>
            <a:r>
              <a:rPr lang="en-US" sz="2800" dirty="0">
                <a:solidFill>
                  <a:srgbClr val="000000"/>
                </a:solidFill>
                <a:latin typeface="Consolas" panose="020B0609020204030204" pitchFamily="49" charset="0"/>
                <a:cs typeface="+mn-cs"/>
              </a:rPr>
              <a:t> == BO_GT ||</a:t>
            </a:r>
          </a:p>
          <a:p>
            <a:pPr marL="0" lvl="0" indent="0">
              <a:spcBef>
                <a:spcPts val="0"/>
              </a:spcBef>
              <a:buClrTx/>
              <a:buNone/>
            </a:pPr>
            <a:r>
              <a:rPr lang="en-US" sz="2800" dirty="0">
                <a:solidFill>
                  <a:srgbClr val="000000"/>
                </a:solidFill>
                <a:latin typeface="Consolas" panose="020B0609020204030204" pitchFamily="49" charset="0"/>
                <a:cs typeface="+mn-cs"/>
              </a:rPr>
              <a:t>     </a:t>
            </a:r>
            <a:r>
              <a:rPr lang="en-US" sz="2800" dirty="0" err="1">
                <a:solidFill>
                  <a:srgbClr val="000000"/>
                </a:solidFill>
                <a:latin typeface="Consolas" panose="020B0609020204030204" pitchFamily="49" charset="0"/>
                <a:cs typeface="+mn-cs"/>
              </a:rPr>
              <a:t>OpcodeRHS</a:t>
            </a:r>
            <a:r>
              <a:rPr lang="en-US" sz="2800" dirty="0">
                <a:solidFill>
                  <a:srgbClr val="000000"/>
                </a:solidFill>
                <a:latin typeface="Consolas" panose="020B0609020204030204" pitchFamily="49" charset="0"/>
                <a:cs typeface="+mn-cs"/>
              </a:rPr>
              <a:t> == BO_GE))</a:t>
            </a: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5071195"/>
            <a:ext cx="10989184" cy="67346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V501 There are identical sub-expressions '</a:t>
            </a:r>
            <a:r>
              <a:rPr lang="en-US" dirty="0" err="1">
                <a:latin typeface="Calibri Light" panose="020F0302020204030204" pitchFamily="34" charset="0"/>
                <a:cs typeface="Calibri Light" panose="020F0302020204030204" pitchFamily="34" charset="0"/>
              </a:rPr>
              <a:t>OpcodeLHS</a:t>
            </a:r>
            <a:r>
              <a:rPr lang="en-US" dirty="0">
                <a:latin typeface="Calibri Light" panose="020F0302020204030204" pitchFamily="34" charset="0"/>
                <a:cs typeface="Calibri Light" panose="020F0302020204030204" pitchFamily="34" charset="0"/>
              </a:rPr>
              <a:t> == BO_LE' to the left and to the right of the '||' operator. RedundantExpressionCheck.cpp 174</a:t>
            </a: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9516772"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Clang</a:t>
            </a:r>
            <a:endParaRPr lang="ru-RU"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0543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Опечатки и </a:t>
            </a:r>
            <a:r>
              <a:rPr lang="en-US" dirty="0"/>
              <a:t>Copy-Paste </a:t>
            </a:r>
            <a:r>
              <a:rPr lang="ru-RU" dirty="0"/>
              <a:t>(пример </a:t>
            </a:r>
            <a:r>
              <a:rPr lang="en-US" dirty="0"/>
              <a:t>N2)</a:t>
            </a:r>
            <a:endParaRPr lang="ru-RU" dirty="0"/>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520700" y="1723295"/>
            <a:ext cx="10825779" cy="281287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pPr>
            <a:r>
              <a:rPr lang="en-US" sz="2800" dirty="0">
                <a:solidFill>
                  <a:srgbClr val="0000FF"/>
                </a:solidFill>
                <a:latin typeface="Consolas" panose="020B0609020204030204" pitchFamily="49" charset="0"/>
                <a:cs typeface="+mn-cs"/>
              </a:rPr>
              <a:t>return</a:t>
            </a:r>
            <a:r>
              <a:rPr lang="en-US" sz="2800" dirty="0">
                <a:solidFill>
                  <a:srgbClr val="000000"/>
                </a:solidFill>
                <a:latin typeface="Consolas" panose="020B0609020204030204" pitchFamily="49" charset="0"/>
                <a:cs typeface="+mn-cs"/>
              </a:rPr>
              <a:t> (!</a:t>
            </a:r>
            <a:r>
              <a:rPr lang="en-US" sz="2800" dirty="0" err="1">
                <a:solidFill>
                  <a:srgbClr val="000000"/>
                </a:solidFill>
                <a:latin typeface="Consolas" panose="020B0609020204030204" pitchFamily="49" charset="0"/>
                <a:cs typeface="+mn-cs"/>
              </a:rPr>
              <a:t>strcmp</a:t>
            </a:r>
            <a:r>
              <a:rPr lang="en-US" sz="2800" dirty="0">
                <a:solidFill>
                  <a:srgbClr val="000000"/>
                </a:solidFill>
                <a:latin typeface="Consolas" panose="020B0609020204030204" pitchFamily="49" charset="0"/>
                <a:cs typeface="+mn-cs"/>
              </a:rPr>
              <a:t> (a-&gt;v.val_vms_delta.lbl1,</a:t>
            </a:r>
          </a:p>
          <a:p>
            <a:pPr marL="0" lvl="0" indent="0">
              <a:spcBef>
                <a:spcPts val="0"/>
              </a:spcBef>
              <a:buClrTx/>
              <a:buNone/>
            </a:pPr>
            <a:r>
              <a:rPr lang="en-US" sz="2800" dirty="0">
                <a:solidFill>
                  <a:srgbClr val="000000"/>
                </a:solidFill>
                <a:latin typeface="Consolas" panose="020B0609020204030204" pitchFamily="49" charset="0"/>
                <a:cs typeface="+mn-cs"/>
              </a:rPr>
              <a:t>                  b-&gt;v.val_vms_delta.lbl1)</a:t>
            </a:r>
          </a:p>
          <a:p>
            <a:pPr marL="0" lvl="0" indent="0">
              <a:spcBef>
                <a:spcPts val="0"/>
              </a:spcBef>
              <a:buClrTx/>
              <a:buNone/>
            </a:pPr>
            <a:r>
              <a:rPr lang="en-US" sz="2800" dirty="0">
                <a:solidFill>
                  <a:srgbClr val="000000"/>
                </a:solidFill>
                <a:latin typeface="Consolas" panose="020B0609020204030204" pitchFamily="49" charset="0"/>
                <a:cs typeface="+mn-cs"/>
              </a:rPr>
              <a:t>        &amp;&amp; !</a:t>
            </a:r>
            <a:r>
              <a:rPr lang="en-US" sz="2800" dirty="0" err="1">
                <a:solidFill>
                  <a:srgbClr val="000000"/>
                </a:solidFill>
                <a:latin typeface="Consolas" panose="020B0609020204030204" pitchFamily="49" charset="0"/>
                <a:cs typeface="+mn-cs"/>
              </a:rPr>
              <a:t>strcmp</a:t>
            </a:r>
            <a:r>
              <a:rPr lang="en-US" sz="2800" dirty="0">
                <a:solidFill>
                  <a:srgbClr val="000000"/>
                </a:solidFill>
                <a:latin typeface="Consolas" panose="020B0609020204030204" pitchFamily="49" charset="0"/>
                <a:cs typeface="+mn-cs"/>
              </a:rPr>
              <a:t> (a-&gt;v.val_vms_delta.lbl1,</a:t>
            </a:r>
          </a:p>
          <a:p>
            <a:pPr marL="0" lvl="0" indent="0">
              <a:spcBef>
                <a:spcPts val="0"/>
              </a:spcBef>
              <a:buClrTx/>
              <a:buNone/>
            </a:pPr>
            <a:r>
              <a:rPr lang="en-US" sz="2800" dirty="0">
                <a:solidFill>
                  <a:srgbClr val="000000"/>
                </a:solidFill>
                <a:latin typeface="Consolas" panose="020B0609020204030204" pitchFamily="49" charset="0"/>
                <a:cs typeface="+mn-cs"/>
              </a:rPr>
              <a:t>                    b-&gt;v.val_vms_delta.lbl1));</a:t>
            </a: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4229191"/>
            <a:ext cx="11074206" cy="67346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V501 There are identical sub-expressions '!</a:t>
            </a:r>
            <a:r>
              <a:rPr lang="en-US" dirty="0" err="1">
                <a:latin typeface="Calibri Light" panose="020F0302020204030204" pitchFamily="34" charset="0"/>
                <a:cs typeface="Calibri Light" panose="020F0302020204030204" pitchFamily="34" charset="0"/>
              </a:rPr>
              <a:t>strcmp</a:t>
            </a:r>
            <a:r>
              <a:rPr lang="en-US" dirty="0">
                <a:latin typeface="Calibri Light" panose="020F0302020204030204" pitchFamily="34" charset="0"/>
                <a:cs typeface="Calibri Light" panose="020F0302020204030204" pitchFamily="34" charset="0"/>
              </a:rPr>
              <a:t>(a-&gt;v.val_vms_delta.lbl1, b-&gt;v.val_vms_delta.lbl1)' to the left and to the right of the '&amp;&amp;' operator. dwarf2out.c 1428</a:t>
            </a:r>
            <a:endParaRPr lang="ru-RU"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9322809"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a:latin typeface="Calibri" panose="020F0502020204030204" pitchFamily="34" charset="0"/>
                <a:cs typeface="Calibri" panose="020F0502020204030204" pitchFamily="34" charset="0"/>
              </a:rPr>
              <a:t>GCC</a:t>
            </a:r>
          </a:p>
        </p:txBody>
      </p:sp>
      <p:sp>
        <p:nvSpPr>
          <p:cNvPr id="10" name="Curved Left Arrow 6">
            <a:extLst>
              <a:ext uri="{FF2B5EF4-FFF2-40B4-BE49-F238E27FC236}">
                <a16:creationId xmlns:a16="http://schemas.microsoft.com/office/drawing/2014/main" id="{F6A0F6CD-EACB-4CDA-B4FB-BDEB0B5B64D2}"/>
              </a:ext>
            </a:extLst>
          </p:cNvPr>
          <p:cNvSpPr/>
          <p:nvPr/>
        </p:nvSpPr>
        <p:spPr>
          <a:xfrm>
            <a:off x="9856557" y="2007368"/>
            <a:ext cx="1047750" cy="1163322"/>
          </a:xfrm>
          <a:prstGeom prst="curvedLeftArrow">
            <a:avLst/>
          </a:prstGeom>
          <a:solidFill>
            <a:srgbClr val="00B4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Tree>
    <p:extLst>
      <p:ext uri="{BB962C8B-B14F-4D97-AF65-F5344CB8AC3E}">
        <p14:creationId xmlns:p14="http://schemas.microsoft.com/office/powerpoint/2010/main" val="4125290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Опечатки и </a:t>
            </a:r>
            <a:r>
              <a:rPr lang="en-US" dirty="0"/>
              <a:t>Copy-Paste </a:t>
            </a:r>
            <a:r>
              <a:rPr lang="ru-RU" dirty="0"/>
              <a:t>(пример </a:t>
            </a:r>
            <a:r>
              <a:rPr lang="en-US" dirty="0"/>
              <a:t>N3)</a:t>
            </a:r>
            <a:endParaRPr lang="ru-RU" dirty="0"/>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520701" y="1723295"/>
            <a:ext cx="5575300" cy="281287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pPr>
            <a:r>
              <a:rPr lang="en-US" sz="1800" dirty="0">
                <a:solidFill>
                  <a:srgbClr val="0000FF"/>
                </a:solidFill>
                <a:latin typeface="Consolas" panose="020B0609020204030204" pitchFamily="49" charset="0"/>
                <a:cs typeface="+mn-cs"/>
              </a:rPr>
              <a:t>static</a:t>
            </a: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int</a:t>
            </a:r>
            <a:r>
              <a:rPr lang="en-US" sz="1800" dirty="0">
                <a:solidFill>
                  <a:srgbClr val="000000"/>
                </a:solidFill>
                <a:latin typeface="Consolas" panose="020B0609020204030204" pitchFamily="49" charset="0"/>
                <a:cs typeface="+mn-cs"/>
              </a:rPr>
              <a:t> </a:t>
            </a:r>
            <a:r>
              <a:rPr lang="en-US" sz="1800" dirty="0" err="1">
                <a:solidFill>
                  <a:srgbClr val="000000"/>
                </a:solidFill>
                <a:latin typeface="Consolas" panose="020B0609020204030204" pitchFamily="49" charset="0"/>
                <a:cs typeface="+mn-cs"/>
              </a:rPr>
              <a:t>rr_cmp</a:t>
            </a:r>
            <a:r>
              <a:rPr lang="en-US" sz="1800" dirty="0">
                <a:solidFill>
                  <a:srgbClr val="000000"/>
                </a:solidFill>
                <a:latin typeface="Consolas" panose="020B0609020204030204" pitchFamily="49" charset="0"/>
                <a:cs typeface="+mn-cs"/>
              </a:rPr>
              <a:t>(</a:t>
            </a:r>
            <a:r>
              <a:rPr lang="en-US" sz="1800" dirty="0" err="1">
                <a:solidFill>
                  <a:srgbClr val="000000"/>
                </a:solidFill>
                <a:latin typeface="Consolas" panose="020B0609020204030204" pitchFamily="49" charset="0"/>
                <a:cs typeface="+mn-cs"/>
              </a:rPr>
              <a:t>uchar</a:t>
            </a:r>
            <a:r>
              <a:rPr lang="en-US" sz="1800" dirty="0">
                <a:solidFill>
                  <a:srgbClr val="000000"/>
                </a:solidFill>
                <a:latin typeface="Consolas" panose="020B0609020204030204" pitchFamily="49" charset="0"/>
                <a:cs typeface="+mn-cs"/>
              </a:rPr>
              <a:t> *</a:t>
            </a:r>
            <a:r>
              <a:rPr lang="en-US" sz="1800" dirty="0" err="1">
                <a:solidFill>
                  <a:srgbClr val="000000"/>
                </a:solidFill>
                <a:latin typeface="Consolas" panose="020B0609020204030204" pitchFamily="49" charset="0"/>
                <a:cs typeface="+mn-cs"/>
              </a:rPr>
              <a:t>a,uchar</a:t>
            </a:r>
            <a:r>
              <a:rPr lang="en-US" sz="1800" dirty="0">
                <a:solidFill>
                  <a:srgbClr val="000000"/>
                </a:solidFill>
                <a:latin typeface="Consolas" panose="020B0609020204030204" pitchFamily="49" charset="0"/>
                <a:cs typeface="+mn-cs"/>
              </a:rPr>
              <a:t> *b)</a:t>
            </a:r>
          </a:p>
          <a:p>
            <a:pPr marL="0" lvl="0" indent="0">
              <a:spcBef>
                <a:spcPts val="0"/>
              </a:spcBef>
              <a:buClrTx/>
              <a:buNone/>
            </a:pPr>
            <a:r>
              <a:rPr lang="ru-RU" sz="1800" dirty="0">
                <a:solidFill>
                  <a:srgbClr val="000000"/>
                </a:solidFill>
                <a:latin typeface="Consolas" panose="020B0609020204030204" pitchFamily="49" charset="0"/>
                <a:cs typeface="+mn-cs"/>
              </a:rPr>
              <a:t>{</a:t>
            </a:r>
          </a:p>
          <a:p>
            <a:pPr marL="0" lvl="0" indent="0">
              <a:spcBef>
                <a:spcPts val="0"/>
              </a:spcBef>
              <a:buClrTx/>
              <a:buNone/>
            </a:pP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if</a:t>
            </a:r>
            <a:r>
              <a:rPr lang="en-US" sz="1800" dirty="0">
                <a:solidFill>
                  <a:srgbClr val="000000"/>
                </a:solidFill>
                <a:latin typeface="Consolas" panose="020B0609020204030204" pitchFamily="49" charset="0"/>
                <a:cs typeface="+mn-cs"/>
              </a:rPr>
              <a:t> (a[0] != b[0])</a:t>
            </a:r>
          </a:p>
          <a:p>
            <a:pPr marL="0" lvl="0" indent="0">
              <a:spcBef>
                <a:spcPts val="0"/>
              </a:spcBef>
              <a:buClrTx/>
              <a:buNone/>
            </a:pP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return</a:t>
            </a: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int</a:t>
            </a:r>
            <a:r>
              <a:rPr lang="en-US" sz="1800" dirty="0">
                <a:solidFill>
                  <a:srgbClr val="000000"/>
                </a:solidFill>
                <a:latin typeface="Consolas" panose="020B0609020204030204" pitchFamily="49" charset="0"/>
                <a:cs typeface="+mn-cs"/>
              </a:rPr>
              <a:t>) a[0] - (</a:t>
            </a:r>
            <a:r>
              <a:rPr lang="en-US" sz="1800" dirty="0">
                <a:solidFill>
                  <a:srgbClr val="0000FF"/>
                </a:solidFill>
                <a:latin typeface="Consolas" panose="020B0609020204030204" pitchFamily="49" charset="0"/>
                <a:cs typeface="+mn-cs"/>
              </a:rPr>
              <a:t>int</a:t>
            </a:r>
            <a:r>
              <a:rPr lang="en-US" sz="1800" dirty="0">
                <a:solidFill>
                  <a:srgbClr val="000000"/>
                </a:solidFill>
                <a:latin typeface="Consolas" panose="020B0609020204030204" pitchFamily="49" charset="0"/>
                <a:cs typeface="+mn-cs"/>
              </a:rPr>
              <a:t>) b[0];</a:t>
            </a:r>
          </a:p>
          <a:p>
            <a:pPr marL="0" lvl="0" indent="0">
              <a:spcBef>
                <a:spcPts val="0"/>
              </a:spcBef>
              <a:buClrTx/>
              <a:buNone/>
            </a:pP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if</a:t>
            </a:r>
            <a:r>
              <a:rPr lang="en-US" sz="1800" dirty="0">
                <a:solidFill>
                  <a:srgbClr val="000000"/>
                </a:solidFill>
                <a:latin typeface="Consolas" panose="020B0609020204030204" pitchFamily="49" charset="0"/>
                <a:cs typeface="+mn-cs"/>
              </a:rPr>
              <a:t> (a[1] != b[1])</a:t>
            </a:r>
          </a:p>
          <a:p>
            <a:pPr marL="0" lvl="0" indent="0">
              <a:spcBef>
                <a:spcPts val="0"/>
              </a:spcBef>
              <a:buClrTx/>
              <a:buNone/>
            </a:pP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return</a:t>
            </a: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int</a:t>
            </a:r>
            <a:r>
              <a:rPr lang="en-US" sz="1800" dirty="0">
                <a:solidFill>
                  <a:srgbClr val="000000"/>
                </a:solidFill>
                <a:latin typeface="Consolas" panose="020B0609020204030204" pitchFamily="49" charset="0"/>
                <a:cs typeface="+mn-cs"/>
              </a:rPr>
              <a:t>) a[1] - (</a:t>
            </a:r>
            <a:r>
              <a:rPr lang="en-US" sz="1800" dirty="0">
                <a:solidFill>
                  <a:srgbClr val="0000FF"/>
                </a:solidFill>
                <a:latin typeface="Consolas" panose="020B0609020204030204" pitchFamily="49" charset="0"/>
                <a:cs typeface="+mn-cs"/>
              </a:rPr>
              <a:t>int</a:t>
            </a:r>
            <a:r>
              <a:rPr lang="en-US" sz="1800" dirty="0">
                <a:solidFill>
                  <a:srgbClr val="000000"/>
                </a:solidFill>
                <a:latin typeface="Consolas" panose="020B0609020204030204" pitchFamily="49" charset="0"/>
                <a:cs typeface="+mn-cs"/>
              </a:rPr>
              <a:t>) b[1];</a:t>
            </a:r>
          </a:p>
          <a:p>
            <a:pPr marL="0" lvl="0" indent="0">
              <a:spcBef>
                <a:spcPts val="0"/>
              </a:spcBef>
              <a:buClrTx/>
              <a:buNone/>
            </a:pP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if</a:t>
            </a:r>
            <a:r>
              <a:rPr lang="en-US" sz="1800" dirty="0">
                <a:solidFill>
                  <a:srgbClr val="000000"/>
                </a:solidFill>
                <a:latin typeface="Consolas" panose="020B0609020204030204" pitchFamily="49" charset="0"/>
                <a:cs typeface="+mn-cs"/>
              </a:rPr>
              <a:t> (a[2] != b[2])</a:t>
            </a:r>
          </a:p>
          <a:p>
            <a:pPr marL="0" lvl="0" indent="0">
              <a:spcBef>
                <a:spcPts val="0"/>
              </a:spcBef>
              <a:buClrTx/>
              <a:buNone/>
            </a:pP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return</a:t>
            </a: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int</a:t>
            </a:r>
            <a:r>
              <a:rPr lang="en-US" sz="1800" dirty="0">
                <a:solidFill>
                  <a:srgbClr val="000000"/>
                </a:solidFill>
                <a:latin typeface="Consolas" panose="020B0609020204030204" pitchFamily="49" charset="0"/>
                <a:cs typeface="+mn-cs"/>
              </a:rPr>
              <a:t>) a[2] - (</a:t>
            </a:r>
            <a:r>
              <a:rPr lang="en-US" sz="1800" dirty="0">
                <a:solidFill>
                  <a:srgbClr val="0000FF"/>
                </a:solidFill>
                <a:latin typeface="Consolas" panose="020B0609020204030204" pitchFamily="49" charset="0"/>
                <a:cs typeface="+mn-cs"/>
              </a:rPr>
              <a:t>int</a:t>
            </a:r>
            <a:r>
              <a:rPr lang="en-US" sz="1800" dirty="0">
                <a:solidFill>
                  <a:srgbClr val="000000"/>
                </a:solidFill>
                <a:latin typeface="Consolas" panose="020B0609020204030204" pitchFamily="49" charset="0"/>
                <a:cs typeface="+mn-cs"/>
              </a:rPr>
              <a:t>) b[2];</a:t>
            </a:r>
          </a:p>
          <a:p>
            <a:pPr marL="0" lvl="0" indent="0">
              <a:spcBef>
                <a:spcPts val="0"/>
              </a:spcBef>
              <a:buClrTx/>
              <a:buNone/>
            </a:pP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if</a:t>
            </a:r>
            <a:r>
              <a:rPr lang="en-US" sz="1800" dirty="0">
                <a:solidFill>
                  <a:srgbClr val="000000"/>
                </a:solidFill>
                <a:latin typeface="Consolas" panose="020B0609020204030204" pitchFamily="49" charset="0"/>
                <a:cs typeface="+mn-cs"/>
              </a:rPr>
              <a:t> (a[3] != b[3])</a:t>
            </a:r>
          </a:p>
          <a:p>
            <a:pPr marL="0" lvl="0" indent="0">
              <a:spcBef>
                <a:spcPts val="0"/>
              </a:spcBef>
              <a:buClrTx/>
              <a:buNone/>
            </a:pP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return</a:t>
            </a: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int</a:t>
            </a:r>
            <a:r>
              <a:rPr lang="en-US" sz="1800" dirty="0">
                <a:solidFill>
                  <a:srgbClr val="000000"/>
                </a:solidFill>
                <a:latin typeface="Consolas" panose="020B0609020204030204" pitchFamily="49" charset="0"/>
                <a:cs typeface="+mn-cs"/>
              </a:rPr>
              <a:t>) a[3] - (</a:t>
            </a:r>
            <a:r>
              <a:rPr lang="en-US" sz="1800" dirty="0">
                <a:solidFill>
                  <a:srgbClr val="0000FF"/>
                </a:solidFill>
                <a:latin typeface="Consolas" panose="020B0609020204030204" pitchFamily="49" charset="0"/>
                <a:cs typeface="+mn-cs"/>
              </a:rPr>
              <a:t>int</a:t>
            </a:r>
            <a:r>
              <a:rPr lang="en-US" sz="1800" dirty="0">
                <a:solidFill>
                  <a:srgbClr val="000000"/>
                </a:solidFill>
                <a:latin typeface="Consolas" panose="020B0609020204030204" pitchFamily="49" charset="0"/>
                <a:cs typeface="+mn-cs"/>
              </a:rPr>
              <a:t>) b[3];</a:t>
            </a:r>
          </a:p>
          <a:p>
            <a:pPr marL="0" lvl="0" indent="0">
              <a:spcBef>
                <a:spcPts val="0"/>
              </a:spcBef>
              <a:buClrTx/>
              <a:buNone/>
            </a:pP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if</a:t>
            </a:r>
            <a:r>
              <a:rPr lang="en-US" sz="1800" dirty="0">
                <a:solidFill>
                  <a:srgbClr val="000000"/>
                </a:solidFill>
                <a:latin typeface="Consolas" panose="020B0609020204030204" pitchFamily="49" charset="0"/>
                <a:cs typeface="+mn-cs"/>
              </a:rPr>
              <a:t> (a[4] != b[4])</a:t>
            </a:r>
          </a:p>
          <a:p>
            <a:pPr marL="0" lvl="0" indent="0">
              <a:spcBef>
                <a:spcPts val="0"/>
              </a:spcBef>
              <a:buClrTx/>
              <a:buNone/>
            </a:pP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return</a:t>
            </a: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int</a:t>
            </a:r>
            <a:r>
              <a:rPr lang="en-US" sz="1800" dirty="0">
                <a:solidFill>
                  <a:srgbClr val="000000"/>
                </a:solidFill>
                <a:latin typeface="Consolas" panose="020B0609020204030204" pitchFamily="49" charset="0"/>
                <a:cs typeface="+mn-cs"/>
              </a:rPr>
              <a:t>) a[4] - (</a:t>
            </a:r>
            <a:r>
              <a:rPr lang="en-US" sz="1800" dirty="0">
                <a:solidFill>
                  <a:srgbClr val="0000FF"/>
                </a:solidFill>
                <a:latin typeface="Consolas" panose="020B0609020204030204" pitchFamily="49" charset="0"/>
                <a:cs typeface="+mn-cs"/>
              </a:rPr>
              <a:t>int</a:t>
            </a:r>
            <a:r>
              <a:rPr lang="en-US" sz="1800" dirty="0">
                <a:solidFill>
                  <a:srgbClr val="000000"/>
                </a:solidFill>
                <a:latin typeface="Consolas" panose="020B0609020204030204" pitchFamily="49" charset="0"/>
                <a:cs typeface="+mn-cs"/>
              </a:rPr>
              <a:t>) b[4];</a:t>
            </a:r>
          </a:p>
          <a:p>
            <a:pPr marL="0" lvl="0" indent="0">
              <a:spcBef>
                <a:spcPts val="0"/>
              </a:spcBef>
              <a:buClrTx/>
              <a:buNone/>
            </a:pP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if</a:t>
            </a:r>
            <a:r>
              <a:rPr lang="en-US" sz="1800" dirty="0">
                <a:solidFill>
                  <a:srgbClr val="000000"/>
                </a:solidFill>
                <a:latin typeface="Consolas" panose="020B0609020204030204" pitchFamily="49" charset="0"/>
                <a:cs typeface="+mn-cs"/>
              </a:rPr>
              <a:t> (a[5] != b[5])</a:t>
            </a:r>
          </a:p>
          <a:p>
            <a:pPr marL="0" lvl="0" indent="0">
              <a:spcBef>
                <a:spcPts val="0"/>
              </a:spcBef>
              <a:buClrTx/>
              <a:buNone/>
            </a:pP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return</a:t>
            </a: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int</a:t>
            </a:r>
            <a:r>
              <a:rPr lang="en-US" sz="1800" dirty="0">
                <a:solidFill>
                  <a:srgbClr val="000000"/>
                </a:solidFill>
                <a:latin typeface="Consolas" panose="020B0609020204030204" pitchFamily="49" charset="0"/>
                <a:cs typeface="+mn-cs"/>
              </a:rPr>
              <a:t>) a[</a:t>
            </a:r>
            <a:r>
              <a:rPr lang="en-US" sz="1800" dirty="0">
                <a:solidFill>
                  <a:srgbClr val="000000"/>
                </a:solidFill>
                <a:effectLst>
                  <a:glow rad="101600">
                    <a:srgbClr val="FF0000">
                      <a:alpha val="40000"/>
                    </a:srgbClr>
                  </a:glow>
                </a:effectLst>
                <a:latin typeface="Consolas" panose="020B0609020204030204" pitchFamily="49" charset="0"/>
                <a:cs typeface="+mn-cs"/>
              </a:rPr>
              <a:t>1</a:t>
            </a:r>
            <a:r>
              <a:rPr lang="en-US" sz="1800" dirty="0">
                <a:solidFill>
                  <a:srgbClr val="000000"/>
                </a:solidFill>
                <a:latin typeface="Consolas" panose="020B0609020204030204" pitchFamily="49" charset="0"/>
                <a:cs typeface="+mn-cs"/>
              </a:rPr>
              <a:t>] - (</a:t>
            </a:r>
            <a:r>
              <a:rPr lang="en-US" sz="1800" dirty="0">
                <a:solidFill>
                  <a:srgbClr val="0000FF"/>
                </a:solidFill>
                <a:latin typeface="Consolas" panose="020B0609020204030204" pitchFamily="49" charset="0"/>
                <a:cs typeface="+mn-cs"/>
              </a:rPr>
              <a:t>int</a:t>
            </a:r>
            <a:r>
              <a:rPr lang="en-US" sz="1800" dirty="0">
                <a:solidFill>
                  <a:srgbClr val="000000"/>
                </a:solidFill>
                <a:latin typeface="Consolas" panose="020B0609020204030204" pitchFamily="49" charset="0"/>
                <a:cs typeface="+mn-cs"/>
              </a:rPr>
              <a:t>) b[5];</a:t>
            </a:r>
          </a:p>
          <a:p>
            <a:pPr marL="0" lvl="0" indent="0">
              <a:spcBef>
                <a:spcPts val="0"/>
              </a:spcBef>
              <a:buClrTx/>
              <a:buNone/>
            </a:pP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if</a:t>
            </a:r>
            <a:r>
              <a:rPr lang="en-US" sz="1800" dirty="0">
                <a:solidFill>
                  <a:srgbClr val="000000"/>
                </a:solidFill>
                <a:latin typeface="Consolas" panose="020B0609020204030204" pitchFamily="49" charset="0"/>
                <a:cs typeface="+mn-cs"/>
              </a:rPr>
              <a:t> (a[6] != b[6])</a:t>
            </a:r>
          </a:p>
          <a:p>
            <a:pPr marL="0" lvl="0" indent="0">
              <a:spcBef>
                <a:spcPts val="0"/>
              </a:spcBef>
              <a:buClrTx/>
              <a:buNone/>
            </a:pP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return</a:t>
            </a: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int</a:t>
            </a:r>
            <a:r>
              <a:rPr lang="en-US" sz="1800" dirty="0">
                <a:solidFill>
                  <a:srgbClr val="000000"/>
                </a:solidFill>
                <a:latin typeface="Consolas" panose="020B0609020204030204" pitchFamily="49" charset="0"/>
                <a:cs typeface="+mn-cs"/>
              </a:rPr>
              <a:t>) a[6] - (</a:t>
            </a:r>
            <a:r>
              <a:rPr lang="en-US" sz="1800" dirty="0">
                <a:solidFill>
                  <a:srgbClr val="0000FF"/>
                </a:solidFill>
                <a:latin typeface="Consolas" panose="020B0609020204030204" pitchFamily="49" charset="0"/>
                <a:cs typeface="+mn-cs"/>
              </a:rPr>
              <a:t>int</a:t>
            </a:r>
            <a:r>
              <a:rPr lang="en-US" sz="1800" dirty="0">
                <a:solidFill>
                  <a:srgbClr val="000000"/>
                </a:solidFill>
                <a:latin typeface="Consolas" panose="020B0609020204030204" pitchFamily="49" charset="0"/>
                <a:cs typeface="+mn-cs"/>
              </a:rPr>
              <a:t>) b[6];</a:t>
            </a:r>
          </a:p>
          <a:p>
            <a:pPr marL="0" lvl="0" indent="0">
              <a:spcBef>
                <a:spcPts val="0"/>
              </a:spcBef>
              <a:buClrTx/>
              <a:buNone/>
            </a:pP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return</a:t>
            </a:r>
            <a:r>
              <a:rPr lang="en-US" sz="1800" dirty="0">
                <a:solidFill>
                  <a:srgbClr val="000000"/>
                </a:solidFill>
                <a:latin typeface="Consolas" panose="020B0609020204030204" pitchFamily="49" charset="0"/>
                <a:cs typeface="+mn-cs"/>
              </a:rPr>
              <a:t> (</a:t>
            </a:r>
            <a:r>
              <a:rPr lang="en-US" sz="1800" dirty="0">
                <a:solidFill>
                  <a:srgbClr val="0000FF"/>
                </a:solidFill>
                <a:latin typeface="Consolas" panose="020B0609020204030204" pitchFamily="49" charset="0"/>
                <a:cs typeface="+mn-cs"/>
              </a:rPr>
              <a:t>int</a:t>
            </a:r>
            <a:r>
              <a:rPr lang="en-US" sz="1800" dirty="0">
                <a:solidFill>
                  <a:srgbClr val="000000"/>
                </a:solidFill>
                <a:latin typeface="Consolas" panose="020B0609020204030204" pitchFamily="49" charset="0"/>
                <a:cs typeface="+mn-cs"/>
              </a:rPr>
              <a:t>) a[7] - (</a:t>
            </a:r>
            <a:r>
              <a:rPr lang="en-US" sz="1800" dirty="0">
                <a:solidFill>
                  <a:srgbClr val="0000FF"/>
                </a:solidFill>
                <a:latin typeface="Consolas" panose="020B0609020204030204" pitchFamily="49" charset="0"/>
                <a:cs typeface="+mn-cs"/>
              </a:rPr>
              <a:t>int</a:t>
            </a:r>
            <a:r>
              <a:rPr lang="en-US" sz="1800" dirty="0">
                <a:solidFill>
                  <a:srgbClr val="000000"/>
                </a:solidFill>
                <a:latin typeface="Consolas" panose="020B0609020204030204" pitchFamily="49" charset="0"/>
                <a:cs typeface="+mn-cs"/>
              </a:rPr>
              <a:t>) b[7];</a:t>
            </a:r>
          </a:p>
          <a:p>
            <a:pPr marL="0" lvl="0" indent="0">
              <a:spcBef>
                <a:spcPts val="0"/>
              </a:spcBef>
              <a:buClrTx/>
              <a:buNone/>
            </a:pPr>
            <a:r>
              <a:rPr lang="ru-RU" sz="1800" dirty="0">
                <a:solidFill>
                  <a:srgbClr val="000000"/>
                </a:solidFill>
                <a:latin typeface="Consolas" panose="020B0609020204030204" pitchFamily="49" charset="0"/>
                <a:cs typeface="+mn-cs"/>
              </a:rPr>
              <a:t>}</a:t>
            </a: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6096000" y="1723295"/>
            <a:ext cx="5109084" cy="194383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V525 The code containing the collection of similar blocks. Check items '0', '1', '2', '3', '4', '1', '6' in lines 680, 682, 684, 689, 691, 693, 695. </a:t>
            </a:r>
            <a:r>
              <a:rPr lang="en-US" dirty="0" err="1">
                <a:latin typeface="Calibri Light" panose="020F0302020204030204" pitchFamily="34" charset="0"/>
                <a:cs typeface="Calibri Light" panose="020F0302020204030204" pitchFamily="34" charset="0"/>
              </a:rPr>
              <a:t>sql</a:t>
            </a:r>
            <a:r>
              <a:rPr lang="en-US" dirty="0">
                <a:latin typeface="Calibri Light" panose="020F0302020204030204" pitchFamily="34" charset="0"/>
                <a:cs typeface="Calibri Light" panose="020F0302020204030204" pitchFamily="34" charset="0"/>
              </a:rPr>
              <a:t> records.cc 680</a:t>
            </a:r>
            <a:endParaRPr lang="ru-RU"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9742795"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MySQL</a:t>
            </a:r>
            <a:endParaRPr lang="ru-RU" sz="2800" b="1" dirty="0">
              <a:latin typeface="Calibri" panose="020F0502020204030204" pitchFamily="34" charset="0"/>
              <a:cs typeface="Calibri" panose="020F0502020204030204" pitchFamily="34" charset="0"/>
            </a:endParaRPr>
          </a:p>
        </p:txBody>
      </p:sp>
      <p:cxnSp>
        <p:nvCxnSpPr>
          <p:cNvPr id="9" name="Straight Arrow Connector 10">
            <a:extLst>
              <a:ext uri="{FF2B5EF4-FFF2-40B4-BE49-F238E27FC236}">
                <a16:creationId xmlns:a16="http://schemas.microsoft.com/office/drawing/2014/main" id="{6545D37E-CA30-4E25-AC57-6673DF7402CC}"/>
              </a:ext>
            </a:extLst>
          </p:cNvPr>
          <p:cNvCxnSpPr/>
          <p:nvPr/>
        </p:nvCxnSpPr>
        <p:spPr>
          <a:xfrm flipH="1">
            <a:off x="3238737" y="4903229"/>
            <a:ext cx="3474520" cy="4857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0326951-6CD3-4945-9603-E17F24285F25}"/>
              </a:ext>
            </a:extLst>
          </p:cNvPr>
          <p:cNvSpPr txBox="1"/>
          <p:nvPr/>
        </p:nvSpPr>
        <p:spPr>
          <a:xfrm>
            <a:off x="6713257" y="4622896"/>
            <a:ext cx="514350"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5</a:t>
            </a:r>
            <a:endParaRPr lang="ru-RU"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9860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Опечатки и </a:t>
            </a:r>
            <a:r>
              <a:rPr lang="en-US" dirty="0"/>
              <a:t>Copy-Paste </a:t>
            </a:r>
            <a:r>
              <a:rPr lang="ru-RU" dirty="0"/>
              <a:t>(пример </a:t>
            </a:r>
            <a:r>
              <a:rPr lang="en-US" dirty="0"/>
              <a:t>N4)</a:t>
            </a:r>
            <a:endParaRPr lang="ru-RU" dirty="0"/>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520700" y="1723295"/>
            <a:ext cx="10825779" cy="2812870"/>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ClrTx/>
              <a:buNone/>
            </a:pPr>
            <a:r>
              <a:rPr lang="en-US" sz="2800" dirty="0">
                <a:solidFill>
                  <a:srgbClr val="0000FF"/>
                </a:solidFill>
                <a:latin typeface="Consolas" panose="020B0609020204030204" pitchFamily="49" charset="0"/>
                <a:cs typeface="+mn-cs"/>
              </a:rPr>
              <a:t>internal</a:t>
            </a:r>
            <a:r>
              <a:rPr lang="en-US" sz="2800" dirty="0">
                <a:solidFill>
                  <a:srgbClr val="000000"/>
                </a:solidFill>
                <a:latin typeface="Consolas" panose="020B0609020204030204" pitchFamily="49" charset="0"/>
                <a:cs typeface="+mn-cs"/>
              </a:rPr>
              <a:t> Version </a:t>
            </a:r>
            <a:r>
              <a:rPr lang="en-US" sz="2800" dirty="0" err="1">
                <a:solidFill>
                  <a:srgbClr val="000000"/>
                </a:solidFill>
                <a:latin typeface="Consolas" panose="020B0609020204030204" pitchFamily="49" charset="0"/>
                <a:cs typeface="+mn-cs"/>
              </a:rPr>
              <a:t>Base</a:t>
            </a:r>
            <a:r>
              <a:rPr lang="en-US" sz="2800" dirty="0" err="1">
                <a:solidFill>
                  <a:srgbClr val="000000"/>
                </a:solidFill>
                <a:effectLst>
                  <a:glow rad="101600">
                    <a:srgbClr val="70AD47">
                      <a:satMod val="175000"/>
                      <a:alpha val="40000"/>
                    </a:srgbClr>
                  </a:glow>
                </a:effectLst>
                <a:latin typeface="Consolas" panose="020B0609020204030204" pitchFamily="49" charset="0"/>
                <a:cs typeface="+mn-cs"/>
              </a:rPr>
              <a:t>Minimum</a:t>
            </a:r>
            <a:r>
              <a:rPr lang="en-US" sz="2800" dirty="0" err="1">
                <a:solidFill>
                  <a:srgbClr val="000000"/>
                </a:solidFill>
                <a:latin typeface="Consolas" panose="020B0609020204030204" pitchFamily="49" charset="0"/>
                <a:cs typeface="+mn-cs"/>
              </a:rPr>
              <a:t>Version</a:t>
            </a:r>
            <a:r>
              <a:rPr lang="en-US" sz="2800" dirty="0">
                <a:solidFill>
                  <a:srgbClr val="000000"/>
                </a:solidFill>
                <a:latin typeface="Consolas" panose="020B0609020204030204" pitchFamily="49" charset="0"/>
                <a:cs typeface="+mn-cs"/>
              </a:rPr>
              <a:t> { get; set; }</a:t>
            </a:r>
          </a:p>
          <a:p>
            <a:pPr marL="0" lvl="0" indent="0">
              <a:spcBef>
                <a:spcPts val="0"/>
              </a:spcBef>
              <a:buClrTx/>
              <a:buNone/>
            </a:pPr>
            <a:r>
              <a:rPr lang="en-US" sz="2800" dirty="0">
                <a:solidFill>
                  <a:srgbClr val="0000FF"/>
                </a:solidFill>
                <a:latin typeface="Consolas" panose="020B0609020204030204" pitchFamily="49" charset="0"/>
                <a:cs typeface="+mn-cs"/>
              </a:rPr>
              <a:t>internal</a:t>
            </a:r>
            <a:r>
              <a:rPr lang="en-US" sz="2800" dirty="0">
                <a:solidFill>
                  <a:srgbClr val="000000"/>
                </a:solidFill>
                <a:latin typeface="Consolas" panose="020B0609020204030204" pitchFamily="49" charset="0"/>
                <a:cs typeface="+mn-cs"/>
              </a:rPr>
              <a:t> Version </a:t>
            </a:r>
            <a:r>
              <a:rPr lang="en-US" sz="2800" dirty="0" err="1">
                <a:solidFill>
                  <a:srgbClr val="000000"/>
                </a:solidFill>
                <a:latin typeface="Consolas" panose="020B0609020204030204" pitchFamily="49" charset="0"/>
                <a:cs typeface="+mn-cs"/>
              </a:rPr>
              <a:t>Base</a:t>
            </a:r>
            <a:r>
              <a:rPr lang="en-US" sz="2800" dirty="0" err="1">
                <a:solidFill>
                  <a:srgbClr val="000000"/>
                </a:solidFill>
                <a:effectLst>
                  <a:glow rad="101600">
                    <a:srgbClr val="5B9BD5">
                      <a:satMod val="175000"/>
                      <a:alpha val="40000"/>
                    </a:srgbClr>
                  </a:glow>
                </a:effectLst>
                <a:latin typeface="Consolas" panose="020B0609020204030204" pitchFamily="49" charset="0"/>
                <a:cs typeface="+mn-cs"/>
              </a:rPr>
              <a:t>Maximum</a:t>
            </a:r>
            <a:r>
              <a:rPr lang="en-US" sz="2800" dirty="0" err="1">
                <a:solidFill>
                  <a:srgbClr val="000000"/>
                </a:solidFill>
                <a:latin typeface="Consolas" panose="020B0609020204030204" pitchFamily="49" charset="0"/>
                <a:cs typeface="+mn-cs"/>
              </a:rPr>
              <a:t>Version</a:t>
            </a:r>
            <a:r>
              <a:rPr lang="en-US" sz="2800" dirty="0">
                <a:solidFill>
                  <a:srgbClr val="000000"/>
                </a:solidFill>
                <a:latin typeface="Consolas" panose="020B0609020204030204" pitchFamily="49" charset="0"/>
                <a:cs typeface="+mn-cs"/>
              </a:rPr>
              <a:t> { get; set; }</a:t>
            </a:r>
            <a:endParaRPr lang="ru-RU" sz="2800" dirty="0">
              <a:solidFill>
                <a:srgbClr val="000000"/>
              </a:solidFill>
              <a:latin typeface="Consolas" panose="020B0609020204030204" pitchFamily="49" charset="0"/>
              <a:cs typeface="+mn-cs"/>
            </a:endParaRPr>
          </a:p>
          <a:p>
            <a:pPr marL="0" lvl="0" indent="0">
              <a:spcBef>
                <a:spcPts val="0"/>
              </a:spcBef>
              <a:buClrTx/>
              <a:buNone/>
            </a:pPr>
            <a:endParaRPr lang="en-US" sz="2800" dirty="0">
              <a:solidFill>
                <a:srgbClr val="000000"/>
              </a:solidFill>
              <a:latin typeface="Consolas" panose="020B0609020204030204" pitchFamily="49" charset="0"/>
              <a:cs typeface="+mn-cs"/>
            </a:endParaRPr>
          </a:p>
          <a:p>
            <a:pPr marL="0" lvl="0" indent="0">
              <a:spcBef>
                <a:spcPts val="0"/>
              </a:spcBef>
              <a:buClrTx/>
              <a:buNone/>
            </a:pPr>
            <a:r>
              <a:rPr lang="en-US" sz="2800" dirty="0">
                <a:solidFill>
                  <a:srgbClr val="0000FF"/>
                </a:solidFill>
                <a:latin typeface="Consolas" panose="020B0609020204030204" pitchFamily="49" charset="0"/>
                <a:cs typeface="+mn-cs"/>
              </a:rPr>
              <a:t>protected</a:t>
            </a:r>
            <a:r>
              <a:rPr lang="en-US" sz="2800" dirty="0">
                <a:solidFill>
                  <a:srgbClr val="000000"/>
                </a:solidFill>
                <a:latin typeface="Consolas" panose="020B0609020204030204" pitchFamily="49" charset="0"/>
                <a:cs typeface="+mn-cs"/>
              </a:rPr>
              <a:t> </a:t>
            </a:r>
            <a:r>
              <a:rPr lang="en-US" sz="2800" dirty="0">
                <a:solidFill>
                  <a:srgbClr val="0000FF"/>
                </a:solidFill>
                <a:latin typeface="Consolas" panose="020B0609020204030204" pitchFamily="49" charset="0"/>
                <a:cs typeface="+mn-cs"/>
              </a:rPr>
              <a:t>override</a:t>
            </a:r>
            <a:r>
              <a:rPr lang="en-US" sz="2800" dirty="0">
                <a:solidFill>
                  <a:srgbClr val="000000"/>
                </a:solidFill>
                <a:latin typeface="Consolas" panose="020B0609020204030204" pitchFamily="49" charset="0"/>
                <a:cs typeface="+mn-cs"/>
              </a:rPr>
              <a:t> </a:t>
            </a:r>
            <a:r>
              <a:rPr lang="en-US" sz="2800" dirty="0">
                <a:solidFill>
                  <a:srgbClr val="0000FF"/>
                </a:solidFill>
                <a:latin typeface="Consolas" panose="020B0609020204030204" pitchFamily="49" charset="0"/>
                <a:cs typeface="+mn-cs"/>
              </a:rPr>
              <a:t>void</a:t>
            </a:r>
            <a:r>
              <a:rPr lang="en-US" sz="2800" dirty="0">
                <a:solidFill>
                  <a:srgbClr val="000000"/>
                </a:solidFill>
                <a:latin typeface="Consolas" panose="020B0609020204030204" pitchFamily="49" charset="0"/>
                <a:cs typeface="+mn-cs"/>
              </a:rPr>
              <a:t> </a:t>
            </a:r>
            <a:r>
              <a:rPr lang="en-US" sz="2800" dirty="0" err="1">
                <a:solidFill>
                  <a:srgbClr val="000000"/>
                </a:solidFill>
                <a:latin typeface="Consolas" panose="020B0609020204030204" pitchFamily="49" charset="0"/>
                <a:cs typeface="+mn-cs"/>
              </a:rPr>
              <a:t>ProcessRecord</a:t>
            </a:r>
            <a:r>
              <a:rPr lang="en-US" sz="2800" dirty="0">
                <a:solidFill>
                  <a:srgbClr val="000000"/>
                </a:solidFill>
                <a:latin typeface="Consolas" panose="020B0609020204030204" pitchFamily="49" charset="0"/>
                <a:cs typeface="+mn-cs"/>
              </a:rPr>
              <a:t>()</a:t>
            </a:r>
          </a:p>
          <a:p>
            <a:pPr marL="0" lvl="0" indent="0">
              <a:spcBef>
                <a:spcPts val="0"/>
              </a:spcBef>
              <a:buClrTx/>
              <a:buNone/>
            </a:pPr>
            <a:r>
              <a:rPr lang="ru-RU" sz="2800" dirty="0">
                <a:solidFill>
                  <a:srgbClr val="000000"/>
                </a:solidFill>
                <a:latin typeface="Consolas" panose="020B0609020204030204" pitchFamily="49" charset="0"/>
                <a:cs typeface="+mn-cs"/>
              </a:rPr>
              <a:t>{</a:t>
            </a:r>
          </a:p>
          <a:p>
            <a:pPr marL="0" lvl="0" indent="0">
              <a:spcBef>
                <a:spcPts val="0"/>
              </a:spcBef>
              <a:buClrTx/>
              <a:buNone/>
            </a:pPr>
            <a:r>
              <a:rPr lang="en-US" sz="2800" dirty="0">
                <a:solidFill>
                  <a:srgbClr val="000000"/>
                </a:solidFill>
                <a:latin typeface="Consolas" panose="020B0609020204030204" pitchFamily="49" charset="0"/>
                <a:cs typeface="+mn-cs"/>
              </a:rPr>
              <a:t>  </a:t>
            </a:r>
            <a:r>
              <a:rPr lang="en-US" sz="2800" dirty="0">
                <a:solidFill>
                  <a:srgbClr val="0000FF"/>
                </a:solidFill>
                <a:latin typeface="Consolas" panose="020B0609020204030204" pitchFamily="49" charset="0"/>
                <a:cs typeface="+mn-cs"/>
              </a:rPr>
              <a:t>if</a:t>
            </a:r>
            <a:r>
              <a:rPr lang="en-US" sz="2800" dirty="0">
                <a:solidFill>
                  <a:srgbClr val="000000"/>
                </a:solidFill>
                <a:latin typeface="Consolas" panose="020B0609020204030204" pitchFamily="49" charset="0"/>
                <a:cs typeface="+mn-cs"/>
              </a:rPr>
              <a:t> (</a:t>
            </a:r>
            <a:r>
              <a:rPr lang="en-US" sz="2800" dirty="0" err="1">
                <a:solidFill>
                  <a:srgbClr val="000000"/>
                </a:solidFill>
                <a:latin typeface="Consolas" panose="020B0609020204030204" pitchFamily="49" charset="0"/>
                <a:cs typeface="+mn-cs"/>
              </a:rPr>
              <a:t>Base</a:t>
            </a:r>
            <a:r>
              <a:rPr lang="en-US" sz="2800" dirty="0" err="1">
                <a:solidFill>
                  <a:srgbClr val="000000"/>
                </a:solidFill>
                <a:effectLst>
                  <a:glow rad="101600">
                    <a:srgbClr val="FF0000">
                      <a:alpha val="40000"/>
                    </a:srgbClr>
                  </a:glow>
                </a:effectLst>
                <a:latin typeface="Consolas" panose="020B0609020204030204" pitchFamily="49" charset="0"/>
                <a:cs typeface="+mn-cs"/>
              </a:rPr>
              <a:t>Maximum</a:t>
            </a:r>
            <a:r>
              <a:rPr lang="en-US" sz="2800" dirty="0" err="1">
                <a:solidFill>
                  <a:srgbClr val="000000"/>
                </a:solidFill>
                <a:latin typeface="Consolas" panose="020B0609020204030204" pitchFamily="49" charset="0"/>
                <a:cs typeface="+mn-cs"/>
              </a:rPr>
              <a:t>Version</a:t>
            </a:r>
            <a:r>
              <a:rPr lang="en-US" sz="2800" dirty="0">
                <a:solidFill>
                  <a:srgbClr val="000000"/>
                </a:solidFill>
                <a:latin typeface="Consolas" panose="020B0609020204030204" pitchFamily="49" charset="0"/>
                <a:cs typeface="+mn-cs"/>
              </a:rPr>
              <a:t> != null &amp;&amp; </a:t>
            </a:r>
          </a:p>
          <a:p>
            <a:pPr marL="0" lvl="0" indent="0">
              <a:spcBef>
                <a:spcPts val="0"/>
              </a:spcBef>
              <a:buClrTx/>
              <a:buNone/>
            </a:pPr>
            <a:r>
              <a:rPr lang="en-US" sz="2800" dirty="0">
                <a:solidFill>
                  <a:srgbClr val="000000"/>
                </a:solidFill>
                <a:latin typeface="Consolas" panose="020B0609020204030204" pitchFamily="49" charset="0"/>
                <a:cs typeface="+mn-cs"/>
              </a:rPr>
              <a:t>      </a:t>
            </a:r>
            <a:r>
              <a:rPr lang="en-US" sz="2800" dirty="0" err="1">
                <a:solidFill>
                  <a:srgbClr val="000000"/>
                </a:solidFill>
                <a:latin typeface="Consolas" panose="020B0609020204030204" pitchFamily="49" charset="0"/>
                <a:cs typeface="+mn-cs"/>
              </a:rPr>
              <a:t>Base</a:t>
            </a:r>
            <a:r>
              <a:rPr lang="en-US" sz="2800" dirty="0" err="1">
                <a:solidFill>
                  <a:srgbClr val="000000"/>
                </a:solidFill>
                <a:effectLst>
                  <a:glow rad="101600">
                    <a:srgbClr val="FF0000">
                      <a:alpha val="40000"/>
                    </a:srgbClr>
                  </a:glow>
                </a:effectLst>
                <a:latin typeface="Consolas" panose="020B0609020204030204" pitchFamily="49" charset="0"/>
                <a:cs typeface="+mn-cs"/>
              </a:rPr>
              <a:t>Maximum</a:t>
            </a:r>
            <a:r>
              <a:rPr lang="en-US" sz="2800" dirty="0" err="1">
                <a:solidFill>
                  <a:srgbClr val="000000"/>
                </a:solidFill>
                <a:latin typeface="Consolas" panose="020B0609020204030204" pitchFamily="49" charset="0"/>
                <a:cs typeface="+mn-cs"/>
              </a:rPr>
              <a:t>Version</a:t>
            </a:r>
            <a:r>
              <a:rPr lang="en-US" sz="2800" dirty="0">
                <a:solidFill>
                  <a:srgbClr val="000000"/>
                </a:solidFill>
                <a:latin typeface="Consolas" panose="020B0609020204030204" pitchFamily="49" charset="0"/>
                <a:cs typeface="+mn-cs"/>
              </a:rPr>
              <a:t> != null &amp;&amp; </a:t>
            </a:r>
          </a:p>
          <a:p>
            <a:pPr marL="0" lvl="0" indent="0">
              <a:spcBef>
                <a:spcPts val="0"/>
              </a:spcBef>
              <a:buClrTx/>
              <a:buNone/>
            </a:pPr>
            <a:r>
              <a:rPr lang="en-US" sz="2800" dirty="0">
                <a:solidFill>
                  <a:srgbClr val="000000"/>
                </a:solidFill>
                <a:latin typeface="Consolas" panose="020B0609020204030204" pitchFamily="49" charset="0"/>
                <a:cs typeface="+mn-cs"/>
              </a:rPr>
              <a:t>      </a:t>
            </a:r>
            <a:r>
              <a:rPr lang="en-US" sz="2800" dirty="0" err="1">
                <a:solidFill>
                  <a:srgbClr val="000000"/>
                </a:solidFill>
                <a:latin typeface="Consolas" panose="020B0609020204030204" pitchFamily="49" charset="0"/>
                <a:cs typeface="+mn-cs"/>
              </a:rPr>
              <a:t>BaseMaximumVersion</a:t>
            </a:r>
            <a:r>
              <a:rPr lang="en-US" sz="2800" dirty="0">
                <a:solidFill>
                  <a:srgbClr val="000000"/>
                </a:solidFill>
                <a:latin typeface="Consolas" panose="020B0609020204030204" pitchFamily="49" charset="0"/>
                <a:cs typeface="+mn-cs"/>
              </a:rPr>
              <a:t> &lt; </a:t>
            </a:r>
            <a:r>
              <a:rPr lang="en-US" sz="2800" dirty="0" err="1">
                <a:solidFill>
                  <a:srgbClr val="000000"/>
                </a:solidFill>
                <a:latin typeface="Consolas" panose="020B0609020204030204" pitchFamily="49" charset="0"/>
                <a:cs typeface="+mn-cs"/>
              </a:rPr>
              <a:t>BaseMinimumVersion</a:t>
            </a:r>
            <a:r>
              <a:rPr lang="en-US" sz="2800" dirty="0">
                <a:solidFill>
                  <a:srgbClr val="000000"/>
                </a:solidFill>
                <a:latin typeface="Consolas" panose="020B0609020204030204" pitchFamily="49" charset="0"/>
                <a:cs typeface="+mn-cs"/>
              </a:rPr>
              <a:t>)</a:t>
            </a:r>
          </a:p>
        </p:txBody>
      </p:sp>
      <p:sp>
        <p:nvSpPr>
          <p:cNvPr id="7" name="Content Placeholder 4">
            <a:extLst>
              <a:ext uri="{FF2B5EF4-FFF2-40B4-BE49-F238E27FC236}">
                <a16:creationId xmlns:a16="http://schemas.microsoft.com/office/drawing/2014/main" id="{B8B230AA-490C-4E1A-8815-71EAF1E4156F}"/>
              </a:ext>
            </a:extLst>
          </p:cNvPr>
          <p:cNvSpPr txBox="1">
            <a:spLocks/>
          </p:cNvSpPr>
          <p:nvPr/>
        </p:nvSpPr>
        <p:spPr>
          <a:xfrm>
            <a:off x="520700" y="5419725"/>
            <a:ext cx="10989184" cy="511671"/>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alibri Light" panose="020F0302020204030204" pitchFamily="34" charset="0"/>
                <a:cs typeface="Calibri Light" panose="020F0302020204030204" pitchFamily="34" charset="0"/>
              </a:rPr>
              <a:t>V3001 There are identical sub-expressions '</a:t>
            </a:r>
            <a:r>
              <a:rPr lang="en-US" dirty="0" err="1">
                <a:latin typeface="Calibri Light" panose="020F0302020204030204" pitchFamily="34" charset="0"/>
                <a:cs typeface="Calibri Light" panose="020F0302020204030204" pitchFamily="34" charset="0"/>
              </a:rPr>
              <a:t>BaseMaximumVersion</a:t>
            </a:r>
            <a:r>
              <a:rPr lang="en-US" dirty="0">
                <a:latin typeface="Calibri Light" panose="020F0302020204030204" pitchFamily="34" charset="0"/>
                <a:cs typeface="Calibri Light" panose="020F0302020204030204" pitchFamily="34" charset="0"/>
              </a:rPr>
              <a:t> != null' to the left and to the right of the '&amp;&amp;' operator. </a:t>
            </a:r>
            <a:r>
              <a:rPr lang="en-US" dirty="0" err="1">
                <a:latin typeface="Calibri Light" panose="020F0302020204030204" pitchFamily="34" charset="0"/>
                <a:cs typeface="Calibri Light" panose="020F0302020204030204" pitchFamily="34" charset="0"/>
              </a:rPr>
              <a:t>System.Management.Automation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ImportModuleCommand.cs</a:t>
            </a:r>
            <a:r>
              <a:rPr lang="en-US" dirty="0">
                <a:latin typeface="Calibri Light" panose="020F0302020204030204" pitchFamily="34" charset="0"/>
                <a:cs typeface="Calibri Light" panose="020F0302020204030204" pitchFamily="34" charset="0"/>
              </a:rPr>
              <a:t> 1663</a:t>
            </a:r>
            <a:endParaRPr lang="ru-RU" dirty="0">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55B8ED20-C122-4301-BF7F-C63E89674A8F}"/>
              </a:ext>
            </a:extLst>
          </p:cNvPr>
          <p:cNvSpPr/>
          <p:nvPr/>
        </p:nvSpPr>
        <p:spPr>
          <a:xfrm>
            <a:off x="520700" y="1113344"/>
            <a:ext cx="10333791" cy="523220"/>
          </a:xfrm>
          <a:prstGeom prst="rect">
            <a:avLst/>
          </a:prstGeom>
        </p:spPr>
        <p:txBody>
          <a:bodyPr wrap="none">
            <a:spAutoFit/>
          </a:bodyPr>
          <a:lstStyle/>
          <a:p>
            <a:r>
              <a:rPr lang="ru-RU" sz="2800" dirty="0">
                <a:solidFill>
                  <a:schemeClr val="accent5"/>
                </a:solidFill>
                <a:latin typeface="Calibri" panose="020F0502020204030204" pitchFamily="34" charset="0"/>
                <a:cs typeface="Calibri" panose="020F0502020204030204" pitchFamily="34" charset="0"/>
              </a:rPr>
              <a:t>Эту ошибку мы нашли с помощью PVS-</a:t>
            </a:r>
            <a:r>
              <a:rPr lang="ru-RU" sz="2800" dirty="0" err="1">
                <a:solidFill>
                  <a:schemeClr val="accent5"/>
                </a:solidFill>
                <a:latin typeface="Calibri" panose="020F0502020204030204" pitchFamily="34" charset="0"/>
                <a:cs typeface="Calibri" panose="020F0502020204030204" pitchFamily="34" charset="0"/>
              </a:rPr>
              <a:t>Studio</a:t>
            </a:r>
            <a:r>
              <a:rPr lang="ru-RU" sz="2800" dirty="0">
                <a:solidFill>
                  <a:schemeClr val="accent5"/>
                </a:solidFill>
                <a:latin typeface="Calibri" panose="020F0502020204030204" pitchFamily="34" charset="0"/>
                <a:cs typeface="Calibri" panose="020F0502020204030204" pitchFamily="34" charset="0"/>
              </a:rPr>
              <a:t> в проекте </a:t>
            </a:r>
            <a:r>
              <a:rPr lang="ru-RU" sz="2800" b="1" dirty="0" err="1">
                <a:latin typeface="Calibri" panose="020F0502020204030204" pitchFamily="34" charset="0"/>
                <a:cs typeface="Calibri" panose="020F0502020204030204" pitchFamily="34" charset="0"/>
              </a:rPr>
              <a:t>PowerShell</a:t>
            </a:r>
            <a:endParaRPr lang="ru-RU"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9142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640465" y="1682749"/>
            <a:ext cx="8718687" cy="3492501"/>
          </a:xfrm>
        </p:spPr>
        <p:txBody>
          <a:bodyPr/>
          <a:lstStyle/>
          <a:p>
            <a:r>
              <a:rPr lang="ru-RU" sz="2800" dirty="0"/>
              <a:t>Подробная таблица</a:t>
            </a:r>
            <a:r>
              <a:rPr lang="en-US" sz="2800" dirty="0"/>
              <a:t> </a:t>
            </a:r>
            <a:r>
              <a:rPr lang="ru-RU" sz="2800" dirty="0"/>
              <a:t>диагностических возможностей</a:t>
            </a:r>
            <a:r>
              <a:rPr lang="en-US" sz="2800" dirty="0"/>
              <a:t>:</a:t>
            </a:r>
            <a:br>
              <a:rPr lang="ru-RU" sz="2800" dirty="0"/>
            </a:br>
            <a:r>
              <a:rPr lang="en-US" sz="2800" dirty="0">
                <a:hlinkClick r:id="rId2"/>
              </a:rPr>
              <a:t>http://www.viva64.com/ru/w/</a:t>
            </a:r>
            <a:endParaRPr lang="ru-RU" sz="2800" dirty="0"/>
          </a:p>
          <a:p>
            <a:endParaRPr lang="ru-RU" sz="2800" dirty="0"/>
          </a:p>
          <a:p>
            <a:r>
              <a:rPr lang="ru-RU" sz="2800" dirty="0"/>
              <a:t>Там же вы найдете подробное описание всех диагностик</a:t>
            </a:r>
          </a:p>
          <a:p>
            <a:endParaRPr lang="ru-RU" sz="2800" dirty="0"/>
          </a:p>
        </p:txBody>
      </p:sp>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a:xfrm>
            <a:off x="640466" y="258143"/>
            <a:ext cx="8947672" cy="1018566"/>
          </a:xfrm>
        </p:spPr>
        <p:txBody>
          <a:bodyPr/>
          <a:lstStyle/>
          <a:p>
            <a:r>
              <a:rPr lang="ru-RU" sz="3900" dirty="0"/>
              <a:t>Мы показали вам малую часть того, что может находить анализатор </a:t>
            </a:r>
            <a:r>
              <a:rPr lang="en-US" sz="3900" dirty="0"/>
              <a:t>PVS-Studio</a:t>
            </a:r>
            <a:endParaRPr lang="ru-RU" sz="3900" dirty="0"/>
          </a:p>
        </p:txBody>
      </p:sp>
      <p:sp>
        <p:nvSpPr>
          <p:cNvPr id="3" name="Rectangle 2">
            <a:extLst>
              <a:ext uri="{FF2B5EF4-FFF2-40B4-BE49-F238E27FC236}">
                <a16:creationId xmlns:a16="http://schemas.microsoft.com/office/drawing/2014/main" id="{FB4E211C-A197-4231-A6BC-2F4CCDB38807}"/>
              </a:ext>
            </a:extLst>
          </p:cNvPr>
          <p:cNvSpPr/>
          <p:nvPr/>
        </p:nvSpPr>
        <p:spPr>
          <a:xfrm>
            <a:off x="9588138" y="97317"/>
            <a:ext cx="2350078" cy="1585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Table 4">
            <a:extLst>
              <a:ext uri="{FF2B5EF4-FFF2-40B4-BE49-F238E27FC236}">
                <a16:creationId xmlns:a16="http://schemas.microsoft.com/office/drawing/2014/main" id="{5AB20987-7613-42C5-873D-990D71267E4E}"/>
              </a:ext>
            </a:extLst>
          </p:cNvPr>
          <p:cNvGraphicFramePr>
            <a:graphicFrameLocks noGrp="1"/>
          </p:cNvGraphicFramePr>
          <p:nvPr>
            <p:extLst>
              <p:ext uri="{D42A27DB-BD31-4B8C-83A1-F6EECF244321}">
                <p14:modId xmlns:p14="http://schemas.microsoft.com/office/powerpoint/2010/main" val="4042190734"/>
              </p:ext>
            </p:extLst>
          </p:nvPr>
        </p:nvGraphicFramePr>
        <p:xfrm>
          <a:off x="9666514" y="205889"/>
          <a:ext cx="2350077" cy="6482383"/>
        </p:xfrm>
        <a:graphic>
          <a:graphicData uri="http://schemas.openxmlformats.org/drawingml/2006/table">
            <a:tbl>
              <a:tblPr/>
              <a:tblGrid>
                <a:gridCol w="783359">
                  <a:extLst>
                    <a:ext uri="{9D8B030D-6E8A-4147-A177-3AD203B41FA5}">
                      <a16:colId xmlns:a16="http://schemas.microsoft.com/office/drawing/2014/main" val="20000"/>
                    </a:ext>
                  </a:extLst>
                </a:gridCol>
                <a:gridCol w="783359">
                  <a:extLst>
                    <a:ext uri="{9D8B030D-6E8A-4147-A177-3AD203B41FA5}">
                      <a16:colId xmlns:a16="http://schemas.microsoft.com/office/drawing/2014/main" val="20001"/>
                    </a:ext>
                  </a:extLst>
                </a:gridCol>
                <a:gridCol w="783359">
                  <a:extLst>
                    <a:ext uri="{9D8B030D-6E8A-4147-A177-3AD203B41FA5}">
                      <a16:colId xmlns:a16="http://schemas.microsoft.com/office/drawing/2014/main" val="20002"/>
                    </a:ext>
                  </a:extLst>
                </a:gridCol>
              </a:tblGrid>
              <a:tr h="162637">
                <a:tc>
                  <a:txBody>
                    <a:bodyPr/>
                    <a:lstStyle/>
                    <a:p>
                      <a:r>
                        <a:rPr lang="en-US" sz="400" dirty="0"/>
                        <a:t>Main PVS-Studio diagnostic abilities</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C, C++ diagnostics</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C# diagnostics </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162637">
                <a:tc>
                  <a:txBody>
                    <a:bodyPr/>
                    <a:lstStyle/>
                    <a:p>
                      <a:r>
                        <a:rPr lang="en-US" sz="400"/>
                        <a:t>64-bit issues</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V101-V128, V201-V207, V220, V221, V301-V303</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ru-RU" sz="400"/>
                        <a:t>-</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33274">
                <a:tc>
                  <a:txBody>
                    <a:bodyPr/>
                    <a:lstStyle/>
                    <a:p>
                      <a:r>
                        <a:rPr lang="en-US" sz="400"/>
                        <a:t>Check that addresses to stack memory does not leave the function</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V506, V507, V558, V758</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ru-RU" sz="400"/>
                        <a:t>-</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162637">
                <a:tc>
                  <a:txBody>
                    <a:bodyPr/>
                    <a:lstStyle/>
                    <a:p>
                      <a:r>
                        <a:rPr lang="en-US" sz="400"/>
                        <a:t>Arithmetic over/underflow</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V636, V658</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V3040, V3041</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92001">
                <a:tc>
                  <a:txBody>
                    <a:bodyPr/>
                    <a:lstStyle/>
                    <a:p>
                      <a:r>
                        <a:rPr lang="en-US" sz="400"/>
                        <a:t>Array index out of bounds</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V557, V582, V643</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V3106</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92001">
                <a:tc>
                  <a:txBody>
                    <a:bodyPr/>
                    <a:lstStyle/>
                    <a:p>
                      <a:r>
                        <a:rPr lang="en-US" sz="400"/>
                        <a:t>Check for double-free</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V586, V749</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ru-RU" sz="400"/>
                        <a:t>-</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92001">
                <a:tc>
                  <a:txBody>
                    <a:bodyPr/>
                    <a:lstStyle/>
                    <a:p>
                      <a:r>
                        <a:rPr lang="en-US" sz="400"/>
                        <a:t>Dead code</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V606, V607</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ru-RU" sz="400"/>
                        <a:t>-</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92001">
                <a:tc>
                  <a:txBody>
                    <a:bodyPr/>
                    <a:lstStyle/>
                    <a:p>
                      <a:r>
                        <a:rPr lang="en-US" sz="400"/>
                        <a:t>Microoptimization</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V801-V815</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ru-RU" sz="400"/>
                        <a:t>-</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7"/>
                  </a:ext>
                </a:extLst>
              </a:tr>
              <a:tr h="92001">
                <a:tc>
                  <a:txBody>
                    <a:bodyPr/>
                    <a:lstStyle/>
                    <a:p>
                      <a:r>
                        <a:rPr lang="en-US" sz="400"/>
                        <a:t>Unreachable code</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V551, V695, V734</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ru-RU" sz="400"/>
                        <a:t>-</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162637">
                <a:tc>
                  <a:txBody>
                    <a:bodyPr/>
                    <a:lstStyle/>
                    <a:p>
                      <a:r>
                        <a:rPr lang="en-US" sz="400"/>
                        <a:t>Uninitialized variables</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V573, V614, V679, V730, V737</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V3070</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9"/>
                  </a:ext>
                </a:extLst>
              </a:tr>
              <a:tr h="92001">
                <a:tc>
                  <a:txBody>
                    <a:bodyPr/>
                    <a:lstStyle/>
                    <a:p>
                      <a:r>
                        <a:rPr lang="en-US" sz="400"/>
                        <a:t>Unused variables</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V603, V751, V763</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dirty="0"/>
                        <a:t>V3061, V3065, V3077</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r h="162637">
                <a:tc>
                  <a:txBody>
                    <a:bodyPr/>
                    <a:lstStyle/>
                    <a:p>
                      <a:r>
                        <a:rPr lang="en-US" sz="400"/>
                        <a:t>Illegal bitwise/shift operations</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dirty="0"/>
                        <a:t>V610, V629, V673, V684</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ru-RU" sz="400" dirty="0"/>
                        <a:t>-</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1"/>
                  </a:ext>
                </a:extLst>
              </a:tr>
              <a:tr h="162637">
                <a:tc>
                  <a:txBody>
                    <a:bodyPr/>
                    <a:lstStyle/>
                    <a:p>
                      <a:r>
                        <a:rPr lang="en-US" sz="400"/>
                        <a:t>Undefined/unspecified behavior</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V567, V610, V611, V681, V704, V708, V726, V736</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ru-RU" sz="400"/>
                        <a:t>-</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2"/>
                  </a:ext>
                </a:extLst>
              </a:tr>
              <a:tr h="233274">
                <a:tc>
                  <a:txBody>
                    <a:bodyPr/>
                    <a:lstStyle/>
                    <a:p>
                      <a:r>
                        <a:rPr lang="en-US" sz="400"/>
                        <a:t>Incorrect handling of the types (HRESULT, BSTR, BOOL, VARIANT_BOOL)</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V543, V544, V545, V716, V721, V724, V745, V750, V676, V767</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ru-RU" sz="400" dirty="0"/>
                        <a:t>-</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3"/>
                  </a:ext>
                </a:extLst>
              </a:tr>
              <a:tr h="515818">
                <a:tc>
                  <a:txBody>
                    <a:bodyPr/>
                    <a:lstStyle/>
                    <a:p>
                      <a:r>
                        <a:rPr lang="en-US" sz="400" dirty="0"/>
                        <a:t>Improper understanding of function/class operation logic</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dirty="0"/>
                        <a:t>V518, V530, V540, V541, V554, V575, V597, V598, V618, V630, V632, V663, V668, V698, V701, V702, V717, V718, V720, V723, V725, V727, V738, V742, V743, V748, V762, V764</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V3010, V3057, V3068, V3072, V3073, V3074, V3082, V3084, V3094, V3096, V3097, V3102, V3103, V3104, V3108</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4"/>
                  </a:ext>
                </a:extLst>
              </a:tr>
              <a:tr h="1504725">
                <a:tc>
                  <a:txBody>
                    <a:bodyPr/>
                    <a:lstStyle/>
                    <a:p>
                      <a:r>
                        <a:rPr lang="en-US" sz="400" dirty="0"/>
                        <a:t>Misprints</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dirty="0"/>
                        <a:t>V501, V503, V504, V508, V511, V516, V519, V520, V521, V525, V527, V528, V529, V532, V533, V534, V535, V536, V537, V539, V546, V549, V552, V556, V559, V560, V561, V564, V568, V570, V571, V575, V577, V578, V584, V587, V588, V589, V590, V592, V600, V602, V604, V606, V607, V616, V617, V620, V621, V622, V625, V626, V627, V633, V637, V638, V639, V644, V646, V650, V651, V653, V654, V655, V660, V661, V662, V666, V669, V671, V672, V678, V682, V683, V693, V715, V722, V735, V747, V754, V756, V765, V767</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dirty="0"/>
                        <a:t>V3001, V3003, V3005, V3007, V3008, V3009, V3011, V3012, V3014, V3015, V3016, V3020, V3028, V3029, V3034, V3035, V3036, V3037, V3038, V3050, V3055, V3056, V3057, V3062, V3063, V3066, V3081, V3086, V3091, V3092, V3107, V3109</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5"/>
                  </a:ext>
                </a:extLst>
              </a:tr>
              <a:tr h="92001">
                <a:tc>
                  <a:txBody>
                    <a:bodyPr/>
                    <a:lstStyle/>
                    <a:p>
                      <a:r>
                        <a:rPr lang="en-US" sz="400"/>
                        <a:t>Missing Virtual destructor</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V599, V689</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ru-RU" sz="400"/>
                        <a:t>-</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6"/>
                  </a:ext>
                </a:extLst>
              </a:tr>
              <a:tr h="233274">
                <a:tc>
                  <a:txBody>
                    <a:bodyPr/>
                    <a:lstStyle/>
                    <a:p>
                      <a:r>
                        <a:rPr lang="en-US" sz="400"/>
                        <a:t>Coding style not matching the operation logic of the source code</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V563, V612, V628, V640, V646, V705</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V3018, V3033, V3043, V3067, V3069</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7"/>
                  </a:ext>
                </a:extLst>
              </a:tr>
              <a:tr h="233274">
                <a:tc>
                  <a:txBody>
                    <a:bodyPr/>
                    <a:lstStyle/>
                    <a:p>
                      <a:r>
                        <a:rPr lang="en-US" sz="400"/>
                        <a:t>Copy-Paste</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V501, V517, V519, V523, V524, V571, V581, V649, V656, V691, V760, V766</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V3001, V3003, V3004, V3008, V3012, V3013, V3021, V3030, V3058</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8"/>
                  </a:ext>
                </a:extLst>
              </a:tr>
              <a:tr h="162637">
                <a:tc>
                  <a:txBody>
                    <a:bodyPr/>
                    <a:lstStyle/>
                    <a:p>
                      <a:r>
                        <a:rPr lang="en-US" sz="400"/>
                        <a:t>Incorrect usage of exceptions</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V509, V565, V596, V667, V740, V741, V746, V759</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V3006, V3052, V3100</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9"/>
                  </a:ext>
                </a:extLst>
              </a:tr>
              <a:tr h="162637">
                <a:tc>
                  <a:txBody>
                    <a:bodyPr/>
                    <a:lstStyle/>
                    <a:p>
                      <a:r>
                        <a:rPr lang="en-US" sz="400"/>
                        <a:t>Buffer overrun</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V512, V514, V594, V635, V641, V645, V752, V755</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ru-RU" sz="400"/>
                        <a:t>-</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0"/>
                  </a:ext>
                </a:extLst>
              </a:tr>
              <a:tr h="586454">
                <a:tc>
                  <a:txBody>
                    <a:bodyPr/>
                    <a:lstStyle/>
                    <a:p>
                      <a:r>
                        <a:rPr lang="en-US" sz="400" dirty="0"/>
                        <a:t>Security issues</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V505, V510, V511, V512, V518, V531, V541, V547, V559, V560, V569, V570, V575, V576, V579, V583, V597, V598, V618, V623, V642, V645, V675, V676, V724, V727, V729, V733, V743, V745, V750</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V3022, V3023, V3025, V3027, V3053, V3063</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1"/>
                  </a:ext>
                </a:extLst>
              </a:tr>
              <a:tr h="162637">
                <a:tc>
                  <a:txBody>
                    <a:bodyPr/>
                    <a:lstStyle/>
                    <a:p>
                      <a:r>
                        <a:rPr lang="en-US" sz="400"/>
                        <a:t>Operation priority</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V502, V562, V593, V634, V648</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ru-RU" sz="400"/>
                        <a:t>-</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2"/>
                  </a:ext>
                </a:extLst>
              </a:tr>
              <a:tr h="162637">
                <a:tc>
                  <a:txBody>
                    <a:bodyPr/>
                    <a:lstStyle/>
                    <a:p>
                      <a:r>
                        <a:rPr lang="en-US" sz="400"/>
                        <a:t>Null pointer pointer/null reference dereference</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V522, V595, V664, V757</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V3019, V3042, V3080, V3095, V3105</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3"/>
                  </a:ext>
                </a:extLst>
              </a:tr>
              <a:tr h="162637">
                <a:tc>
                  <a:txBody>
                    <a:bodyPr/>
                    <a:lstStyle/>
                    <a:p>
                      <a:r>
                        <a:rPr lang="en-US" sz="400"/>
                        <a:t>Unchecked parameter dereference</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V595, V664</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V3095</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4"/>
                  </a:ext>
                </a:extLst>
              </a:tr>
              <a:tr h="162637">
                <a:tc>
                  <a:txBody>
                    <a:bodyPr/>
                    <a:lstStyle/>
                    <a:p>
                      <a:r>
                        <a:rPr lang="en-US" sz="400"/>
                        <a:t>Synchronization errors</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V712</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V3032, V3054, V3079, V3083, V3089, V3090</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5"/>
                  </a:ext>
                </a:extLst>
              </a:tr>
              <a:tr h="92001">
                <a:tc>
                  <a:txBody>
                    <a:bodyPr/>
                    <a:lstStyle/>
                    <a:p>
                      <a:r>
                        <a:rPr lang="en-US" sz="400"/>
                        <a:t>WPF usage errors</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ru-RU" sz="400"/>
                        <a:t>-</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V3044 - V3049</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6"/>
                  </a:ext>
                </a:extLst>
              </a:tr>
              <a:tr h="162637">
                <a:tc>
                  <a:txBody>
                    <a:bodyPr/>
                    <a:lstStyle/>
                    <a:p>
                      <a:r>
                        <a:rPr lang="en-US" sz="400"/>
                        <a:t>Check for integer division by zero</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V609</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a:t>V3064</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7"/>
                  </a:ext>
                </a:extLst>
              </a:tr>
              <a:tr h="92001">
                <a:tc>
                  <a:txBody>
                    <a:bodyPr/>
                    <a:lstStyle/>
                    <a:p>
                      <a:r>
                        <a:rPr lang="en-US" sz="400"/>
                        <a:t>Customized user rules</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en-US" sz="400" dirty="0"/>
                        <a:t>V2001-V2013</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r>
                        <a:rPr lang="ru-RU" sz="400" dirty="0"/>
                        <a:t>-</a:t>
                      </a:r>
                    </a:p>
                  </a:txBody>
                  <a:tcPr marL="18438" marR="18438" marT="9219" marB="9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28"/>
                  </a:ext>
                </a:extLst>
              </a:tr>
            </a:tbl>
          </a:graphicData>
        </a:graphic>
      </p:graphicFrame>
    </p:spTree>
    <p:extLst>
      <p:ext uri="{BB962C8B-B14F-4D97-AF65-F5344CB8AC3E}">
        <p14:creationId xmlns:p14="http://schemas.microsoft.com/office/powerpoint/2010/main" val="2485822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Демонстрация возможностей </a:t>
            </a:r>
            <a:r>
              <a:rPr lang="en-US" dirty="0"/>
              <a:t>PVS-Studio</a:t>
            </a:r>
            <a:endParaRPr lang="ru-RU" dirty="0"/>
          </a:p>
        </p:txBody>
      </p:sp>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640466" y="1222921"/>
            <a:ext cx="10630617" cy="3854092"/>
          </a:xfrm>
        </p:spPr>
        <p:txBody>
          <a:bodyPr/>
          <a:lstStyle/>
          <a:p>
            <a:r>
              <a:rPr lang="ru-RU" sz="2800" dirty="0"/>
              <a:t>Для демонстрации возможностей анализатора мы проверяем открытые проекты.</a:t>
            </a:r>
          </a:p>
          <a:p>
            <a:endParaRPr lang="ru-RU" sz="2800" dirty="0"/>
          </a:p>
          <a:p>
            <a:r>
              <a:rPr lang="ru-RU" sz="2800" dirty="0"/>
              <a:t>Побочный результат</a:t>
            </a:r>
            <a:r>
              <a:rPr lang="en-US" sz="2800" dirty="0"/>
              <a:t>: </a:t>
            </a:r>
            <a:r>
              <a:rPr lang="ru-RU" sz="2800" dirty="0"/>
              <a:t>в этих проектах нашей командой было найдено </a:t>
            </a:r>
            <a:r>
              <a:rPr lang="ru-RU" sz="2800" b="1" dirty="0">
                <a:solidFill>
                  <a:schemeClr val="accent1"/>
                </a:solidFill>
              </a:rPr>
              <a:t>13 124 </a:t>
            </a:r>
            <a:r>
              <a:rPr lang="ru-RU" sz="2800" dirty="0"/>
              <a:t>ошибок</a:t>
            </a:r>
          </a:p>
          <a:p>
            <a:endParaRPr lang="ru-RU" sz="2800" dirty="0"/>
          </a:p>
          <a:p>
            <a:r>
              <a:rPr lang="ru-RU" sz="2800" dirty="0"/>
              <a:t>Это именно </a:t>
            </a:r>
            <a:r>
              <a:rPr lang="ru-RU" sz="2800" b="1" dirty="0">
                <a:solidFill>
                  <a:schemeClr val="accent1"/>
                </a:solidFill>
              </a:rPr>
              <a:t>13 124 </a:t>
            </a:r>
            <a:r>
              <a:rPr lang="ru-RU" sz="2800" dirty="0"/>
              <a:t>ошибок, а не количество сообщений, выданных анализатором</a:t>
            </a:r>
            <a:endParaRPr lang="en-US" sz="2800" dirty="0"/>
          </a:p>
          <a:p>
            <a:endParaRPr lang="en-US" dirty="0"/>
          </a:p>
          <a:p>
            <a:endParaRPr lang="en-US" dirty="0"/>
          </a:p>
          <a:p>
            <a:endParaRPr lang="en-US" dirty="0"/>
          </a:p>
          <a:p>
            <a:pPr marL="0" indent="0">
              <a:buNone/>
            </a:pPr>
            <a:endParaRPr lang="en-US" dirty="0"/>
          </a:p>
          <a:p>
            <a:pPr lvl="1"/>
            <a:endParaRPr lang="en-US" dirty="0"/>
          </a:p>
          <a:p>
            <a:endParaRPr lang="ru-RU" dirty="0"/>
          </a:p>
        </p:txBody>
      </p:sp>
      <p:pic>
        <p:nvPicPr>
          <p:cNvPr id="3" name="Picture 2">
            <a:extLst>
              <a:ext uri="{FF2B5EF4-FFF2-40B4-BE49-F238E27FC236}">
                <a16:creationId xmlns:a16="http://schemas.microsoft.com/office/drawing/2014/main" id="{875389E4-3923-4D35-9199-A361831AE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465" y="3429000"/>
            <a:ext cx="2889607" cy="3086100"/>
          </a:xfrm>
          <a:prstGeom prst="rect">
            <a:avLst/>
          </a:prstGeom>
        </p:spPr>
      </p:pic>
    </p:spTree>
    <p:extLst>
      <p:ext uri="{BB962C8B-B14F-4D97-AF65-F5344CB8AC3E}">
        <p14:creationId xmlns:p14="http://schemas.microsoft.com/office/powerpoint/2010/main" val="16723355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Демонстрация возможностей </a:t>
            </a:r>
            <a:r>
              <a:rPr lang="en-US" dirty="0"/>
              <a:t>PVS-Studio</a:t>
            </a:r>
            <a:endParaRPr lang="ru-RU" dirty="0"/>
          </a:p>
        </p:txBody>
      </p:sp>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640466" y="1212163"/>
            <a:ext cx="10630617" cy="3854092"/>
          </a:xfrm>
        </p:spPr>
        <p:txBody>
          <a:bodyPr/>
          <a:lstStyle/>
          <a:p>
            <a:r>
              <a:rPr lang="ru-RU" sz="2800" dirty="0"/>
              <a:t>Благодаря нашей команде и анализатору PVS-</a:t>
            </a:r>
            <a:r>
              <a:rPr lang="ru-RU" sz="2800" dirty="0" err="1"/>
              <a:t>Studio</a:t>
            </a:r>
            <a:r>
              <a:rPr lang="ru-RU" sz="2800" dirty="0"/>
              <a:t> в открытых проектах исправили более </a:t>
            </a:r>
            <a:r>
              <a:rPr lang="ru-RU" sz="2800" b="1" dirty="0">
                <a:solidFill>
                  <a:schemeClr val="accent1"/>
                </a:solidFill>
              </a:rPr>
              <a:t>10 000 </a:t>
            </a:r>
            <a:r>
              <a:rPr lang="ru-RU" sz="2800" dirty="0"/>
              <a:t>ошибок</a:t>
            </a:r>
          </a:p>
          <a:p>
            <a:endParaRPr lang="ru-RU" sz="2800" dirty="0"/>
          </a:p>
          <a:p>
            <a:r>
              <a:rPr lang="ru-RU" sz="2800" dirty="0"/>
              <a:t>Вы можете увидеть все эти ошибки здесь: </a:t>
            </a:r>
            <a:r>
              <a:rPr lang="ru-RU" sz="2800" dirty="0">
                <a:hlinkClick r:id="rId2"/>
              </a:rPr>
              <a:t>http://www.viva64.com/ru/examples/</a:t>
            </a:r>
            <a:r>
              <a:rPr lang="en-US" sz="2800" dirty="0"/>
              <a:t> </a:t>
            </a:r>
            <a:endParaRPr lang="ru-RU" sz="2800" dirty="0"/>
          </a:p>
          <a:p>
            <a:endParaRPr lang="ru-RU" sz="2800" dirty="0"/>
          </a:p>
          <a:p>
            <a:r>
              <a:rPr lang="ru-RU" sz="2800" dirty="0"/>
              <a:t>База ошибок постоянно пополнятся и её можно использовать при написании статей о качестве кода и составлении стандартов кодирования</a:t>
            </a:r>
          </a:p>
          <a:p>
            <a:endParaRPr lang="ru-RU" sz="2800" dirty="0"/>
          </a:p>
          <a:p>
            <a:endParaRPr lang="ru-RU" sz="2800" dirty="0"/>
          </a:p>
          <a:p>
            <a:endParaRPr lang="ru-RU" sz="2800" dirty="0"/>
          </a:p>
          <a:p>
            <a:endParaRPr lang="ru-RU" sz="2800" dirty="0"/>
          </a:p>
          <a:p>
            <a:endParaRPr lang="ru-RU" sz="2800" dirty="0"/>
          </a:p>
          <a:p>
            <a:endParaRPr lang="ru-RU" sz="2800" dirty="0"/>
          </a:p>
          <a:p>
            <a:endParaRPr lang="ru-RU" sz="2800" dirty="0"/>
          </a:p>
        </p:txBody>
      </p:sp>
    </p:spTree>
    <p:extLst>
      <p:ext uri="{BB962C8B-B14F-4D97-AF65-F5344CB8AC3E}">
        <p14:creationId xmlns:p14="http://schemas.microsoft.com/office/powerpoint/2010/main" val="2514604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725489" y="1276708"/>
            <a:ext cx="9766048" cy="5092007"/>
          </a:xfrm>
        </p:spPr>
        <p:txBody>
          <a:bodyPr/>
          <a:lstStyle/>
          <a:p>
            <a:r>
              <a:rPr lang="ru-RU" sz="2800" dirty="0"/>
              <a:t>Поддерживается классификация предупреждений согласно:</a:t>
            </a:r>
          </a:p>
          <a:p>
            <a:pPr lvl="1"/>
            <a:r>
              <a:rPr lang="en-US" sz="2800" dirty="0"/>
              <a:t>Common Weakness Enumeration (CWE)</a:t>
            </a:r>
          </a:p>
          <a:p>
            <a:pPr lvl="1"/>
            <a:r>
              <a:rPr lang="en-US" sz="2800" dirty="0"/>
              <a:t>SEI CERT C Coding Standard</a:t>
            </a:r>
          </a:p>
          <a:p>
            <a:pPr lvl="1"/>
            <a:r>
              <a:rPr lang="en-US" sz="2800" dirty="0"/>
              <a:t>SEI CERT C++ Coding Standard</a:t>
            </a:r>
          </a:p>
          <a:p>
            <a:pPr lvl="1"/>
            <a:r>
              <a:rPr lang="en-US" sz="2800" dirty="0"/>
              <a:t>MISRA C, MISRA C++</a:t>
            </a:r>
          </a:p>
          <a:p>
            <a:endParaRPr lang="en-US" sz="2800" dirty="0"/>
          </a:p>
          <a:p>
            <a:r>
              <a:rPr lang="ru-RU" sz="2800" dirty="0"/>
              <a:t>Подробная документация на русском и английском</a:t>
            </a:r>
            <a:r>
              <a:rPr lang="en-US" sz="2800" dirty="0"/>
              <a:t>		 </a:t>
            </a:r>
            <a:r>
              <a:rPr lang="ru-RU" sz="2800" dirty="0"/>
              <a:t>языках:</a:t>
            </a:r>
          </a:p>
          <a:p>
            <a:pPr lvl="1"/>
            <a:r>
              <a:rPr lang="en-US" sz="2800" dirty="0"/>
              <a:t>Online</a:t>
            </a:r>
          </a:p>
          <a:p>
            <a:pPr lvl="1"/>
            <a:r>
              <a:rPr lang="en-US" sz="2800" dirty="0"/>
              <a:t>PDF</a:t>
            </a:r>
          </a:p>
        </p:txBody>
      </p:sp>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a:xfrm>
            <a:off x="640466" y="370114"/>
            <a:ext cx="11312048" cy="294680"/>
          </a:xfrm>
        </p:spPr>
        <p:txBody>
          <a:bodyPr/>
          <a:lstStyle/>
          <a:p>
            <a:r>
              <a:rPr lang="ru-RU" dirty="0"/>
              <a:t>Большое внимание уделяется предупреждениям</a:t>
            </a:r>
          </a:p>
        </p:txBody>
      </p:sp>
      <p:pic>
        <p:nvPicPr>
          <p:cNvPr id="10" name="Picture 9">
            <a:extLst>
              <a:ext uri="{FF2B5EF4-FFF2-40B4-BE49-F238E27FC236}">
                <a16:creationId xmlns:a16="http://schemas.microsoft.com/office/drawing/2014/main" id="{7652D8A8-FB02-4FFD-A145-58DF2CE6C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6987" y="1641642"/>
            <a:ext cx="3725527" cy="5430368"/>
          </a:xfrm>
          <a:prstGeom prst="rect">
            <a:avLst/>
          </a:prstGeom>
        </p:spPr>
      </p:pic>
    </p:spTree>
    <p:extLst>
      <p:ext uri="{BB962C8B-B14F-4D97-AF65-F5344CB8AC3E}">
        <p14:creationId xmlns:p14="http://schemas.microsoft.com/office/powerpoint/2010/main" val="22857127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Правильный сценарий использования</a:t>
            </a:r>
          </a:p>
        </p:txBody>
      </p:sp>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640466" y="1212163"/>
            <a:ext cx="10630617" cy="3854092"/>
          </a:xfrm>
        </p:spPr>
        <p:txBody>
          <a:bodyPr/>
          <a:lstStyle/>
          <a:p>
            <a:r>
              <a:rPr lang="ru-RU" sz="2800" dirty="0"/>
              <a:t>Конечно, интересно и полезно запустить анализатор </a:t>
            </a:r>
            <a:r>
              <a:rPr lang="en-US" sz="2800" dirty="0"/>
              <a:t>PVS-Studio </a:t>
            </a:r>
            <a:r>
              <a:rPr lang="ru-RU" sz="2800" dirty="0"/>
              <a:t>и найти ошибку, которую до этого безуспешно искали 50 часов</a:t>
            </a:r>
            <a:r>
              <a:rPr lang="en-US" sz="2800" dirty="0"/>
              <a:t> </a:t>
            </a:r>
            <a:r>
              <a:rPr lang="ru-RU" sz="2800" dirty="0"/>
              <a:t>   </a:t>
            </a:r>
            <a:r>
              <a:rPr lang="en-US" sz="2800" dirty="0">
                <a:hlinkClick r:id="rId2"/>
              </a:rPr>
              <a:t>http://www.viva64.com/ru/b/0221/</a:t>
            </a:r>
            <a:endParaRPr lang="en-US" sz="2800" dirty="0"/>
          </a:p>
          <a:p>
            <a:pPr marL="0" indent="0">
              <a:buNone/>
            </a:pPr>
            <a:endParaRPr lang="ru-RU" sz="600" dirty="0"/>
          </a:p>
          <a:p>
            <a:r>
              <a:rPr lang="ru-RU" sz="2800" dirty="0"/>
              <a:t>Хорошо проверять проекты и описывать найденные ошибки, как обычно мы это делаем в рекламных целях   </a:t>
            </a:r>
            <a:r>
              <a:rPr lang="en-US" sz="2800" dirty="0">
                <a:hlinkClick r:id="rId3"/>
              </a:rPr>
              <a:t>http://www.viva64.com/ru/inspections/</a:t>
            </a:r>
            <a:endParaRPr lang="en-US" sz="2800" dirty="0"/>
          </a:p>
          <a:p>
            <a:endParaRPr lang="ru-RU" sz="600" dirty="0"/>
          </a:p>
          <a:p>
            <a:pPr>
              <a:spcBef>
                <a:spcPts val="600"/>
              </a:spcBef>
            </a:pPr>
            <a:r>
              <a:rPr lang="ru-RU" sz="2800" b="1" dirty="0"/>
              <a:t>Но следует помнить, что разовые проверки - это неправильный способ использования анализаторов кода!</a:t>
            </a:r>
            <a:endParaRPr lang="en-US" sz="2800" dirty="0"/>
          </a:p>
          <a:p>
            <a:pPr marL="0" indent="0">
              <a:buNone/>
            </a:pPr>
            <a:endParaRPr lang="en-US" sz="2800" dirty="0"/>
          </a:p>
          <a:p>
            <a:pPr lvl="1"/>
            <a:endParaRPr lang="en-US" sz="2800" dirty="0"/>
          </a:p>
          <a:p>
            <a:endParaRPr lang="ru-RU" sz="2800" dirty="0"/>
          </a:p>
        </p:txBody>
      </p:sp>
      <p:pic>
        <p:nvPicPr>
          <p:cNvPr id="4" name="Picture 4">
            <a:extLst>
              <a:ext uri="{FF2B5EF4-FFF2-40B4-BE49-F238E27FC236}">
                <a16:creationId xmlns:a16="http://schemas.microsoft.com/office/drawing/2014/main" id="{1CEFAAF2-B673-4798-A03E-3932D91BDC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8211" y="5010258"/>
            <a:ext cx="3923323" cy="1271157"/>
          </a:xfrm>
          <a:prstGeom prst="rect">
            <a:avLst/>
          </a:prstGeom>
        </p:spPr>
      </p:pic>
    </p:spTree>
    <p:extLst>
      <p:ext uri="{BB962C8B-B14F-4D97-AF65-F5344CB8AC3E}">
        <p14:creationId xmlns:p14="http://schemas.microsoft.com/office/powerpoint/2010/main" val="740744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D09AD-52C0-4364-BD91-7D2AC1789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947317" y="3594100"/>
            <a:ext cx="3244683" cy="3263900"/>
          </a:xfrm>
          <a:prstGeom prst="rect">
            <a:avLst/>
          </a:prstGeom>
        </p:spPr>
      </p:pic>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Правильный сценарий использования</a:t>
            </a:r>
          </a:p>
        </p:txBody>
      </p:sp>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640466" y="1212163"/>
            <a:ext cx="10630617" cy="3854092"/>
          </a:xfrm>
        </p:spPr>
        <p:txBody>
          <a:bodyPr/>
          <a:lstStyle/>
          <a:p>
            <a:r>
              <a:rPr lang="ru-RU" sz="2800" dirty="0"/>
              <a:t>Статический анализатор приносит пользу, когда он используется регулярно</a:t>
            </a:r>
          </a:p>
          <a:p>
            <a:r>
              <a:rPr lang="ru-RU" sz="2800" dirty="0"/>
              <a:t>Два основных варианта</a:t>
            </a:r>
            <a:r>
              <a:rPr lang="en-US" sz="2800" dirty="0"/>
              <a:t>:</a:t>
            </a:r>
          </a:p>
          <a:p>
            <a:pPr lvl="1"/>
            <a:r>
              <a:rPr lang="ru-RU" dirty="0"/>
              <a:t>Автоматический анализ изменённого кода</a:t>
            </a:r>
          </a:p>
          <a:p>
            <a:pPr lvl="1"/>
            <a:r>
              <a:rPr lang="ru-RU" dirty="0"/>
              <a:t>Ночные проверки</a:t>
            </a:r>
          </a:p>
          <a:p>
            <a:pPr lvl="1"/>
            <a:endParaRPr lang="ru-RU" dirty="0"/>
          </a:p>
          <a:p>
            <a:r>
              <a:rPr lang="ru-RU" sz="2800" dirty="0"/>
              <a:t>Подробнее эти режимы рассмотрены в документации</a:t>
            </a:r>
            <a:br>
              <a:rPr lang="en-US" sz="2800" dirty="0"/>
            </a:br>
            <a:r>
              <a:rPr lang="en-US" sz="2800" dirty="0">
                <a:hlinkClick r:id="rId3"/>
              </a:rPr>
              <a:t>https://www.viva64.com/ru/m/</a:t>
            </a:r>
            <a:endParaRPr lang="en-US" sz="2800" dirty="0"/>
          </a:p>
          <a:p>
            <a:endParaRPr lang="en-US" sz="2800" dirty="0"/>
          </a:p>
          <a:p>
            <a:endParaRPr lang="en-US" dirty="0"/>
          </a:p>
          <a:p>
            <a:pPr marL="0" indent="0">
              <a:buNone/>
            </a:pPr>
            <a:endParaRPr lang="en-US" dirty="0"/>
          </a:p>
          <a:p>
            <a:pPr lvl="1"/>
            <a:endParaRPr lang="en-US" dirty="0"/>
          </a:p>
          <a:p>
            <a:endParaRPr lang="ru-RU" dirty="0"/>
          </a:p>
        </p:txBody>
      </p:sp>
    </p:spTree>
    <p:extLst>
      <p:ext uri="{BB962C8B-B14F-4D97-AF65-F5344CB8AC3E}">
        <p14:creationId xmlns:p14="http://schemas.microsoft.com/office/powerpoint/2010/main" val="16521581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a:extLst>
              <a:ext uri="{FF2B5EF4-FFF2-40B4-BE49-F238E27FC236}">
                <a16:creationId xmlns:a16="http://schemas.microsoft.com/office/drawing/2014/main" id="{2F981931-0075-45C0-8FBE-5C2F0445575B}"/>
              </a:ext>
            </a:extLst>
          </p:cNvPr>
          <p:cNvSpPr>
            <a:spLocks noGrp="1"/>
          </p:cNvSpPr>
          <p:nvPr>
            <p:ph type="subTitle" idx="1"/>
          </p:nvPr>
        </p:nvSpPr>
        <p:spPr>
          <a:xfrm>
            <a:off x="1028699" y="1043797"/>
            <a:ext cx="8751405" cy="500890"/>
          </a:xfrm>
        </p:spPr>
        <p:txBody>
          <a:bodyPr/>
          <a:lstStyle/>
          <a:p>
            <a:r>
              <a:rPr lang="en-US" dirty="0"/>
              <a:t>PVS-Studio</a:t>
            </a:r>
            <a:r>
              <a:rPr lang="ru-RU" dirty="0"/>
              <a:t> и поиск уязвимостей</a:t>
            </a:r>
          </a:p>
        </p:txBody>
      </p:sp>
    </p:spTree>
    <p:extLst>
      <p:ext uri="{BB962C8B-B14F-4D97-AF65-F5344CB8AC3E}">
        <p14:creationId xmlns:p14="http://schemas.microsoft.com/office/powerpoint/2010/main" val="41105578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a:extLst>
              <a:ext uri="{FF2B5EF4-FFF2-40B4-BE49-F238E27FC236}">
                <a16:creationId xmlns:a16="http://schemas.microsoft.com/office/drawing/2014/main" id="{2F981931-0075-45C0-8FBE-5C2F0445575B}"/>
              </a:ext>
            </a:extLst>
          </p:cNvPr>
          <p:cNvSpPr>
            <a:spLocks noGrp="1"/>
          </p:cNvSpPr>
          <p:nvPr>
            <p:ph type="subTitle" idx="1"/>
          </p:nvPr>
        </p:nvSpPr>
        <p:spPr/>
        <p:txBody>
          <a:bodyPr/>
          <a:lstStyle/>
          <a:p>
            <a:r>
              <a:rPr lang="ru-RU" dirty="0"/>
              <a:t>Исправление уязвимостей на поздних этапах обходится очень дорого</a:t>
            </a:r>
          </a:p>
        </p:txBody>
      </p:sp>
      <p:pic>
        <p:nvPicPr>
          <p:cNvPr id="5" name="Picture 2">
            <a:extLst>
              <a:ext uri="{FF2B5EF4-FFF2-40B4-BE49-F238E27FC236}">
                <a16:creationId xmlns:a16="http://schemas.microsoft.com/office/drawing/2014/main" id="{A213ABCE-9B12-4AAE-8A58-35F5B61A65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1235" y="1509434"/>
            <a:ext cx="6829530" cy="5281891"/>
          </a:xfrm>
          <a:prstGeom prst="rect">
            <a:avLst/>
          </a:prstGeom>
          <a:noFill/>
          <a:ln w="19050">
            <a:solidFill>
              <a:srgbClr val="00B4E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7412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9C6A496-4514-4A85-ACBA-C5CC2760FB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338" y="838778"/>
            <a:ext cx="6234545" cy="6234545"/>
          </a:xfrm>
          <a:prstGeom prst="rect">
            <a:avLst/>
          </a:prstGeom>
        </p:spPr>
      </p:pic>
      <p:sp>
        <p:nvSpPr>
          <p:cNvPr id="2" name="Подзаголовок 1">
            <a:extLst>
              <a:ext uri="{FF2B5EF4-FFF2-40B4-BE49-F238E27FC236}">
                <a16:creationId xmlns:a16="http://schemas.microsoft.com/office/drawing/2014/main" id="{2F981931-0075-45C0-8FBE-5C2F0445575B}"/>
              </a:ext>
            </a:extLst>
          </p:cNvPr>
          <p:cNvSpPr>
            <a:spLocks noGrp="1"/>
          </p:cNvSpPr>
          <p:nvPr>
            <p:ph type="subTitle" idx="1"/>
          </p:nvPr>
        </p:nvSpPr>
        <p:spPr/>
        <p:txBody>
          <a:bodyPr/>
          <a:lstStyle/>
          <a:p>
            <a:r>
              <a:rPr lang="en-US" dirty="0"/>
              <a:t>PVS-Studio</a:t>
            </a:r>
            <a:r>
              <a:rPr lang="ru-RU" dirty="0"/>
              <a:t> поможет</a:t>
            </a:r>
            <a:r>
              <a:rPr lang="en-US" dirty="0"/>
              <a:t> </a:t>
            </a:r>
            <a:r>
              <a:rPr lang="ru-RU" dirty="0"/>
              <a:t>предотвратить многие уязвимости</a:t>
            </a:r>
          </a:p>
        </p:txBody>
      </p:sp>
      <p:grpSp>
        <p:nvGrpSpPr>
          <p:cNvPr id="5" name="Group 4">
            <a:extLst>
              <a:ext uri="{FF2B5EF4-FFF2-40B4-BE49-F238E27FC236}">
                <a16:creationId xmlns:a16="http://schemas.microsoft.com/office/drawing/2014/main" id="{DAE80D09-C7A7-4AD0-B5E4-748DA7973CA1}"/>
              </a:ext>
            </a:extLst>
          </p:cNvPr>
          <p:cNvGrpSpPr/>
          <p:nvPr/>
        </p:nvGrpSpPr>
        <p:grpSpPr>
          <a:xfrm>
            <a:off x="2372311" y="1804987"/>
            <a:ext cx="8229600" cy="3248025"/>
            <a:chOff x="2397711" y="2102598"/>
            <a:chExt cx="8229600" cy="3248025"/>
          </a:xfrm>
        </p:grpSpPr>
        <p:sp>
          <p:nvSpPr>
            <p:cNvPr id="7" name="Rectangle 3">
              <a:extLst>
                <a:ext uri="{FF2B5EF4-FFF2-40B4-BE49-F238E27FC236}">
                  <a16:creationId xmlns:a16="http://schemas.microsoft.com/office/drawing/2014/main" id="{D5B0C50F-467D-4AAD-B32C-A399D39512F5}"/>
                </a:ext>
              </a:extLst>
            </p:cNvPr>
            <p:cNvSpPr txBox="1">
              <a:spLocks noChangeArrowheads="1"/>
            </p:cNvSpPr>
            <p:nvPr/>
          </p:nvSpPr>
          <p:spPr>
            <a:xfrm>
              <a:off x="2397711" y="2102598"/>
              <a:ext cx="8229600" cy="3248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ru-RU" altLang="ru-RU" sz="3200" b="1" dirty="0">
                  <a:latin typeface="Trebuchet MS" panose="020B0603020202020204" pitchFamily="34" charset="0"/>
                </a:rPr>
                <a:t>Разные ошибки</a:t>
              </a:r>
              <a:endParaRPr lang="en-US" altLang="ru-RU" sz="3200" b="1" dirty="0">
                <a:latin typeface="Trebuchet MS" panose="020B0603020202020204" pitchFamily="34" charset="0"/>
              </a:endParaRPr>
            </a:p>
            <a:p>
              <a:pPr marL="0" indent="0" algn="ctr">
                <a:buFontTx/>
                <a:buNone/>
              </a:pPr>
              <a:endParaRPr lang="ru-RU" altLang="ru-RU" sz="3200" dirty="0">
                <a:latin typeface="Trebuchet MS" panose="020B0603020202020204" pitchFamily="34" charset="0"/>
              </a:endParaRPr>
            </a:p>
            <a:p>
              <a:pPr marL="0" indent="0" algn="ctr">
                <a:buFontTx/>
                <a:buNone/>
              </a:pPr>
              <a:r>
                <a:rPr lang="en-US" altLang="ru-RU" sz="3200" b="1" dirty="0">
                  <a:solidFill>
                    <a:srgbClr val="002060"/>
                  </a:solidFill>
                  <a:latin typeface="Trebuchet MS" panose="020B0603020202020204" pitchFamily="34" charset="0"/>
                </a:rPr>
                <a:t>CWE</a:t>
              </a:r>
            </a:p>
            <a:p>
              <a:pPr marL="0" indent="0" algn="ctr">
                <a:buFontTx/>
                <a:buNone/>
              </a:pPr>
              <a:endParaRPr lang="en-US" altLang="ru-RU" sz="3200" b="1" dirty="0">
                <a:latin typeface="Trebuchet MS" panose="020B0603020202020204" pitchFamily="34" charset="0"/>
              </a:endParaRPr>
            </a:p>
            <a:p>
              <a:pPr marL="0" indent="0" algn="ctr">
                <a:buFontTx/>
                <a:buNone/>
              </a:pPr>
              <a:r>
                <a:rPr lang="en-US" altLang="ru-RU" sz="3200" b="1" dirty="0">
                  <a:solidFill>
                    <a:srgbClr val="CC0000"/>
                  </a:solidFill>
                  <a:latin typeface="Trebuchet MS" panose="020B0603020202020204" pitchFamily="34" charset="0"/>
                </a:rPr>
                <a:t>CVE</a:t>
              </a:r>
            </a:p>
          </p:txBody>
        </p:sp>
        <p:sp>
          <p:nvSpPr>
            <p:cNvPr id="8" name="Isosceles Triangle 5">
              <a:extLst>
                <a:ext uri="{FF2B5EF4-FFF2-40B4-BE49-F238E27FC236}">
                  <a16:creationId xmlns:a16="http://schemas.microsoft.com/office/drawing/2014/main" id="{198CACC8-95EC-49FC-8AC2-38AA4AB9D3FF}"/>
                </a:ext>
              </a:extLst>
            </p:cNvPr>
            <p:cNvSpPr/>
            <p:nvPr/>
          </p:nvSpPr>
          <p:spPr>
            <a:xfrm rot="10800000">
              <a:off x="5723207" y="2753106"/>
              <a:ext cx="1441450" cy="360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000"/>
            </a:p>
          </p:txBody>
        </p:sp>
        <p:sp>
          <p:nvSpPr>
            <p:cNvPr id="9" name="Isosceles Triangle 5">
              <a:extLst>
                <a:ext uri="{FF2B5EF4-FFF2-40B4-BE49-F238E27FC236}">
                  <a16:creationId xmlns:a16="http://schemas.microsoft.com/office/drawing/2014/main" id="{693E3E86-F769-4B69-9130-D4554CA8A27D}"/>
                </a:ext>
              </a:extLst>
            </p:cNvPr>
            <p:cNvSpPr/>
            <p:nvPr/>
          </p:nvSpPr>
          <p:spPr>
            <a:xfrm rot="10800000">
              <a:off x="5723207" y="3962171"/>
              <a:ext cx="1441450" cy="3603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000"/>
            </a:p>
          </p:txBody>
        </p:sp>
      </p:grpSp>
    </p:spTree>
    <p:extLst>
      <p:ext uri="{BB962C8B-B14F-4D97-AF65-F5344CB8AC3E}">
        <p14:creationId xmlns:p14="http://schemas.microsoft.com/office/powerpoint/2010/main" val="30622769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3E93A38-F928-413D-B2D0-801528FBD334}"/>
              </a:ext>
            </a:extLst>
          </p:cNvPr>
          <p:cNvSpPr>
            <a:spLocks noGrp="1"/>
          </p:cNvSpPr>
          <p:nvPr>
            <p:ph type="subTitle" idx="1"/>
          </p:nvPr>
        </p:nvSpPr>
        <p:spPr/>
        <p:txBody>
          <a:bodyPr/>
          <a:lstStyle/>
          <a:p>
            <a:r>
              <a:rPr lang="ru-RU" dirty="0"/>
              <a:t>Например, вот эту известную уязвимость можно было бы найти с помощью </a:t>
            </a:r>
            <a:r>
              <a:rPr lang="en-US" dirty="0"/>
              <a:t>PVS-Studio</a:t>
            </a:r>
            <a:endParaRPr lang="ru-RU" dirty="0"/>
          </a:p>
        </p:txBody>
      </p:sp>
      <p:sp>
        <p:nvSpPr>
          <p:cNvPr id="6" name="Content Placeholder 4">
            <a:extLst>
              <a:ext uri="{FF2B5EF4-FFF2-40B4-BE49-F238E27FC236}">
                <a16:creationId xmlns:a16="http://schemas.microsoft.com/office/drawing/2014/main" id="{82F75648-A5CC-4483-8C5D-4D2119B13B33}"/>
              </a:ext>
            </a:extLst>
          </p:cNvPr>
          <p:cNvSpPr txBox="1">
            <a:spLocks/>
          </p:cNvSpPr>
          <p:nvPr/>
        </p:nvSpPr>
        <p:spPr>
          <a:xfrm>
            <a:off x="640466" y="1495424"/>
            <a:ext cx="10989184" cy="5762625"/>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buClrTx/>
              <a:buNone/>
            </a:pPr>
            <a:r>
              <a:rPr lang="en-US" altLang="ru-RU" sz="1700" dirty="0">
                <a:solidFill>
                  <a:srgbClr val="0000FF"/>
                </a:solidFill>
                <a:latin typeface="Consolas" panose="020B0609020204030204" pitchFamily="49" charset="0"/>
                <a:cs typeface="+mn-cs"/>
              </a:rPr>
              <a:t>static</a:t>
            </a:r>
            <a:r>
              <a:rPr lang="en-US" altLang="ru-RU" sz="1700" dirty="0">
                <a:solidFill>
                  <a:srgbClr val="000000"/>
                </a:solidFill>
                <a:latin typeface="Consolas" panose="020B0609020204030204" pitchFamily="49" charset="0"/>
                <a:cs typeface="+mn-cs"/>
              </a:rPr>
              <a:t> </a:t>
            </a:r>
            <a:r>
              <a:rPr lang="en-US" altLang="ru-RU" sz="1700" dirty="0" err="1">
                <a:solidFill>
                  <a:srgbClr val="000000"/>
                </a:solidFill>
                <a:latin typeface="Consolas" panose="020B0609020204030204" pitchFamily="49" charset="0"/>
                <a:cs typeface="+mn-cs"/>
              </a:rPr>
              <a:t>OSStatus</a:t>
            </a:r>
            <a:endParaRPr lang="en-US" altLang="ru-RU" sz="1700" dirty="0">
              <a:solidFill>
                <a:srgbClr val="000000"/>
              </a:solidFill>
              <a:latin typeface="Consolas" panose="020B0609020204030204" pitchFamily="49" charset="0"/>
              <a:cs typeface="+mn-cs"/>
            </a:endParaRPr>
          </a:p>
          <a:p>
            <a:pPr marL="0" lvl="0" indent="0">
              <a:spcBef>
                <a:spcPct val="0"/>
              </a:spcBef>
              <a:buClrTx/>
              <a:buNone/>
            </a:pPr>
            <a:r>
              <a:rPr lang="en-US" altLang="ru-RU" sz="1700" dirty="0" err="1">
                <a:solidFill>
                  <a:srgbClr val="000000"/>
                </a:solidFill>
                <a:latin typeface="Consolas" panose="020B0609020204030204" pitchFamily="49" charset="0"/>
                <a:cs typeface="+mn-cs"/>
              </a:rPr>
              <a:t>SSLVerifySignedServerKeyExchange</a:t>
            </a:r>
            <a:r>
              <a:rPr lang="en-US" altLang="ru-RU" sz="1700" dirty="0">
                <a:solidFill>
                  <a:srgbClr val="000000"/>
                </a:solidFill>
                <a:latin typeface="Consolas" panose="020B0609020204030204" pitchFamily="49" charset="0"/>
                <a:cs typeface="+mn-cs"/>
              </a:rPr>
              <a:t>(</a:t>
            </a:r>
            <a:r>
              <a:rPr lang="ru-RU" altLang="ru-RU" sz="1700" dirty="0">
                <a:solidFill>
                  <a:srgbClr val="000000"/>
                </a:solidFill>
                <a:latin typeface="Consolas" panose="020B0609020204030204" pitchFamily="49" charset="0"/>
                <a:cs typeface="+mn-cs"/>
              </a:rPr>
              <a:t>.....</a:t>
            </a:r>
            <a:r>
              <a:rPr lang="en-US" altLang="ru-RU" sz="1700" dirty="0">
                <a:solidFill>
                  <a:srgbClr val="000000"/>
                </a:solidFill>
                <a:latin typeface="Consolas" panose="020B0609020204030204" pitchFamily="49" charset="0"/>
                <a:cs typeface="+mn-cs"/>
              </a:rPr>
              <a:t>)</a:t>
            </a:r>
          </a:p>
          <a:p>
            <a:pPr marL="0" lvl="0" indent="0">
              <a:spcBef>
                <a:spcPct val="0"/>
              </a:spcBef>
              <a:buClrTx/>
              <a:buNone/>
            </a:pPr>
            <a:r>
              <a:rPr lang="ru-RU" altLang="ru-RU" sz="1700" dirty="0">
                <a:solidFill>
                  <a:srgbClr val="000000"/>
                </a:solidFill>
                <a:latin typeface="Consolas" panose="020B0609020204030204" pitchFamily="49" charset="0"/>
                <a:cs typeface="+mn-cs"/>
              </a:rPr>
              <a:t>{</a:t>
            </a:r>
          </a:p>
          <a:p>
            <a:pPr marL="0" lvl="0" indent="0">
              <a:spcBef>
                <a:spcPct val="0"/>
              </a:spcBef>
              <a:buClrTx/>
              <a:buNone/>
            </a:pPr>
            <a:r>
              <a:rPr lang="en-US" altLang="ru-RU" sz="1700" dirty="0">
                <a:solidFill>
                  <a:srgbClr val="000000"/>
                </a:solidFill>
                <a:latin typeface="Consolas" panose="020B0609020204030204" pitchFamily="49" charset="0"/>
                <a:cs typeface="+mn-cs"/>
              </a:rPr>
              <a:t>  </a:t>
            </a:r>
            <a:r>
              <a:rPr lang="en-US" altLang="ru-RU" sz="1700" dirty="0" err="1">
                <a:solidFill>
                  <a:srgbClr val="000000"/>
                </a:solidFill>
                <a:latin typeface="Consolas" panose="020B0609020204030204" pitchFamily="49" charset="0"/>
                <a:cs typeface="+mn-cs"/>
              </a:rPr>
              <a:t>OSStatus</a:t>
            </a:r>
            <a:r>
              <a:rPr lang="en-US" altLang="ru-RU" sz="1700" dirty="0">
                <a:solidFill>
                  <a:srgbClr val="000000"/>
                </a:solidFill>
                <a:latin typeface="Consolas" panose="020B0609020204030204" pitchFamily="49" charset="0"/>
                <a:cs typeface="+mn-cs"/>
              </a:rPr>
              <a:t> err;</a:t>
            </a:r>
          </a:p>
          <a:p>
            <a:pPr marL="0" lvl="0" indent="0">
              <a:spcBef>
                <a:spcPct val="0"/>
              </a:spcBef>
              <a:buClrTx/>
              <a:buNone/>
            </a:pPr>
            <a:r>
              <a:rPr lang="ru-RU" altLang="ru-RU" sz="1700" dirty="0">
                <a:solidFill>
                  <a:srgbClr val="000000"/>
                </a:solidFill>
                <a:latin typeface="Consolas" panose="020B0609020204030204" pitchFamily="49" charset="0"/>
                <a:cs typeface="+mn-cs"/>
              </a:rPr>
              <a:t>  ....</a:t>
            </a:r>
          </a:p>
          <a:p>
            <a:pPr marL="0" lvl="0" indent="0">
              <a:spcBef>
                <a:spcPct val="0"/>
              </a:spcBef>
              <a:buClrTx/>
              <a:buNone/>
            </a:pPr>
            <a:endParaRPr lang="ru-RU" altLang="ru-RU" sz="1700" dirty="0">
              <a:solidFill>
                <a:srgbClr val="000000"/>
              </a:solidFill>
              <a:latin typeface="Consolas" panose="020B0609020204030204" pitchFamily="49" charset="0"/>
              <a:cs typeface="+mn-cs"/>
            </a:endParaRPr>
          </a:p>
          <a:p>
            <a:pPr marL="0" lvl="0" indent="0">
              <a:spcBef>
                <a:spcPct val="0"/>
              </a:spcBef>
              <a:buClrTx/>
              <a:buNone/>
            </a:pPr>
            <a:r>
              <a:rPr lang="en-US" altLang="ru-RU" sz="1700" dirty="0">
                <a:solidFill>
                  <a:srgbClr val="000000"/>
                </a:solidFill>
                <a:latin typeface="Consolas" panose="020B0609020204030204" pitchFamily="49" charset="0"/>
                <a:cs typeface="+mn-cs"/>
              </a:rPr>
              <a:t>  </a:t>
            </a:r>
            <a:r>
              <a:rPr lang="en-US" altLang="ru-RU" sz="1700" dirty="0">
                <a:solidFill>
                  <a:srgbClr val="0000FF"/>
                </a:solidFill>
                <a:latin typeface="Consolas" panose="020B0609020204030204" pitchFamily="49" charset="0"/>
                <a:cs typeface="+mn-cs"/>
              </a:rPr>
              <a:t>if</a:t>
            </a:r>
            <a:r>
              <a:rPr lang="en-US" altLang="ru-RU" sz="1700" dirty="0">
                <a:solidFill>
                  <a:srgbClr val="000000"/>
                </a:solidFill>
                <a:latin typeface="Consolas" panose="020B0609020204030204" pitchFamily="49" charset="0"/>
                <a:cs typeface="+mn-cs"/>
              </a:rPr>
              <a:t> ((err = SSLHashSHA1.update(&amp;</a:t>
            </a:r>
            <a:r>
              <a:rPr lang="en-US" altLang="ru-RU" sz="1700" dirty="0" err="1">
                <a:solidFill>
                  <a:srgbClr val="000000"/>
                </a:solidFill>
                <a:latin typeface="Consolas" panose="020B0609020204030204" pitchFamily="49" charset="0"/>
                <a:cs typeface="+mn-cs"/>
              </a:rPr>
              <a:t>hashCtx</a:t>
            </a:r>
            <a:r>
              <a:rPr lang="en-US" altLang="ru-RU" sz="1700" dirty="0">
                <a:solidFill>
                  <a:srgbClr val="000000"/>
                </a:solidFill>
                <a:latin typeface="Consolas" panose="020B0609020204030204" pitchFamily="49" charset="0"/>
                <a:cs typeface="+mn-cs"/>
              </a:rPr>
              <a:t>, &amp;</a:t>
            </a:r>
            <a:r>
              <a:rPr lang="en-US" altLang="ru-RU" sz="1700" dirty="0" err="1">
                <a:solidFill>
                  <a:srgbClr val="000000"/>
                </a:solidFill>
                <a:latin typeface="Consolas" panose="020B0609020204030204" pitchFamily="49" charset="0"/>
                <a:cs typeface="+mn-cs"/>
              </a:rPr>
              <a:t>serverRandom</a:t>
            </a:r>
            <a:r>
              <a:rPr lang="en-US" altLang="ru-RU" sz="1700" dirty="0">
                <a:solidFill>
                  <a:srgbClr val="000000"/>
                </a:solidFill>
                <a:latin typeface="Consolas" panose="020B0609020204030204" pitchFamily="49" charset="0"/>
                <a:cs typeface="+mn-cs"/>
              </a:rPr>
              <a:t>)) != 0)</a:t>
            </a:r>
          </a:p>
          <a:p>
            <a:pPr marL="0" lvl="0" indent="0">
              <a:spcBef>
                <a:spcPct val="0"/>
              </a:spcBef>
              <a:buClrTx/>
              <a:buNone/>
            </a:pPr>
            <a:r>
              <a:rPr lang="en-US" altLang="ru-RU" sz="1700" dirty="0">
                <a:solidFill>
                  <a:srgbClr val="000000"/>
                </a:solidFill>
                <a:latin typeface="Consolas" panose="020B0609020204030204" pitchFamily="49" charset="0"/>
                <a:cs typeface="+mn-cs"/>
              </a:rPr>
              <a:t>    </a:t>
            </a:r>
            <a:r>
              <a:rPr lang="en-US" altLang="ru-RU" sz="1700" dirty="0" err="1">
                <a:solidFill>
                  <a:srgbClr val="0000FF"/>
                </a:solidFill>
                <a:latin typeface="Consolas" panose="020B0609020204030204" pitchFamily="49" charset="0"/>
                <a:cs typeface="+mn-cs"/>
              </a:rPr>
              <a:t>goto</a:t>
            </a:r>
            <a:r>
              <a:rPr lang="en-US" altLang="ru-RU" sz="1700" dirty="0">
                <a:solidFill>
                  <a:srgbClr val="000000"/>
                </a:solidFill>
                <a:latin typeface="Consolas" panose="020B0609020204030204" pitchFamily="49" charset="0"/>
                <a:cs typeface="+mn-cs"/>
              </a:rPr>
              <a:t> fail;</a:t>
            </a:r>
          </a:p>
          <a:p>
            <a:pPr marL="0" lvl="0" indent="0">
              <a:spcBef>
                <a:spcPct val="0"/>
              </a:spcBef>
              <a:buClrTx/>
              <a:buNone/>
            </a:pPr>
            <a:r>
              <a:rPr lang="en-US" altLang="ru-RU" sz="1700" dirty="0">
                <a:solidFill>
                  <a:srgbClr val="000000"/>
                </a:solidFill>
                <a:latin typeface="Consolas" panose="020B0609020204030204" pitchFamily="49" charset="0"/>
                <a:cs typeface="+mn-cs"/>
              </a:rPr>
              <a:t>  </a:t>
            </a:r>
            <a:r>
              <a:rPr lang="en-US" altLang="ru-RU" sz="1700" dirty="0">
                <a:solidFill>
                  <a:srgbClr val="0000FF"/>
                </a:solidFill>
                <a:latin typeface="Consolas" panose="020B0609020204030204" pitchFamily="49" charset="0"/>
                <a:cs typeface="+mn-cs"/>
              </a:rPr>
              <a:t>if</a:t>
            </a:r>
            <a:r>
              <a:rPr lang="en-US" altLang="ru-RU" sz="1700" dirty="0">
                <a:solidFill>
                  <a:srgbClr val="000000"/>
                </a:solidFill>
                <a:latin typeface="Consolas" panose="020B0609020204030204" pitchFamily="49" charset="0"/>
                <a:cs typeface="+mn-cs"/>
              </a:rPr>
              <a:t> ((err = SSLHashSHA1.update(&amp;</a:t>
            </a:r>
            <a:r>
              <a:rPr lang="en-US" altLang="ru-RU" sz="1700" dirty="0" err="1">
                <a:solidFill>
                  <a:srgbClr val="000000"/>
                </a:solidFill>
                <a:latin typeface="Consolas" panose="020B0609020204030204" pitchFamily="49" charset="0"/>
                <a:cs typeface="+mn-cs"/>
              </a:rPr>
              <a:t>hashCtx</a:t>
            </a:r>
            <a:r>
              <a:rPr lang="en-US" altLang="ru-RU" sz="1700" dirty="0">
                <a:solidFill>
                  <a:srgbClr val="000000"/>
                </a:solidFill>
                <a:latin typeface="Consolas" panose="020B0609020204030204" pitchFamily="49" charset="0"/>
                <a:cs typeface="+mn-cs"/>
              </a:rPr>
              <a:t>, &amp;</a:t>
            </a:r>
            <a:r>
              <a:rPr lang="en-US" altLang="ru-RU" sz="1700" dirty="0" err="1">
                <a:solidFill>
                  <a:srgbClr val="000000"/>
                </a:solidFill>
                <a:latin typeface="Consolas" panose="020B0609020204030204" pitchFamily="49" charset="0"/>
                <a:cs typeface="+mn-cs"/>
              </a:rPr>
              <a:t>signedParams</a:t>
            </a:r>
            <a:r>
              <a:rPr lang="en-US" altLang="ru-RU" sz="1700" dirty="0">
                <a:solidFill>
                  <a:srgbClr val="000000"/>
                </a:solidFill>
                <a:latin typeface="Consolas" panose="020B0609020204030204" pitchFamily="49" charset="0"/>
                <a:cs typeface="+mn-cs"/>
              </a:rPr>
              <a:t>)) != 0)</a:t>
            </a:r>
          </a:p>
          <a:p>
            <a:pPr marL="0" lvl="0" indent="0">
              <a:spcBef>
                <a:spcPct val="0"/>
              </a:spcBef>
              <a:buClrTx/>
              <a:buNone/>
            </a:pPr>
            <a:r>
              <a:rPr lang="en-US" altLang="ru-RU" sz="1700" dirty="0">
                <a:solidFill>
                  <a:srgbClr val="000000"/>
                </a:solidFill>
                <a:latin typeface="Consolas" panose="020B0609020204030204" pitchFamily="49" charset="0"/>
                <a:cs typeface="+mn-cs"/>
              </a:rPr>
              <a:t>    </a:t>
            </a:r>
            <a:r>
              <a:rPr lang="en-US" altLang="ru-RU" sz="1700" dirty="0" err="1">
                <a:solidFill>
                  <a:srgbClr val="0000FF"/>
                </a:solidFill>
                <a:latin typeface="Consolas" panose="020B0609020204030204" pitchFamily="49" charset="0"/>
                <a:cs typeface="+mn-cs"/>
              </a:rPr>
              <a:t>goto</a:t>
            </a:r>
            <a:r>
              <a:rPr lang="en-US" altLang="ru-RU" sz="1700" dirty="0">
                <a:solidFill>
                  <a:srgbClr val="000000"/>
                </a:solidFill>
                <a:latin typeface="Consolas" panose="020B0609020204030204" pitchFamily="49" charset="0"/>
                <a:cs typeface="+mn-cs"/>
              </a:rPr>
              <a:t> fail;</a:t>
            </a:r>
          </a:p>
          <a:p>
            <a:pPr marL="0" lvl="0" indent="0">
              <a:spcBef>
                <a:spcPct val="0"/>
              </a:spcBef>
              <a:buClrTx/>
              <a:buNone/>
            </a:pPr>
            <a:r>
              <a:rPr lang="en-US" altLang="ru-RU" sz="1700" b="1" dirty="0">
                <a:solidFill>
                  <a:srgbClr val="FF0000"/>
                </a:solidFill>
                <a:latin typeface="Consolas" panose="020B0609020204030204" pitchFamily="49" charset="0"/>
                <a:cs typeface="+mn-cs"/>
              </a:rPr>
              <a:t>    </a:t>
            </a:r>
            <a:r>
              <a:rPr lang="en-US" sz="1700" dirty="0" err="1">
                <a:solidFill>
                  <a:srgbClr val="000000"/>
                </a:solidFill>
                <a:effectLst>
                  <a:glow rad="101600">
                    <a:srgbClr val="FF0000">
                      <a:alpha val="40000"/>
                    </a:srgbClr>
                  </a:glow>
                </a:effectLst>
                <a:latin typeface="Consolas" panose="020B0609020204030204" pitchFamily="49" charset="0"/>
                <a:cs typeface="+mn-cs"/>
              </a:rPr>
              <a:t>goto</a:t>
            </a:r>
            <a:r>
              <a:rPr lang="en-US" sz="1700" dirty="0">
                <a:solidFill>
                  <a:srgbClr val="000000"/>
                </a:solidFill>
                <a:effectLst>
                  <a:glow rad="101600">
                    <a:srgbClr val="FF0000">
                      <a:alpha val="40000"/>
                    </a:srgbClr>
                  </a:glow>
                </a:effectLst>
                <a:latin typeface="Consolas" panose="020B0609020204030204" pitchFamily="49" charset="0"/>
                <a:cs typeface="+mn-cs"/>
              </a:rPr>
              <a:t> fail;</a:t>
            </a:r>
            <a:endParaRPr lang="en-US" altLang="ru-RU" sz="1700" b="1" dirty="0">
              <a:solidFill>
                <a:srgbClr val="FF0000"/>
              </a:solidFill>
              <a:latin typeface="Consolas" panose="020B0609020204030204" pitchFamily="49" charset="0"/>
              <a:cs typeface="+mn-cs"/>
            </a:endParaRPr>
          </a:p>
          <a:p>
            <a:pPr marL="0" lvl="0" indent="0">
              <a:spcBef>
                <a:spcPct val="0"/>
              </a:spcBef>
              <a:buClrTx/>
              <a:buNone/>
            </a:pPr>
            <a:r>
              <a:rPr lang="en-US" altLang="ru-RU" sz="1700" dirty="0">
                <a:solidFill>
                  <a:srgbClr val="000000"/>
                </a:solidFill>
                <a:latin typeface="Consolas" panose="020B0609020204030204" pitchFamily="49" charset="0"/>
                <a:cs typeface="+mn-cs"/>
              </a:rPr>
              <a:t>  </a:t>
            </a:r>
            <a:r>
              <a:rPr lang="en-US" altLang="ru-RU" sz="1700" dirty="0">
                <a:solidFill>
                  <a:srgbClr val="0000FF"/>
                </a:solidFill>
                <a:latin typeface="Consolas" panose="020B0609020204030204" pitchFamily="49" charset="0"/>
                <a:cs typeface="+mn-cs"/>
              </a:rPr>
              <a:t>if</a:t>
            </a:r>
            <a:r>
              <a:rPr lang="en-US" altLang="ru-RU" sz="1700" dirty="0">
                <a:solidFill>
                  <a:srgbClr val="000000"/>
                </a:solidFill>
                <a:latin typeface="Consolas" panose="020B0609020204030204" pitchFamily="49" charset="0"/>
                <a:cs typeface="+mn-cs"/>
              </a:rPr>
              <a:t> ((err = SSLHashSHA1.</a:t>
            </a:r>
            <a:r>
              <a:rPr lang="en-US" altLang="ru-RU" sz="1700" dirty="0">
                <a:solidFill>
                  <a:srgbClr val="0000FF"/>
                </a:solidFill>
                <a:latin typeface="Consolas" panose="020B0609020204030204" pitchFamily="49" charset="0"/>
                <a:cs typeface="+mn-cs"/>
              </a:rPr>
              <a:t>final</a:t>
            </a:r>
            <a:r>
              <a:rPr lang="en-US" altLang="ru-RU" sz="1700" dirty="0">
                <a:solidFill>
                  <a:srgbClr val="000000"/>
                </a:solidFill>
                <a:latin typeface="Consolas" panose="020B0609020204030204" pitchFamily="49" charset="0"/>
                <a:cs typeface="+mn-cs"/>
              </a:rPr>
              <a:t>(&amp;</a:t>
            </a:r>
            <a:r>
              <a:rPr lang="en-US" altLang="ru-RU" sz="1700" dirty="0" err="1">
                <a:solidFill>
                  <a:srgbClr val="000000"/>
                </a:solidFill>
                <a:latin typeface="Consolas" panose="020B0609020204030204" pitchFamily="49" charset="0"/>
                <a:cs typeface="+mn-cs"/>
              </a:rPr>
              <a:t>hashCtx</a:t>
            </a:r>
            <a:r>
              <a:rPr lang="en-US" altLang="ru-RU" sz="1700" dirty="0">
                <a:solidFill>
                  <a:srgbClr val="000000"/>
                </a:solidFill>
                <a:latin typeface="Consolas" panose="020B0609020204030204" pitchFamily="49" charset="0"/>
                <a:cs typeface="+mn-cs"/>
              </a:rPr>
              <a:t>, &amp;</a:t>
            </a:r>
            <a:r>
              <a:rPr lang="en-US" altLang="ru-RU" sz="1700" dirty="0" err="1">
                <a:solidFill>
                  <a:srgbClr val="000000"/>
                </a:solidFill>
                <a:latin typeface="Consolas" panose="020B0609020204030204" pitchFamily="49" charset="0"/>
                <a:cs typeface="+mn-cs"/>
              </a:rPr>
              <a:t>hashOut</a:t>
            </a:r>
            <a:r>
              <a:rPr lang="en-US" altLang="ru-RU" sz="1700" dirty="0">
                <a:solidFill>
                  <a:srgbClr val="000000"/>
                </a:solidFill>
                <a:latin typeface="Consolas" panose="020B0609020204030204" pitchFamily="49" charset="0"/>
                <a:cs typeface="+mn-cs"/>
              </a:rPr>
              <a:t>)) != 0)</a:t>
            </a:r>
          </a:p>
          <a:p>
            <a:pPr marL="0" lvl="0" indent="0">
              <a:spcBef>
                <a:spcPct val="0"/>
              </a:spcBef>
              <a:buClrTx/>
              <a:buNone/>
            </a:pPr>
            <a:r>
              <a:rPr lang="en-US" altLang="ru-RU" sz="1700" dirty="0">
                <a:solidFill>
                  <a:srgbClr val="000000"/>
                </a:solidFill>
                <a:latin typeface="Consolas" panose="020B0609020204030204" pitchFamily="49" charset="0"/>
                <a:cs typeface="+mn-cs"/>
              </a:rPr>
              <a:t>    </a:t>
            </a:r>
            <a:r>
              <a:rPr lang="en-US" altLang="ru-RU" sz="1700" dirty="0" err="1">
                <a:solidFill>
                  <a:srgbClr val="0000FF"/>
                </a:solidFill>
                <a:latin typeface="Consolas" panose="020B0609020204030204" pitchFamily="49" charset="0"/>
                <a:cs typeface="+mn-cs"/>
              </a:rPr>
              <a:t>goto</a:t>
            </a:r>
            <a:r>
              <a:rPr lang="en-US" altLang="ru-RU" sz="1700" dirty="0">
                <a:solidFill>
                  <a:srgbClr val="000000"/>
                </a:solidFill>
                <a:latin typeface="Consolas" panose="020B0609020204030204" pitchFamily="49" charset="0"/>
                <a:cs typeface="+mn-cs"/>
              </a:rPr>
              <a:t> fail;</a:t>
            </a:r>
          </a:p>
          <a:p>
            <a:pPr marL="0" lvl="0" indent="0">
              <a:spcBef>
                <a:spcPct val="0"/>
              </a:spcBef>
              <a:buClrTx/>
              <a:buNone/>
            </a:pPr>
            <a:r>
              <a:rPr lang="ru-RU" altLang="ru-RU" sz="1700" dirty="0">
                <a:solidFill>
                  <a:srgbClr val="000000"/>
                </a:solidFill>
                <a:latin typeface="Consolas" panose="020B0609020204030204" pitchFamily="49" charset="0"/>
                <a:cs typeface="+mn-cs"/>
              </a:rPr>
              <a:t>  ....</a:t>
            </a:r>
          </a:p>
          <a:p>
            <a:pPr marL="0" lvl="0" indent="0">
              <a:spcBef>
                <a:spcPct val="0"/>
              </a:spcBef>
              <a:buClrTx/>
              <a:buNone/>
            </a:pPr>
            <a:endParaRPr lang="ru-RU" altLang="ru-RU" sz="1700" dirty="0">
              <a:solidFill>
                <a:srgbClr val="000000"/>
              </a:solidFill>
              <a:latin typeface="Consolas" panose="020B0609020204030204" pitchFamily="49" charset="0"/>
              <a:cs typeface="+mn-cs"/>
            </a:endParaRPr>
          </a:p>
          <a:p>
            <a:pPr marL="0" lvl="0" indent="0">
              <a:spcBef>
                <a:spcPct val="0"/>
              </a:spcBef>
              <a:buClrTx/>
              <a:buNone/>
            </a:pPr>
            <a:r>
              <a:rPr lang="en-US" altLang="ru-RU" sz="1700" dirty="0">
                <a:solidFill>
                  <a:srgbClr val="000000"/>
                </a:solidFill>
                <a:latin typeface="Consolas" panose="020B0609020204030204" pitchFamily="49" charset="0"/>
                <a:cs typeface="+mn-cs"/>
              </a:rPr>
              <a:t>fail:</a:t>
            </a:r>
          </a:p>
          <a:p>
            <a:pPr marL="0" lvl="0" indent="0">
              <a:spcBef>
                <a:spcPct val="0"/>
              </a:spcBef>
              <a:buClrTx/>
              <a:buNone/>
            </a:pPr>
            <a:r>
              <a:rPr lang="en-US" altLang="ru-RU" sz="1700" dirty="0">
                <a:solidFill>
                  <a:srgbClr val="000000"/>
                </a:solidFill>
                <a:latin typeface="Consolas" panose="020B0609020204030204" pitchFamily="49" charset="0"/>
                <a:cs typeface="+mn-cs"/>
              </a:rPr>
              <a:t>  </a:t>
            </a:r>
            <a:r>
              <a:rPr lang="en-US" altLang="ru-RU" sz="1700" dirty="0" err="1">
                <a:solidFill>
                  <a:srgbClr val="000000"/>
                </a:solidFill>
                <a:latin typeface="Consolas" panose="020B0609020204030204" pitchFamily="49" charset="0"/>
                <a:cs typeface="+mn-cs"/>
              </a:rPr>
              <a:t>SSLFreeBuffer</a:t>
            </a:r>
            <a:r>
              <a:rPr lang="en-US" altLang="ru-RU" sz="1700" dirty="0">
                <a:solidFill>
                  <a:srgbClr val="000000"/>
                </a:solidFill>
                <a:latin typeface="Consolas" panose="020B0609020204030204" pitchFamily="49" charset="0"/>
                <a:cs typeface="+mn-cs"/>
              </a:rPr>
              <a:t>(&amp;</a:t>
            </a:r>
            <a:r>
              <a:rPr lang="en-US" altLang="ru-RU" sz="1700" dirty="0" err="1">
                <a:solidFill>
                  <a:srgbClr val="000000"/>
                </a:solidFill>
                <a:latin typeface="Consolas" panose="020B0609020204030204" pitchFamily="49" charset="0"/>
                <a:cs typeface="+mn-cs"/>
              </a:rPr>
              <a:t>signedHashes</a:t>
            </a:r>
            <a:r>
              <a:rPr lang="en-US" altLang="ru-RU" sz="1700" dirty="0">
                <a:solidFill>
                  <a:srgbClr val="000000"/>
                </a:solidFill>
                <a:latin typeface="Consolas" panose="020B0609020204030204" pitchFamily="49" charset="0"/>
                <a:cs typeface="+mn-cs"/>
              </a:rPr>
              <a:t>);</a:t>
            </a:r>
          </a:p>
          <a:p>
            <a:pPr marL="0" lvl="0" indent="0">
              <a:spcBef>
                <a:spcPct val="0"/>
              </a:spcBef>
              <a:buClrTx/>
              <a:buNone/>
            </a:pPr>
            <a:r>
              <a:rPr lang="en-US" altLang="ru-RU" sz="1700" dirty="0">
                <a:solidFill>
                  <a:srgbClr val="000000"/>
                </a:solidFill>
                <a:latin typeface="Consolas" panose="020B0609020204030204" pitchFamily="49" charset="0"/>
                <a:cs typeface="+mn-cs"/>
              </a:rPr>
              <a:t>  </a:t>
            </a:r>
            <a:r>
              <a:rPr lang="en-US" altLang="ru-RU" sz="1700" dirty="0" err="1">
                <a:solidFill>
                  <a:srgbClr val="000000"/>
                </a:solidFill>
                <a:latin typeface="Consolas" panose="020B0609020204030204" pitchFamily="49" charset="0"/>
                <a:cs typeface="+mn-cs"/>
              </a:rPr>
              <a:t>SSLFreeBuffer</a:t>
            </a:r>
            <a:r>
              <a:rPr lang="en-US" altLang="ru-RU" sz="1700" dirty="0">
                <a:solidFill>
                  <a:srgbClr val="000000"/>
                </a:solidFill>
                <a:latin typeface="Consolas" panose="020B0609020204030204" pitchFamily="49" charset="0"/>
                <a:cs typeface="+mn-cs"/>
              </a:rPr>
              <a:t>(&amp;</a:t>
            </a:r>
            <a:r>
              <a:rPr lang="en-US" altLang="ru-RU" sz="1700" dirty="0" err="1">
                <a:solidFill>
                  <a:srgbClr val="000000"/>
                </a:solidFill>
                <a:latin typeface="Consolas" panose="020B0609020204030204" pitchFamily="49" charset="0"/>
                <a:cs typeface="+mn-cs"/>
              </a:rPr>
              <a:t>hashCtx</a:t>
            </a:r>
            <a:r>
              <a:rPr lang="en-US" altLang="ru-RU" sz="1700" dirty="0">
                <a:solidFill>
                  <a:srgbClr val="000000"/>
                </a:solidFill>
                <a:latin typeface="Consolas" panose="020B0609020204030204" pitchFamily="49" charset="0"/>
                <a:cs typeface="+mn-cs"/>
              </a:rPr>
              <a:t>);</a:t>
            </a:r>
          </a:p>
          <a:p>
            <a:pPr marL="0" lvl="0" indent="0">
              <a:spcBef>
                <a:spcPct val="0"/>
              </a:spcBef>
              <a:buClrTx/>
              <a:buNone/>
            </a:pPr>
            <a:r>
              <a:rPr lang="en-US" altLang="ru-RU" sz="1700" dirty="0">
                <a:solidFill>
                  <a:srgbClr val="000000"/>
                </a:solidFill>
                <a:latin typeface="Consolas" panose="020B0609020204030204" pitchFamily="49" charset="0"/>
                <a:cs typeface="+mn-cs"/>
              </a:rPr>
              <a:t>  </a:t>
            </a:r>
            <a:r>
              <a:rPr lang="en-US" altLang="ru-RU" sz="1700" dirty="0">
                <a:solidFill>
                  <a:srgbClr val="0000FF"/>
                </a:solidFill>
                <a:latin typeface="Consolas" panose="020B0609020204030204" pitchFamily="49" charset="0"/>
                <a:cs typeface="+mn-cs"/>
              </a:rPr>
              <a:t>return</a:t>
            </a:r>
            <a:r>
              <a:rPr lang="en-US" altLang="ru-RU" sz="1700" dirty="0">
                <a:solidFill>
                  <a:srgbClr val="000000"/>
                </a:solidFill>
                <a:latin typeface="Consolas" panose="020B0609020204030204" pitchFamily="49" charset="0"/>
                <a:cs typeface="+mn-cs"/>
              </a:rPr>
              <a:t> err;</a:t>
            </a:r>
          </a:p>
          <a:p>
            <a:pPr marL="0" lvl="0" indent="0">
              <a:spcBef>
                <a:spcPct val="0"/>
              </a:spcBef>
              <a:buClrTx/>
              <a:buNone/>
            </a:pPr>
            <a:r>
              <a:rPr lang="ru-RU" altLang="ru-RU" sz="1700" dirty="0">
                <a:solidFill>
                  <a:srgbClr val="000000"/>
                </a:solidFill>
                <a:latin typeface="Consolas" panose="020B0609020204030204" pitchFamily="49" charset="0"/>
                <a:cs typeface="+mn-cs"/>
              </a:rPr>
              <a:t>}</a:t>
            </a:r>
            <a:endParaRPr lang="ru-RU" altLang="ru-RU" sz="1700" dirty="0">
              <a:solidFill>
                <a:prstClr val="black"/>
              </a:solidFill>
              <a:latin typeface="Calibri" panose="020F0502020204030204"/>
              <a:cs typeface="+mn-cs"/>
            </a:endParaRPr>
          </a:p>
        </p:txBody>
      </p:sp>
      <p:pic>
        <p:nvPicPr>
          <p:cNvPr id="10" name="Picture 4">
            <a:extLst>
              <a:ext uri="{FF2B5EF4-FFF2-40B4-BE49-F238E27FC236}">
                <a16:creationId xmlns:a16="http://schemas.microsoft.com/office/drawing/2014/main" id="{75330CE4-137D-42F9-B816-88324AC14C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22645" y="1755775"/>
            <a:ext cx="237648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862D9388-160A-4A2D-BDB1-4D47FE5299B2}"/>
              </a:ext>
            </a:extLst>
          </p:cNvPr>
          <p:cNvSpPr/>
          <p:nvPr/>
        </p:nvSpPr>
        <p:spPr>
          <a:xfrm>
            <a:off x="9119083" y="2913063"/>
            <a:ext cx="2183611" cy="461665"/>
          </a:xfrm>
          <a:prstGeom prst="rect">
            <a:avLst/>
          </a:prstGeom>
        </p:spPr>
        <p:txBody>
          <a:bodyPr wrap="none">
            <a:spAutoFit/>
          </a:bodyPr>
          <a:lstStyle/>
          <a:p>
            <a:pPr algn="ctr">
              <a:spcBef>
                <a:spcPct val="0"/>
              </a:spcBef>
              <a:buFontTx/>
              <a:buNone/>
            </a:pPr>
            <a:r>
              <a:rPr lang="en-US" altLang="ru-RU" sz="2400" b="1" dirty="0">
                <a:solidFill>
                  <a:schemeClr val="accent4"/>
                </a:solidFill>
              </a:rPr>
              <a:t> </a:t>
            </a:r>
            <a:r>
              <a:rPr lang="en-US" altLang="ru-RU" sz="2400" b="1" dirty="0">
                <a:solidFill>
                  <a:srgbClr val="CC0000"/>
                </a:solidFill>
              </a:rPr>
              <a:t>CVE-2014-1266</a:t>
            </a:r>
            <a:endParaRPr lang="ru-RU" altLang="ru-RU" sz="2400" b="1" dirty="0">
              <a:solidFill>
                <a:srgbClr val="CC0000"/>
              </a:solidFill>
            </a:endParaRPr>
          </a:p>
        </p:txBody>
      </p:sp>
    </p:spTree>
    <p:extLst>
      <p:ext uri="{BB962C8B-B14F-4D97-AF65-F5344CB8AC3E}">
        <p14:creationId xmlns:p14="http://schemas.microsoft.com/office/powerpoint/2010/main" val="2658714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725488" y="1638299"/>
            <a:ext cx="10989184" cy="4467226"/>
          </a:xfrm>
        </p:spPr>
        <p:txBody>
          <a:bodyPr/>
          <a:lstStyle/>
          <a:p>
            <a:r>
              <a:rPr lang="en-US" altLang="ru-RU" sz="2800" dirty="0"/>
              <a:t>PVS-Studio </a:t>
            </a:r>
            <a:r>
              <a:rPr lang="ru-RU" altLang="ru-RU" sz="2800" dirty="0"/>
              <a:t>сообщает сразу о двух аномалиях</a:t>
            </a:r>
            <a:r>
              <a:rPr lang="en-US" altLang="ru-RU" sz="2800" dirty="0"/>
              <a:t>:</a:t>
            </a:r>
          </a:p>
          <a:p>
            <a:pPr lvl="1"/>
            <a:r>
              <a:rPr lang="en-US" altLang="ru-RU" dirty="0"/>
              <a:t>V640 / </a:t>
            </a:r>
            <a:r>
              <a:rPr lang="en-US" altLang="ru-RU" b="1" dirty="0">
                <a:solidFill>
                  <a:schemeClr val="accent1"/>
                </a:solidFill>
              </a:rPr>
              <a:t>CWE-483</a:t>
            </a:r>
            <a:r>
              <a:rPr lang="en-US" altLang="ru-RU" dirty="0"/>
              <a:t> The code's operational logic does not correspond with its formatting. The statement is indented to the right, but it is always executed. It is possible that curly brackets are missing.</a:t>
            </a:r>
          </a:p>
          <a:p>
            <a:pPr lvl="1"/>
            <a:r>
              <a:rPr lang="en-US" altLang="ru-RU" dirty="0"/>
              <a:t>V779 / </a:t>
            </a:r>
            <a:r>
              <a:rPr lang="en-US" altLang="ru-RU" b="1" dirty="0">
                <a:solidFill>
                  <a:schemeClr val="accent1"/>
                </a:solidFill>
              </a:rPr>
              <a:t>CWE-561</a:t>
            </a:r>
            <a:r>
              <a:rPr lang="en-US" altLang="ru-RU" b="1" dirty="0">
                <a:solidFill>
                  <a:srgbClr val="FF0000"/>
                </a:solidFill>
              </a:rPr>
              <a:t> </a:t>
            </a:r>
            <a:r>
              <a:rPr lang="en-US" altLang="ru-RU" dirty="0"/>
              <a:t>Unreachable code detected. It is possible that an error is present</a:t>
            </a:r>
            <a:r>
              <a:rPr lang="ru-RU" altLang="ru-RU" dirty="0"/>
              <a:t>.</a:t>
            </a:r>
            <a:endParaRPr lang="en-US" altLang="ru-RU" dirty="0"/>
          </a:p>
          <a:p>
            <a:endParaRPr lang="en-US" altLang="ru-RU" dirty="0"/>
          </a:p>
          <a:p>
            <a:r>
              <a:rPr lang="ru-RU" altLang="ru-RU" sz="2800" dirty="0"/>
              <a:t>Подробности в статье "</a:t>
            </a:r>
            <a:r>
              <a:rPr lang="ru-RU" altLang="ru-RU" sz="2800" b="1" dirty="0"/>
              <a:t>Как PVS-</a:t>
            </a:r>
            <a:r>
              <a:rPr lang="ru-RU" altLang="ru-RU" sz="2800" b="1" dirty="0" err="1"/>
              <a:t>Studio</a:t>
            </a:r>
            <a:r>
              <a:rPr lang="ru-RU" altLang="ru-RU" sz="2800" b="1" dirty="0"/>
              <a:t> может помочь в поиске уязвимостей?</a:t>
            </a:r>
            <a:r>
              <a:rPr lang="ru-RU" altLang="ru-RU" sz="2800" dirty="0"/>
              <a:t>"</a:t>
            </a:r>
            <a:br>
              <a:rPr lang="en-US" altLang="ru-RU" sz="2800" dirty="0"/>
            </a:br>
            <a:r>
              <a:rPr lang="en-US" altLang="ru-RU" sz="2800" dirty="0">
                <a:hlinkClick r:id="rId2"/>
              </a:rPr>
              <a:t>https://www.viva64.com/ru/b/0514/</a:t>
            </a:r>
            <a:endParaRPr lang="en-US" altLang="ru-RU" sz="2800" dirty="0"/>
          </a:p>
          <a:p>
            <a:endParaRPr lang="ru-RU" dirty="0"/>
          </a:p>
        </p:txBody>
      </p:sp>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Например, вот эту известную уязвимость можно было бы найти с помощью </a:t>
            </a:r>
            <a:r>
              <a:rPr lang="en-US" dirty="0"/>
              <a:t>PVS-Studio</a:t>
            </a:r>
            <a:endParaRPr lang="ru-RU" dirty="0"/>
          </a:p>
        </p:txBody>
      </p:sp>
    </p:spTree>
    <p:extLst>
      <p:ext uri="{BB962C8B-B14F-4D97-AF65-F5344CB8AC3E}">
        <p14:creationId xmlns:p14="http://schemas.microsoft.com/office/powerpoint/2010/main" val="3496396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640466" y="1255194"/>
            <a:ext cx="10630617" cy="3854092"/>
          </a:xfrm>
        </p:spPr>
        <p:txBody>
          <a:bodyPr/>
          <a:lstStyle/>
          <a:p>
            <a:r>
              <a:rPr lang="ru-RU" sz="2800" dirty="0"/>
              <a:t>В 2018 году появилась специализированная диагностика </a:t>
            </a:r>
            <a:r>
              <a:rPr lang="en-US" sz="2800" dirty="0"/>
              <a:t>V1010</a:t>
            </a:r>
            <a:r>
              <a:rPr lang="ru-RU" sz="2800" dirty="0"/>
              <a:t>, которая выявляет использование недостоверных данных (полученных извне) без их проверки</a:t>
            </a:r>
          </a:p>
          <a:p>
            <a:r>
              <a:rPr lang="ru-RU" altLang="ru-RU" sz="2800" dirty="0"/>
              <a:t>Диагностика поможет выявлять потенциальные уязвимости, которые можно классифицировать как </a:t>
            </a:r>
            <a:r>
              <a:rPr lang="en-US" altLang="ru-RU" sz="2800" dirty="0"/>
              <a:t>CWE-20:</a:t>
            </a:r>
            <a:r>
              <a:rPr lang="ru-RU" altLang="ru-RU" sz="2800" dirty="0"/>
              <a:t> </a:t>
            </a:r>
            <a:r>
              <a:rPr lang="en-US" altLang="ru-RU" sz="2800" dirty="0"/>
              <a:t>Improper Input Validation</a:t>
            </a:r>
          </a:p>
          <a:p>
            <a:endParaRPr lang="ru-RU" sz="2800" dirty="0"/>
          </a:p>
        </p:txBody>
      </p:sp>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en-US" dirty="0"/>
              <a:t>V</a:t>
            </a:r>
            <a:r>
              <a:rPr lang="ru-RU" dirty="0"/>
              <a:t>1010</a:t>
            </a:r>
          </a:p>
        </p:txBody>
      </p:sp>
      <p:pic>
        <p:nvPicPr>
          <p:cNvPr id="4" name="Picture 2">
            <a:extLst>
              <a:ext uri="{FF2B5EF4-FFF2-40B4-BE49-F238E27FC236}">
                <a16:creationId xmlns:a16="http://schemas.microsoft.com/office/drawing/2014/main" id="{54389AAD-0FEE-4170-AD20-B79BE1B5E6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7852" y="4244346"/>
            <a:ext cx="2496296" cy="1455340"/>
          </a:xfrm>
          <a:prstGeom prst="rect">
            <a:avLst/>
          </a:prstGeom>
        </p:spPr>
      </p:pic>
    </p:spTree>
    <p:extLst>
      <p:ext uri="{BB962C8B-B14F-4D97-AF65-F5344CB8AC3E}">
        <p14:creationId xmlns:p14="http://schemas.microsoft.com/office/powerpoint/2010/main" val="20949243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6B968CF-D823-4332-A97F-1F80F07F9475}"/>
              </a:ext>
            </a:extLst>
          </p:cNvPr>
          <p:cNvSpPr>
            <a:spLocks noGrp="1"/>
          </p:cNvSpPr>
          <p:nvPr>
            <p:ph idx="10"/>
          </p:nvPr>
        </p:nvSpPr>
        <p:spPr/>
        <p:txBody>
          <a:bodyPr/>
          <a:lstStyle/>
          <a:p>
            <a:pPr marL="0" lvl="0" indent="0">
              <a:spcBef>
                <a:spcPts val="0"/>
              </a:spcBef>
              <a:buClrTx/>
              <a:buNone/>
            </a:pPr>
            <a:r>
              <a:rPr lang="en-US" sz="2500" dirty="0">
                <a:solidFill>
                  <a:prstClr val="black"/>
                </a:solidFill>
                <a:latin typeface="Consolas" panose="020B0609020204030204" pitchFamily="49" charset="0"/>
                <a:cs typeface="Courier New" panose="02070309020205020404" pitchFamily="49" charset="0"/>
              </a:rPr>
              <a:t>static int </a:t>
            </a:r>
            <a:r>
              <a:rPr lang="en-US" sz="2500" dirty="0" err="1">
                <a:solidFill>
                  <a:prstClr val="black"/>
                </a:solidFill>
                <a:latin typeface="Consolas" panose="020B0609020204030204" pitchFamily="49" charset="0"/>
                <a:cs typeface="Courier New" panose="02070309020205020404" pitchFamily="49" charset="0"/>
              </a:rPr>
              <a:t>NcFTPConfirmResumeDownloadProc</a:t>
            </a:r>
            <a:r>
              <a:rPr lang="en-US" sz="2500" dirty="0">
                <a:solidFill>
                  <a:prstClr val="black"/>
                </a:solidFill>
                <a:latin typeface="Consolas" panose="020B0609020204030204" pitchFamily="49" charset="0"/>
                <a:cs typeface="Courier New" panose="02070309020205020404" pitchFamily="49" charset="0"/>
              </a:rPr>
              <a:t>(....)</a:t>
            </a:r>
          </a:p>
          <a:p>
            <a:pPr marL="0" lvl="0" indent="0">
              <a:spcBef>
                <a:spcPts val="0"/>
              </a:spcBef>
              <a:buClrTx/>
              <a:buNone/>
            </a:pPr>
            <a:r>
              <a:rPr lang="en-US" sz="2500" dirty="0">
                <a:solidFill>
                  <a:prstClr val="black"/>
                </a:solidFill>
                <a:latin typeface="Consolas" panose="020B0609020204030204" pitchFamily="49" charset="0"/>
                <a:cs typeface="Courier New" panose="02070309020205020404" pitchFamily="49" charset="0"/>
              </a:rPr>
              <a:t>{</a:t>
            </a:r>
          </a:p>
          <a:p>
            <a:pPr marL="0" lvl="0" indent="0">
              <a:spcBef>
                <a:spcPts val="0"/>
              </a:spcBef>
              <a:buClrTx/>
              <a:buNone/>
            </a:pPr>
            <a:r>
              <a:rPr lang="en-US" sz="2500" dirty="0">
                <a:solidFill>
                  <a:prstClr val="black"/>
                </a:solidFill>
                <a:latin typeface="Consolas" panose="020B0609020204030204" pitchFamily="49" charset="0"/>
                <a:cs typeface="Courier New" panose="02070309020205020404" pitchFamily="49" charset="0"/>
              </a:rPr>
              <a:t>  ....</a:t>
            </a:r>
          </a:p>
          <a:p>
            <a:pPr marL="0" lvl="0" indent="0">
              <a:spcBef>
                <a:spcPts val="0"/>
              </a:spcBef>
              <a:buClrTx/>
              <a:buNone/>
            </a:pPr>
            <a:r>
              <a:rPr lang="en-US" sz="2500" dirty="0">
                <a:solidFill>
                  <a:prstClr val="black"/>
                </a:solidFill>
                <a:latin typeface="Consolas" panose="020B0609020204030204" pitchFamily="49" charset="0"/>
                <a:cs typeface="Courier New" panose="02070309020205020404" pitchFamily="49" charset="0"/>
              </a:rPr>
              <a:t>  (void) </a:t>
            </a:r>
            <a:r>
              <a:rPr lang="en-US" sz="2500" dirty="0" err="1">
                <a:solidFill>
                  <a:prstClr val="black"/>
                </a:solidFill>
                <a:latin typeface="Consolas" panose="020B0609020204030204" pitchFamily="49" charset="0"/>
                <a:cs typeface="Courier New" panose="02070309020205020404" pitchFamily="49" charset="0"/>
              </a:rPr>
              <a:t>fgets</a:t>
            </a:r>
            <a:r>
              <a:rPr lang="en-US" sz="2500" dirty="0">
                <a:solidFill>
                  <a:prstClr val="black"/>
                </a:solidFill>
                <a:latin typeface="Consolas" panose="020B0609020204030204" pitchFamily="49" charset="0"/>
                <a:cs typeface="Courier New" panose="02070309020205020404" pitchFamily="49" charset="0"/>
              </a:rPr>
              <a:t>(newname, </a:t>
            </a:r>
            <a:r>
              <a:rPr lang="en-US" sz="2500" dirty="0" err="1">
                <a:solidFill>
                  <a:prstClr val="black"/>
                </a:solidFill>
                <a:latin typeface="Consolas" panose="020B0609020204030204" pitchFamily="49" charset="0"/>
                <a:cs typeface="Courier New" panose="02070309020205020404" pitchFamily="49" charset="0"/>
              </a:rPr>
              <a:t>sizeof</a:t>
            </a:r>
            <a:r>
              <a:rPr lang="en-US" sz="2500" dirty="0">
                <a:solidFill>
                  <a:prstClr val="black"/>
                </a:solidFill>
                <a:latin typeface="Consolas" panose="020B0609020204030204" pitchFamily="49" charset="0"/>
                <a:cs typeface="Courier New" panose="02070309020205020404" pitchFamily="49" charset="0"/>
              </a:rPr>
              <a:t>(newname) - 1, stdin);</a:t>
            </a:r>
          </a:p>
          <a:p>
            <a:pPr marL="0" lvl="0" indent="0">
              <a:spcBef>
                <a:spcPts val="0"/>
              </a:spcBef>
              <a:buClrTx/>
              <a:buNone/>
            </a:pPr>
            <a:r>
              <a:rPr lang="en-US" sz="2500" dirty="0">
                <a:solidFill>
                  <a:prstClr val="black"/>
                </a:solidFill>
                <a:latin typeface="Consolas" panose="020B0609020204030204" pitchFamily="49" charset="0"/>
                <a:cs typeface="Courier New" panose="02070309020205020404" pitchFamily="49" charset="0"/>
              </a:rPr>
              <a:t>  </a:t>
            </a:r>
            <a:r>
              <a:rPr lang="en-US" sz="2800" dirty="0">
                <a:solidFill>
                  <a:srgbClr val="000000"/>
                </a:solidFill>
                <a:effectLst>
                  <a:glow rad="101600">
                    <a:srgbClr val="FF0000">
                      <a:alpha val="40000"/>
                    </a:srgbClr>
                  </a:glow>
                </a:effectLst>
                <a:latin typeface="Consolas" panose="020B0609020204030204" pitchFamily="49" charset="0"/>
                <a:cs typeface="+mn-cs"/>
              </a:rPr>
              <a:t>newname[</a:t>
            </a:r>
            <a:r>
              <a:rPr lang="en-US" sz="2800" dirty="0" err="1">
                <a:solidFill>
                  <a:srgbClr val="000000"/>
                </a:solidFill>
                <a:effectLst>
                  <a:glow rad="101600">
                    <a:srgbClr val="FF0000">
                      <a:alpha val="40000"/>
                    </a:srgbClr>
                  </a:glow>
                </a:effectLst>
                <a:latin typeface="Consolas" panose="020B0609020204030204" pitchFamily="49" charset="0"/>
                <a:cs typeface="+mn-cs"/>
              </a:rPr>
              <a:t>strlen</a:t>
            </a:r>
            <a:r>
              <a:rPr lang="en-US" sz="2800" dirty="0">
                <a:solidFill>
                  <a:srgbClr val="000000"/>
                </a:solidFill>
                <a:effectLst>
                  <a:glow rad="101600">
                    <a:srgbClr val="FF0000">
                      <a:alpha val="40000"/>
                    </a:srgbClr>
                  </a:glow>
                </a:effectLst>
                <a:latin typeface="Consolas" panose="020B0609020204030204" pitchFamily="49" charset="0"/>
                <a:cs typeface="+mn-cs"/>
              </a:rPr>
              <a:t>(newname) - 1] = '\0';</a:t>
            </a:r>
            <a:endParaRPr lang="en-US" sz="2500" dirty="0">
              <a:solidFill>
                <a:srgbClr val="FF0000"/>
              </a:solidFill>
              <a:latin typeface="Consolas" panose="020B0609020204030204" pitchFamily="49" charset="0"/>
              <a:cs typeface="Courier New" panose="02070309020205020404" pitchFamily="49" charset="0"/>
            </a:endParaRPr>
          </a:p>
          <a:p>
            <a:pPr marL="0" lvl="0" indent="0">
              <a:spcBef>
                <a:spcPts val="0"/>
              </a:spcBef>
              <a:buClrTx/>
              <a:buNone/>
            </a:pPr>
            <a:r>
              <a:rPr lang="en-US" sz="2500" dirty="0">
                <a:solidFill>
                  <a:prstClr val="black"/>
                </a:solidFill>
                <a:latin typeface="Consolas" panose="020B0609020204030204" pitchFamily="49" charset="0"/>
                <a:cs typeface="Courier New" panose="02070309020205020404" pitchFamily="49" charset="0"/>
              </a:rPr>
              <a:t>  if (newname[0] == '\0') {</a:t>
            </a:r>
          </a:p>
          <a:p>
            <a:pPr marL="0" lvl="0" indent="0">
              <a:spcBef>
                <a:spcPts val="0"/>
              </a:spcBef>
              <a:buClrTx/>
              <a:buNone/>
            </a:pPr>
            <a:r>
              <a:rPr lang="en-US" sz="2500" dirty="0">
                <a:solidFill>
                  <a:prstClr val="black"/>
                </a:solidFill>
                <a:latin typeface="Consolas" panose="020B0609020204030204" pitchFamily="49" charset="0"/>
                <a:cs typeface="Courier New" panose="02070309020205020404" pitchFamily="49" charset="0"/>
              </a:rPr>
              <a:t>    ....</a:t>
            </a:r>
          </a:p>
          <a:p>
            <a:pPr marL="0" lvl="0" indent="0">
              <a:spcBef>
                <a:spcPts val="0"/>
              </a:spcBef>
              <a:buClrTx/>
              <a:buNone/>
            </a:pPr>
            <a:r>
              <a:rPr lang="en-US" sz="2500" dirty="0">
                <a:solidFill>
                  <a:prstClr val="black"/>
                </a:solidFill>
                <a:latin typeface="Consolas" panose="020B0609020204030204" pitchFamily="49" charset="0"/>
                <a:cs typeface="Courier New" panose="02070309020205020404" pitchFamily="49" charset="0"/>
              </a:rPr>
              <a:t>  } else {</a:t>
            </a:r>
          </a:p>
          <a:p>
            <a:pPr marL="0" lvl="0" indent="0">
              <a:spcBef>
                <a:spcPts val="0"/>
              </a:spcBef>
              <a:buClrTx/>
              <a:buNone/>
            </a:pPr>
            <a:r>
              <a:rPr lang="en-US" sz="2500" dirty="0">
                <a:solidFill>
                  <a:prstClr val="black"/>
                </a:solidFill>
                <a:latin typeface="Consolas" panose="020B0609020204030204" pitchFamily="49" charset="0"/>
                <a:cs typeface="Courier New" panose="02070309020205020404" pitchFamily="49" charset="0"/>
              </a:rPr>
              <a:t>    ....</a:t>
            </a:r>
          </a:p>
          <a:p>
            <a:pPr marL="0" lvl="0" indent="0">
              <a:spcBef>
                <a:spcPts val="0"/>
              </a:spcBef>
              <a:buClrTx/>
              <a:buNone/>
            </a:pPr>
            <a:r>
              <a:rPr lang="en-US" sz="2500" dirty="0">
                <a:solidFill>
                  <a:prstClr val="black"/>
                </a:solidFill>
                <a:latin typeface="Consolas" panose="020B0609020204030204" pitchFamily="49" charset="0"/>
                <a:cs typeface="Courier New" panose="02070309020205020404" pitchFamily="49" charset="0"/>
              </a:rPr>
              <a:t>  }</a:t>
            </a:r>
          </a:p>
          <a:p>
            <a:pPr marL="0" lvl="0" indent="0">
              <a:spcBef>
                <a:spcPts val="0"/>
              </a:spcBef>
              <a:buClrTx/>
              <a:buNone/>
            </a:pPr>
            <a:r>
              <a:rPr lang="en-US" sz="2500" dirty="0">
                <a:solidFill>
                  <a:prstClr val="black"/>
                </a:solidFill>
                <a:latin typeface="Consolas" panose="020B0609020204030204" pitchFamily="49" charset="0"/>
                <a:cs typeface="Courier New" panose="02070309020205020404" pitchFamily="49" charset="0"/>
              </a:rPr>
              <a:t>  ....</a:t>
            </a:r>
          </a:p>
          <a:p>
            <a:pPr marL="0" lvl="0" indent="0">
              <a:spcBef>
                <a:spcPts val="0"/>
              </a:spcBef>
              <a:buClrTx/>
              <a:buNone/>
            </a:pPr>
            <a:r>
              <a:rPr lang="en-US" sz="2500" dirty="0">
                <a:solidFill>
                  <a:prstClr val="black"/>
                </a:solidFill>
                <a:latin typeface="Consolas" panose="020B0609020204030204" pitchFamily="49" charset="0"/>
                <a:cs typeface="Courier New" panose="02070309020205020404" pitchFamily="49" charset="0"/>
              </a:rPr>
              <a:t>}</a:t>
            </a:r>
          </a:p>
        </p:txBody>
      </p:sp>
      <p:sp>
        <p:nvSpPr>
          <p:cNvPr id="3" name="Subtitle 2">
            <a:extLst>
              <a:ext uri="{FF2B5EF4-FFF2-40B4-BE49-F238E27FC236}">
                <a16:creationId xmlns:a16="http://schemas.microsoft.com/office/drawing/2014/main" id="{D538C305-6E9C-4DF2-ACBB-6675B44BAB80}"/>
              </a:ext>
            </a:extLst>
          </p:cNvPr>
          <p:cNvSpPr>
            <a:spLocks noGrp="1"/>
          </p:cNvSpPr>
          <p:nvPr>
            <p:ph type="subTitle" idx="1"/>
          </p:nvPr>
        </p:nvSpPr>
        <p:spPr/>
        <p:txBody>
          <a:bodyPr/>
          <a:lstStyle/>
          <a:p>
            <a:r>
              <a:rPr lang="ru-RU" dirty="0"/>
              <a:t>Пример </a:t>
            </a:r>
            <a:r>
              <a:rPr lang="en-US" dirty="0"/>
              <a:t>V1010 </a:t>
            </a:r>
            <a:r>
              <a:rPr lang="ru-RU" dirty="0"/>
              <a:t>в проекте </a:t>
            </a:r>
            <a:r>
              <a:rPr lang="en-US" dirty="0" err="1"/>
              <a:t>NcFTP</a:t>
            </a:r>
            <a:endParaRPr lang="ru-RU" dirty="0"/>
          </a:p>
        </p:txBody>
      </p:sp>
      <p:sp>
        <p:nvSpPr>
          <p:cNvPr id="6" name="Content Placeholder 4">
            <a:extLst>
              <a:ext uri="{FF2B5EF4-FFF2-40B4-BE49-F238E27FC236}">
                <a16:creationId xmlns:a16="http://schemas.microsoft.com/office/drawing/2014/main" id="{DA6329C3-6951-47D9-A3AF-E58E68508CBB}"/>
              </a:ext>
            </a:extLst>
          </p:cNvPr>
          <p:cNvSpPr txBox="1">
            <a:spLocks/>
          </p:cNvSpPr>
          <p:nvPr/>
        </p:nvSpPr>
        <p:spPr>
          <a:xfrm>
            <a:off x="520700" y="6096000"/>
            <a:ext cx="10989184" cy="503857"/>
          </a:xfrm>
          <a:prstGeom prst="rect">
            <a:avLst/>
          </a:prstGeom>
        </p:spPr>
        <p:txBody>
          <a:bodyPr/>
          <a:lstStyle>
            <a:lvl1pPr marL="342900" indent="-342900" algn="l" defTabSz="914400" rtl="0" eaLnBrk="1" latinLnBrk="0" hangingPunct="1">
              <a:lnSpc>
                <a:spcPct val="100000"/>
              </a:lnSpc>
              <a:spcBef>
                <a:spcPts val="10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8001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2pPr>
            <a:lvl3pPr marL="12573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7145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4pPr>
            <a:lvl5pPr marL="2171700" indent="-342900" algn="l" defTabSz="914400" rtl="0" eaLnBrk="1" latinLnBrk="0" hangingPunct="1">
              <a:lnSpc>
                <a:spcPct val="100000"/>
              </a:lnSpc>
              <a:spcBef>
                <a:spcPts val="500"/>
              </a:spcBef>
              <a:spcAft>
                <a:spcPts val="0"/>
              </a:spcAft>
              <a:buClr>
                <a:srgbClr val="00B4ED"/>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a:latin typeface="Calibri Light" panose="020F0302020204030204" pitchFamily="34" charset="0"/>
                <a:cs typeface="Calibri Light" panose="020F0302020204030204" pitchFamily="34" charset="0"/>
              </a:rPr>
              <a:t>V1010 </a:t>
            </a:r>
            <a:r>
              <a:rPr lang="ru-RU" dirty="0" err="1">
                <a:latin typeface="Calibri Light" panose="020F0302020204030204" pitchFamily="34" charset="0"/>
                <a:cs typeface="Calibri Light" panose="020F0302020204030204" pitchFamily="34" charset="0"/>
              </a:rPr>
              <a:t>Unchecked</a:t>
            </a:r>
            <a:r>
              <a:rPr lang="ru-RU" dirty="0">
                <a:latin typeface="Calibri Light" panose="020F0302020204030204" pitchFamily="34" charset="0"/>
                <a:cs typeface="Calibri Light" panose="020F0302020204030204" pitchFamily="34" charset="0"/>
              </a:rPr>
              <a:t> </a:t>
            </a:r>
            <a:r>
              <a:rPr lang="ru-RU" dirty="0" err="1">
                <a:latin typeface="Calibri Light" panose="020F0302020204030204" pitchFamily="34" charset="0"/>
                <a:cs typeface="Calibri Light" panose="020F0302020204030204" pitchFamily="34" charset="0"/>
              </a:rPr>
              <a:t>tainted</a:t>
            </a:r>
            <a:r>
              <a:rPr lang="ru-RU" dirty="0">
                <a:latin typeface="Calibri Light" panose="020F0302020204030204" pitchFamily="34" charset="0"/>
                <a:cs typeface="Calibri Light" panose="020F0302020204030204" pitchFamily="34" charset="0"/>
              </a:rPr>
              <a:t> </a:t>
            </a:r>
            <a:r>
              <a:rPr lang="ru-RU" dirty="0" err="1">
                <a:latin typeface="Calibri Light" panose="020F0302020204030204" pitchFamily="34" charset="0"/>
                <a:cs typeface="Calibri Light" panose="020F0302020204030204" pitchFamily="34" charset="0"/>
              </a:rPr>
              <a:t>data</a:t>
            </a:r>
            <a:r>
              <a:rPr lang="ru-RU" dirty="0">
                <a:latin typeface="Calibri Light" panose="020F0302020204030204" pitchFamily="34" charset="0"/>
                <a:cs typeface="Calibri Light" panose="020F0302020204030204" pitchFamily="34" charset="0"/>
              </a:rPr>
              <a:t> </a:t>
            </a:r>
            <a:r>
              <a:rPr lang="ru-RU" dirty="0" err="1">
                <a:latin typeface="Calibri Light" panose="020F0302020204030204" pitchFamily="34" charset="0"/>
                <a:cs typeface="Calibri Light" panose="020F0302020204030204" pitchFamily="34" charset="0"/>
              </a:rPr>
              <a:t>is</a:t>
            </a:r>
            <a:r>
              <a:rPr lang="ru-RU" dirty="0">
                <a:latin typeface="Calibri Light" panose="020F0302020204030204" pitchFamily="34" charset="0"/>
                <a:cs typeface="Calibri Light" panose="020F0302020204030204" pitchFamily="34" charset="0"/>
              </a:rPr>
              <a:t> </a:t>
            </a:r>
            <a:r>
              <a:rPr lang="ru-RU" dirty="0" err="1">
                <a:latin typeface="Calibri Light" panose="020F0302020204030204" pitchFamily="34" charset="0"/>
                <a:cs typeface="Calibri Light" panose="020F0302020204030204" pitchFamily="34" charset="0"/>
              </a:rPr>
              <a:t>used</a:t>
            </a:r>
            <a:r>
              <a:rPr lang="ru-RU" dirty="0">
                <a:latin typeface="Calibri Light" panose="020F0302020204030204" pitchFamily="34" charset="0"/>
                <a:cs typeface="Calibri Light" panose="020F0302020204030204" pitchFamily="34" charset="0"/>
              </a:rPr>
              <a:t> </a:t>
            </a:r>
            <a:r>
              <a:rPr lang="ru-RU" dirty="0" err="1">
                <a:latin typeface="Calibri Light" panose="020F0302020204030204" pitchFamily="34" charset="0"/>
                <a:cs typeface="Calibri Light" panose="020F0302020204030204" pitchFamily="34" charset="0"/>
              </a:rPr>
              <a:t>in</a:t>
            </a:r>
            <a:r>
              <a:rPr lang="ru-RU" dirty="0">
                <a:latin typeface="Calibri Light" panose="020F0302020204030204" pitchFamily="34" charset="0"/>
                <a:cs typeface="Calibri Light" panose="020F0302020204030204" pitchFamily="34" charset="0"/>
              </a:rPr>
              <a:t> </a:t>
            </a:r>
            <a:r>
              <a:rPr lang="ru-RU" dirty="0" err="1">
                <a:latin typeface="Calibri Light" panose="020F0302020204030204" pitchFamily="34" charset="0"/>
                <a:cs typeface="Calibri Light" panose="020F0302020204030204" pitchFamily="34" charset="0"/>
              </a:rPr>
              <a:t>index</a:t>
            </a:r>
            <a:r>
              <a:rPr lang="ru-RU" dirty="0">
                <a:latin typeface="Calibri Light" panose="020F0302020204030204" pitchFamily="34" charset="0"/>
                <a:cs typeface="Calibri Light" panose="020F0302020204030204" pitchFamily="34" charset="0"/>
              </a:rPr>
              <a:t>: '</a:t>
            </a:r>
            <a:r>
              <a:rPr lang="ru-RU" dirty="0" err="1">
                <a:latin typeface="Calibri Light" panose="020F0302020204030204" pitchFamily="34" charset="0"/>
                <a:cs typeface="Calibri Light" panose="020F0302020204030204" pitchFamily="34" charset="0"/>
              </a:rPr>
              <a:t>strlen</a:t>
            </a:r>
            <a:r>
              <a:rPr lang="ru-RU" dirty="0">
                <a:latin typeface="Calibri Light" panose="020F0302020204030204" pitchFamily="34" charset="0"/>
                <a:cs typeface="Calibri Light" panose="020F0302020204030204" pitchFamily="34" charset="0"/>
              </a:rPr>
              <a:t>(</a:t>
            </a:r>
            <a:r>
              <a:rPr lang="ru-RU" dirty="0" err="1">
                <a:latin typeface="Calibri Light" panose="020F0302020204030204" pitchFamily="34" charset="0"/>
                <a:cs typeface="Calibri Light" panose="020F0302020204030204" pitchFamily="34" charset="0"/>
              </a:rPr>
              <a:t>newname</a:t>
            </a:r>
            <a:r>
              <a:rPr lang="ru-RU" dirty="0">
                <a:latin typeface="Calibri Light" panose="020F0302020204030204" pitchFamily="34" charset="0"/>
                <a:cs typeface="Calibri Light" panose="020F0302020204030204" pitchFamily="34" charset="0"/>
              </a:rPr>
              <a:t>)'. </a:t>
            </a:r>
            <a:r>
              <a:rPr lang="ru-RU" dirty="0" err="1">
                <a:latin typeface="Calibri Light" panose="020F0302020204030204" pitchFamily="34" charset="0"/>
                <a:cs typeface="Calibri Light" panose="020F0302020204030204" pitchFamily="34" charset="0"/>
              </a:rPr>
              <a:t>ncftp</a:t>
            </a:r>
            <a:r>
              <a:rPr lang="ru-RU" dirty="0">
                <a:latin typeface="Calibri Light" panose="020F0302020204030204" pitchFamily="34" charset="0"/>
                <a:cs typeface="Calibri Light" panose="020F0302020204030204" pitchFamily="34" charset="0"/>
              </a:rPr>
              <a:t> </a:t>
            </a:r>
            <a:r>
              <a:rPr lang="ru-RU" dirty="0" err="1">
                <a:latin typeface="Calibri Light" panose="020F0302020204030204" pitchFamily="34" charset="0"/>
                <a:cs typeface="Calibri Light" panose="020F0302020204030204" pitchFamily="34" charset="0"/>
              </a:rPr>
              <a:t>cmds.c</a:t>
            </a:r>
            <a:r>
              <a:rPr lang="ru-RU" dirty="0">
                <a:latin typeface="Calibri Light" panose="020F0302020204030204" pitchFamily="34" charset="0"/>
                <a:cs typeface="Calibri Light" panose="020F0302020204030204" pitchFamily="34" charset="0"/>
              </a:rPr>
              <a:t> 1228</a:t>
            </a:r>
          </a:p>
        </p:txBody>
      </p:sp>
    </p:spTree>
    <p:extLst>
      <p:ext uri="{BB962C8B-B14F-4D97-AF65-F5344CB8AC3E}">
        <p14:creationId xmlns:p14="http://schemas.microsoft.com/office/powerpoint/2010/main" val="1981850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a:extLst>
              <a:ext uri="{FF2B5EF4-FFF2-40B4-BE49-F238E27FC236}">
                <a16:creationId xmlns:a16="http://schemas.microsoft.com/office/drawing/2014/main" id="{2F981931-0075-45C0-8FBE-5C2F0445575B}"/>
              </a:ext>
            </a:extLst>
          </p:cNvPr>
          <p:cNvSpPr>
            <a:spLocks noGrp="1"/>
          </p:cNvSpPr>
          <p:nvPr>
            <p:ph type="subTitle" idx="1"/>
          </p:nvPr>
        </p:nvSpPr>
        <p:spPr/>
        <p:txBody>
          <a:bodyPr/>
          <a:lstStyle/>
          <a:p>
            <a:r>
              <a:rPr lang="ru-RU" dirty="0"/>
              <a:t>Пример </a:t>
            </a:r>
            <a:r>
              <a:rPr lang="en-US" dirty="0"/>
              <a:t>V1010 </a:t>
            </a:r>
            <a:r>
              <a:rPr lang="ru-RU" dirty="0"/>
              <a:t>в проекте </a:t>
            </a:r>
            <a:r>
              <a:rPr lang="en-US" dirty="0" err="1"/>
              <a:t>NcFTP</a:t>
            </a:r>
            <a:endParaRPr lang="ru-RU" dirty="0"/>
          </a:p>
        </p:txBody>
      </p:sp>
      <p:pic>
        <p:nvPicPr>
          <p:cNvPr id="4" name="NcFTP">
            <a:hlinkClick r:id="" action="ppaction://media"/>
            <a:extLst>
              <a:ext uri="{FF2B5EF4-FFF2-40B4-BE49-F238E27FC236}">
                <a16:creationId xmlns:a16="http://schemas.microsoft.com/office/drawing/2014/main" id="{67E2CF4F-10B2-4552-B7B9-35546AD811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5842" y="1095556"/>
            <a:ext cx="10060316" cy="5658928"/>
          </a:xfrm>
          <a:prstGeom prst="rect">
            <a:avLst/>
          </a:prstGeom>
          <a:ln w="19050">
            <a:solidFill>
              <a:srgbClr val="00B4ED"/>
            </a:solidFill>
          </a:ln>
        </p:spPr>
      </p:pic>
    </p:spTree>
    <p:extLst>
      <p:ext uri="{BB962C8B-B14F-4D97-AF65-F5344CB8AC3E}">
        <p14:creationId xmlns:p14="http://schemas.microsoft.com/office/powerpoint/2010/main" val="105960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598AA5-98DB-4B17-887E-6C887E23C7E9}"/>
              </a:ext>
            </a:extLst>
          </p:cNvPr>
          <p:cNvSpPr>
            <a:spLocks noGrp="1"/>
          </p:cNvSpPr>
          <p:nvPr>
            <p:ph idx="10"/>
          </p:nvPr>
        </p:nvSpPr>
        <p:spPr>
          <a:xfrm>
            <a:off x="725488" y="1276709"/>
            <a:ext cx="10630617" cy="3854092"/>
          </a:xfrm>
        </p:spPr>
        <p:txBody>
          <a:bodyPr/>
          <a:lstStyle/>
          <a:p>
            <a:r>
              <a:rPr lang="ru-RU" sz="2800" b="1" dirty="0"/>
              <a:t>Быстрый старт</a:t>
            </a:r>
            <a:r>
              <a:rPr lang="ru-RU" sz="2800" dirty="0"/>
              <a:t> (мониторинг компиляции)</a:t>
            </a:r>
            <a:endParaRPr lang="en-US" sz="2800" dirty="0"/>
          </a:p>
          <a:p>
            <a:pPr lvl="1"/>
            <a:r>
              <a:rPr lang="en-US" sz="2800" dirty="0"/>
              <a:t>Windows</a:t>
            </a:r>
            <a:r>
              <a:rPr lang="ru-RU" sz="2800" dirty="0"/>
              <a:t> утилита</a:t>
            </a:r>
            <a:r>
              <a:rPr lang="en-US" sz="2800" dirty="0"/>
              <a:t>: </a:t>
            </a:r>
            <a:r>
              <a:rPr lang="en-US" dirty="0"/>
              <a:t>	</a:t>
            </a:r>
            <a:r>
              <a:rPr lang="ru-RU" dirty="0"/>
              <a:t> </a:t>
            </a:r>
            <a:r>
              <a:rPr lang="en-US" dirty="0"/>
              <a:t>	</a:t>
            </a:r>
            <a:r>
              <a:rPr lang="en-US" dirty="0" err="1">
                <a:solidFill>
                  <a:srgbClr val="00B4ED"/>
                </a:solidFill>
              </a:rPr>
              <a:t>CLMonitoring</a:t>
            </a:r>
            <a:endParaRPr lang="ru-RU" dirty="0">
              <a:solidFill>
                <a:srgbClr val="00B4ED"/>
              </a:solidFill>
            </a:endParaRPr>
          </a:p>
          <a:p>
            <a:pPr lvl="1"/>
            <a:r>
              <a:rPr lang="en-US" sz="2800" dirty="0"/>
              <a:t>Linux/macOS</a:t>
            </a:r>
            <a:r>
              <a:rPr lang="ru-RU" sz="2800" dirty="0"/>
              <a:t> утилита</a:t>
            </a:r>
            <a:r>
              <a:rPr lang="en-US" sz="2800" dirty="0"/>
              <a:t>:</a:t>
            </a:r>
            <a:r>
              <a:rPr lang="en-US" dirty="0"/>
              <a:t>	</a:t>
            </a:r>
            <a:r>
              <a:rPr lang="en-US" dirty="0" err="1">
                <a:solidFill>
                  <a:srgbClr val="00B4ED"/>
                </a:solidFill>
              </a:rPr>
              <a:t>pvs</a:t>
            </a:r>
            <a:r>
              <a:rPr lang="en-US" dirty="0">
                <a:solidFill>
                  <a:srgbClr val="00B4ED"/>
                </a:solidFill>
              </a:rPr>
              <a:t>-studio-analyzer</a:t>
            </a:r>
          </a:p>
          <a:p>
            <a:r>
              <a:rPr lang="ru-RU" sz="2800" dirty="0"/>
              <a:t>Возможность просматривать сообщения только в новом коде</a:t>
            </a:r>
            <a:br>
              <a:rPr lang="ru-RU" sz="2800" dirty="0"/>
            </a:br>
            <a:r>
              <a:rPr lang="ru-RU" sz="2800" dirty="0"/>
              <a:t>(</a:t>
            </a:r>
            <a:r>
              <a:rPr lang="en-US" sz="2800" dirty="0"/>
              <a:t>suppress </a:t>
            </a:r>
            <a:r>
              <a:rPr lang="ru-RU" sz="2800" dirty="0"/>
              <a:t>файлы)</a:t>
            </a:r>
            <a:endParaRPr lang="en-US" sz="2800" dirty="0"/>
          </a:p>
          <a:p>
            <a:r>
              <a:rPr lang="ru-RU" sz="2800" dirty="0"/>
              <a:t>Прямая интеграция анализатора в системы автоматизации сборки и утилита </a:t>
            </a:r>
            <a:r>
              <a:rPr lang="en-US" sz="2800" dirty="0" err="1"/>
              <a:t>BlameNotifier</a:t>
            </a:r>
            <a:r>
              <a:rPr lang="ru-RU" sz="2800" dirty="0"/>
              <a:t> (рассылка писем)</a:t>
            </a:r>
            <a:endParaRPr lang="en-US" sz="2800" dirty="0"/>
          </a:p>
          <a:p>
            <a:r>
              <a:rPr lang="ru-RU" sz="2800" dirty="0"/>
              <a:t>Режим автоматического анализа изменённых файлов</a:t>
            </a:r>
          </a:p>
          <a:p>
            <a:r>
              <a:rPr lang="ru-RU" sz="2800" dirty="0"/>
              <a:t>Отличная масштабируемость</a:t>
            </a:r>
          </a:p>
          <a:p>
            <a:r>
              <a:rPr lang="ru-RU" sz="2800" dirty="0"/>
              <a:t>Работа с ложными срабатываниями</a:t>
            </a:r>
          </a:p>
        </p:txBody>
      </p:sp>
      <p:sp>
        <p:nvSpPr>
          <p:cNvPr id="3" name="Subtitle 2">
            <a:extLst>
              <a:ext uri="{FF2B5EF4-FFF2-40B4-BE49-F238E27FC236}">
                <a16:creationId xmlns:a16="http://schemas.microsoft.com/office/drawing/2014/main" id="{4BC82592-EF07-4980-B152-5439E932BB13}"/>
              </a:ext>
            </a:extLst>
          </p:cNvPr>
          <p:cNvSpPr>
            <a:spLocks noGrp="1"/>
          </p:cNvSpPr>
          <p:nvPr>
            <p:ph type="subTitle" idx="1"/>
          </p:nvPr>
        </p:nvSpPr>
        <p:spPr/>
        <p:txBody>
          <a:bodyPr/>
          <a:lstStyle/>
          <a:p>
            <a:r>
              <a:rPr lang="en-US" dirty="0"/>
              <a:t>Main features</a:t>
            </a:r>
            <a:endParaRPr lang="ru-RU" dirty="0"/>
          </a:p>
        </p:txBody>
      </p:sp>
    </p:spTree>
    <p:extLst>
      <p:ext uri="{BB962C8B-B14F-4D97-AF65-F5344CB8AC3E}">
        <p14:creationId xmlns:p14="http://schemas.microsoft.com/office/powerpoint/2010/main" val="2522960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a:extLst>
              <a:ext uri="{FF2B5EF4-FFF2-40B4-BE49-F238E27FC236}">
                <a16:creationId xmlns:a16="http://schemas.microsoft.com/office/drawing/2014/main" id="{2F981931-0075-45C0-8FBE-5C2F0445575B}"/>
              </a:ext>
            </a:extLst>
          </p:cNvPr>
          <p:cNvSpPr>
            <a:spLocks noGrp="1"/>
          </p:cNvSpPr>
          <p:nvPr>
            <p:ph type="subTitle" idx="1"/>
          </p:nvPr>
        </p:nvSpPr>
        <p:spPr/>
        <p:txBody>
          <a:bodyPr/>
          <a:lstStyle/>
          <a:p>
            <a:r>
              <a:rPr lang="ru-RU" dirty="0"/>
              <a:t>Использование </a:t>
            </a:r>
            <a:r>
              <a:rPr lang="en-US" dirty="0"/>
              <a:t>PVS-Studio</a:t>
            </a:r>
            <a:endParaRPr lang="ru-RU" dirty="0"/>
          </a:p>
        </p:txBody>
      </p:sp>
    </p:spTree>
    <p:extLst>
      <p:ext uri="{BB962C8B-B14F-4D97-AF65-F5344CB8AC3E}">
        <p14:creationId xmlns:p14="http://schemas.microsoft.com/office/powerpoint/2010/main" val="29176716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Использование </a:t>
            </a:r>
            <a:r>
              <a:rPr lang="en-US" dirty="0"/>
              <a:t>PVS-Studio: </a:t>
            </a:r>
            <a:r>
              <a:rPr lang="ru-RU" dirty="0"/>
              <a:t>внедрение</a:t>
            </a:r>
          </a:p>
        </p:txBody>
      </p:sp>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725488" y="1276709"/>
            <a:ext cx="10989184" cy="3854092"/>
          </a:xfrm>
        </p:spPr>
        <p:txBody>
          <a:bodyPr/>
          <a:lstStyle/>
          <a:p>
            <a:r>
              <a:rPr lang="ru-RU" dirty="0"/>
              <a:t>Бывает непросто начать использовать статический анализ в большом проекте</a:t>
            </a:r>
          </a:p>
          <a:p>
            <a:r>
              <a:rPr lang="ru-RU" dirty="0"/>
              <a:t>Непонятно, что делать с сообщениями в старом коде…</a:t>
            </a:r>
          </a:p>
          <a:p>
            <a:r>
              <a:rPr lang="ru-RU" dirty="0"/>
              <a:t>Мы предлагаем решение: скрытие предупреждений с помощью </a:t>
            </a:r>
            <a:r>
              <a:rPr lang="ru-RU" dirty="0" err="1"/>
              <a:t>suppress</a:t>
            </a:r>
            <a:r>
              <a:rPr lang="ru-RU" dirty="0"/>
              <a:t>-файлов</a:t>
            </a:r>
          </a:p>
          <a:p>
            <a:r>
              <a:rPr lang="ru-RU" dirty="0"/>
              <a:t>Подробнее: </a:t>
            </a:r>
            <a:r>
              <a:rPr lang="ru-RU" dirty="0">
                <a:hlinkClick r:id="rId2"/>
              </a:rPr>
              <a:t>http://www.viva64.com/ru/b/0364/</a:t>
            </a:r>
            <a:r>
              <a:rPr lang="en-US" dirty="0"/>
              <a:t> </a:t>
            </a:r>
            <a:endParaRPr lang="ru-RU" dirty="0"/>
          </a:p>
        </p:txBody>
      </p:sp>
      <p:pic>
        <p:nvPicPr>
          <p:cNvPr id="5" name="Picture 5">
            <a:extLst>
              <a:ext uri="{FF2B5EF4-FFF2-40B4-BE49-F238E27FC236}">
                <a16:creationId xmlns:a16="http://schemas.microsoft.com/office/drawing/2014/main" id="{CF1CF6A1-5DB2-4D0F-907C-85BE53B6C0F4}"/>
              </a:ext>
            </a:extLst>
          </p:cNvPr>
          <p:cNvPicPr>
            <a:picLocks noChangeAspect="1"/>
          </p:cNvPicPr>
          <p:nvPr/>
        </p:nvPicPr>
        <p:blipFill>
          <a:blip r:embed="rId3"/>
          <a:stretch>
            <a:fillRect/>
          </a:stretch>
        </p:blipFill>
        <p:spPr>
          <a:xfrm>
            <a:off x="2032971" y="3799174"/>
            <a:ext cx="7358654" cy="2850279"/>
          </a:xfrm>
          <a:prstGeom prst="rect">
            <a:avLst/>
          </a:prstGeom>
          <a:ln w="19050">
            <a:solidFill>
              <a:srgbClr val="00B4ED"/>
            </a:solidFill>
          </a:ln>
        </p:spPr>
      </p:pic>
    </p:spTree>
    <p:extLst>
      <p:ext uri="{BB962C8B-B14F-4D97-AF65-F5344CB8AC3E}">
        <p14:creationId xmlns:p14="http://schemas.microsoft.com/office/powerpoint/2010/main" val="29961466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p:txBody>
          <a:bodyPr/>
          <a:lstStyle/>
          <a:p>
            <a:r>
              <a:rPr lang="ru-RU" sz="2800" dirty="0"/>
              <a:t>Различные способы подавить ложные срабатывания в конкретных строках кода</a:t>
            </a:r>
          </a:p>
          <a:p>
            <a:r>
              <a:rPr lang="ru-RU" sz="2800" dirty="0"/>
              <a:t>Подавление ложных срабатываний в макросах</a:t>
            </a:r>
          </a:p>
          <a:p>
            <a:r>
              <a:rPr lang="ru-RU" sz="2800" dirty="0"/>
              <a:t>Подавление ложных предупреждений с помощью файлов конфигурации диагностик </a:t>
            </a:r>
            <a:r>
              <a:rPr lang="ru-RU" sz="2800" i="1" dirty="0" err="1"/>
              <a:t>pvsconfig</a:t>
            </a:r>
            <a:endParaRPr lang="ru-RU" sz="2800" i="1" dirty="0"/>
          </a:p>
          <a:p>
            <a:r>
              <a:rPr lang="ru-RU" sz="2800" dirty="0"/>
              <a:t>Подробнее</a:t>
            </a:r>
            <a:r>
              <a:rPr lang="en-US" sz="2800" dirty="0"/>
              <a:t>: </a:t>
            </a:r>
            <a:r>
              <a:rPr lang="en-US" sz="2800" dirty="0">
                <a:hlinkClick r:id="rId2"/>
              </a:rPr>
              <a:t>http://www.viva64.com/ru/m/0017/</a:t>
            </a:r>
            <a:endParaRPr lang="ru-RU" sz="2800" dirty="0"/>
          </a:p>
          <a:p>
            <a:endParaRPr lang="en-US" sz="2800" dirty="0"/>
          </a:p>
          <a:p>
            <a:endParaRPr lang="en-US" sz="2800" dirty="0"/>
          </a:p>
          <a:p>
            <a:endParaRPr lang="en-US" sz="2800" dirty="0"/>
          </a:p>
          <a:p>
            <a:endParaRPr lang="ru-RU" sz="2800" dirty="0"/>
          </a:p>
        </p:txBody>
      </p:sp>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Использование </a:t>
            </a:r>
            <a:r>
              <a:rPr lang="en-US" dirty="0"/>
              <a:t>PVS-Studio: </a:t>
            </a:r>
            <a:r>
              <a:rPr lang="ru-RU" dirty="0"/>
              <a:t>подавление ложных срабатываний</a:t>
            </a:r>
          </a:p>
        </p:txBody>
      </p:sp>
    </p:spTree>
    <p:extLst>
      <p:ext uri="{BB962C8B-B14F-4D97-AF65-F5344CB8AC3E}">
        <p14:creationId xmlns:p14="http://schemas.microsoft.com/office/powerpoint/2010/main" val="33478543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p:txBody>
          <a:bodyPr/>
          <a:lstStyle/>
          <a:p>
            <a:r>
              <a:rPr lang="ru-RU" sz="2800" dirty="0"/>
              <a:t>Возможность исключить из анализа файлы по имени, папке или маске</a:t>
            </a:r>
          </a:p>
          <a:p>
            <a:r>
              <a:rPr lang="ru-RU" sz="2800" dirty="0"/>
              <a:t>Интерактивная фильтрация результатов анализа (лога) в окне PVS-</a:t>
            </a:r>
            <a:r>
              <a:rPr lang="ru-RU" sz="2800" dirty="0" err="1"/>
              <a:t>Studio</a:t>
            </a:r>
            <a:r>
              <a:rPr lang="ru-RU" sz="2800" dirty="0"/>
              <a:t>:</a:t>
            </a:r>
          </a:p>
          <a:p>
            <a:pPr lvl="1"/>
            <a:r>
              <a:rPr lang="ru-RU" dirty="0"/>
              <a:t>по коду диагностики</a:t>
            </a:r>
          </a:p>
          <a:p>
            <a:pPr lvl="1"/>
            <a:r>
              <a:rPr lang="ru-RU" dirty="0"/>
              <a:t>по имени файла</a:t>
            </a:r>
          </a:p>
          <a:p>
            <a:pPr lvl="1"/>
            <a:r>
              <a:rPr lang="ru-RU" dirty="0"/>
              <a:t>по включению слова в текст диагностики</a:t>
            </a:r>
          </a:p>
        </p:txBody>
      </p:sp>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Использование </a:t>
            </a:r>
            <a:r>
              <a:rPr lang="en-US" dirty="0"/>
              <a:t>PVS-Studio: </a:t>
            </a:r>
            <a:r>
              <a:rPr lang="ru-RU" dirty="0"/>
              <a:t>исключение из анализа</a:t>
            </a:r>
          </a:p>
        </p:txBody>
      </p:sp>
    </p:spTree>
    <p:extLst>
      <p:ext uri="{BB962C8B-B14F-4D97-AF65-F5344CB8AC3E}">
        <p14:creationId xmlns:p14="http://schemas.microsoft.com/office/powerpoint/2010/main" val="21648427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p:txBody>
          <a:bodyPr/>
          <a:lstStyle/>
          <a:p>
            <a:r>
              <a:rPr lang="ru-RU" sz="2800" dirty="0"/>
              <a:t>Наиболее эффективно исправить ошибку сразу после того, как она появилась в коде</a:t>
            </a:r>
            <a:endParaRPr lang="en-US" sz="2800" dirty="0"/>
          </a:p>
          <a:p>
            <a:endParaRPr lang="en-US" sz="2800" dirty="0"/>
          </a:p>
          <a:p>
            <a:endParaRPr lang="en-US" sz="2800" dirty="0"/>
          </a:p>
          <a:p>
            <a:endParaRPr lang="ru-RU" sz="2800" dirty="0"/>
          </a:p>
        </p:txBody>
      </p:sp>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Использование </a:t>
            </a:r>
            <a:r>
              <a:rPr lang="en-US" dirty="0"/>
              <a:t>PVS-Studio: </a:t>
            </a:r>
            <a:r>
              <a:rPr lang="ru-RU" dirty="0"/>
              <a:t>автоматический анализ файлов после их перекомпиляции</a:t>
            </a:r>
          </a:p>
        </p:txBody>
      </p:sp>
      <p:pic>
        <p:nvPicPr>
          <p:cNvPr id="4" name="Picture 2">
            <a:extLst>
              <a:ext uri="{FF2B5EF4-FFF2-40B4-BE49-F238E27FC236}">
                <a16:creationId xmlns:a16="http://schemas.microsoft.com/office/drawing/2014/main" id="{113AB393-356B-45C1-BED8-C317288BE5BD}"/>
              </a:ext>
            </a:extLst>
          </p:cNvPr>
          <p:cNvPicPr>
            <a:picLocks noChangeAspect="1"/>
          </p:cNvPicPr>
          <p:nvPr/>
        </p:nvPicPr>
        <p:blipFill>
          <a:blip r:embed="rId2"/>
          <a:stretch>
            <a:fillRect/>
          </a:stretch>
        </p:blipFill>
        <p:spPr>
          <a:xfrm>
            <a:off x="3258156" y="2939199"/>
            <a:ext cx="5838825" cy="3238500"/>
          </a:xfrm>
          <a:prstGeom prst="rect">
            <a:avLst/>
          </a:prstGeom>
          <a:ln w="19050">
            <a:solidFill>
              <a:srgbClr val="00B4ED"/>
            </a:solidFill>
          </a:ln>
        </p:spPr>
      </p:pic>
    </p:spTree>
    <p:extLst>
      <p:ext uri="{BB962C8B-B14F-4D97-AF65-F5344CB8AC3E}">
        <p14:creationId xmlns:p14="http://schemas.microsoft.com/office/powerpoint/2010/main" val="32016506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Использование </a:t>
            </a:r>
            <a:r>
              <a:rPr lang="en-US" dirty="0"/>
              <a:t>PVS-Studio: </a:t>
            </a:r>
            <a:r>
              <a:rPr lang="ru-RU" dirty="0"/>
              <a:t>масштабируемость</a:t>
            </a:r>
          </a:p>
        </p:txBody>
      </p:sp>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p:txBody>
          <a:bodyPr/>
          <a:lstStyle/>
          <a:p>
            <a:r>
              <a:rPr lang="ru-RU" sz="2800" dirty="0"/>
              <a:t>Поддержка многоядерных и многопроцессорных систем с настройкой количества используемых ядер</a:t>
            </a:r>
          </a:p>
          <a:p>
            <a:r>
              <a:rPr lang="ru-RU" sz="2800" dirty="0"/>
              <a:t>Поддержка </a:t>
            </a:r>
            <a:r>
              <a:rPr lang="en-US" sz="2800" dirty="0" err="1"/>
              <a:t>IncrediBuild</a:t>
            </a:r>
            <a:endParaRPr lang="en-US" sz="2800" dirty="0"/>
          </a:p>
          <a:p>
            <a:endParaRPr lang="en-US" sz="2800" dirty="0"/>
          </a:p>
          <a:p>
            <a:endParaRPr lang="en-US" sz="2800" dirty="0"/>
          </a:p>
          <a:p>
            <a:endParaRPr lang="ru-RU" sz="2800" dirty="0"/>
          </a:p>
        </p:txBody>
      </p:sp>
      <p:pic>
        <p:nvPicPr>
          <p:cNvPr id="4" name="Picture 5">
            <a:extLst>
              <a:ext uri="{FF2B5EF4-FFF2-40B4-BE49-F238E27FC236}">
                <a16:creationId xmlns:a16="http://schemas.microsoft.com/office/drawing/2014/main" id="{9CB02DA6-E117-4A95-8F82-7B50EA19F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9968" y="2809820"/>
            <a:ext cx="4872064" cy="3785968"/>
          </a:xfrm>
          <a:prstGeom prst="rect">
            <a:avLst/>
          </a:prstGeom>
          <a:ln w="19050">
            <a:solidFill>
              <a:srgbClr val="00B4ED"/>
            </a:solidFill>
          </a:ln>
        </p:spPr>
      </p:pic>
    </p:spTree>
    <p:extLst>
      <p:ext uri="{BB962C8B-B14F-4D97-AF65-F5344CB8AC3E}">
        <p14:creationId xmlns:p14="http://schemas.microsoft.com/office/powerpoint/2010/main" val="38459007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p:txBody>
          <a:bodyPr/>
          <a:lstStyle/>
          <a:p>
            <a:r>
              <a:rPr lang="ru-RU" sz="2800" dirty="0"/>
              <a:t>Запуск из командной строки для проверки всего решения: позволяет интегрировать PVS-</a:t>
            </a:r>
            <a:r>
              <a:rPr lang="ru-RU" sz="2800" dirty="0" err="1"/>
              <a:t>Studio</a:t>
            </a:r>
            <a:r>
              <a:rPr lang="ru-RU" sz="2800" dirty="0"/>
              <a:t> в ночные сборки, чтобы утром у всех был свежий лог</a:t>
            </a:r>
          </a:p>
          <a:p>
            <a:r>
              <a:rPr lang="ru-RU" sz="2800" dirty="0"/>
              <a:t>Сохранение и загрузка результатов анализа: можно ночью проверить код, сохранить результаты, а утром загрузить их и смотреть</a:t>
            </a:r>
          </a:p>
          <a:p>
            <a:r>
              <a:rPr lang="ru-RU" sz="2800" dirty="0"/>
              <a:t>Утилита </a:t>
            </a:r>
            <a:r>
              <a:rPr lang="ru-RU" sz="2800" dirty="0" err="1"/>
              <a:t>BlameNotifier</a:t>
            </a:r>
            <a:r>
              <a:rPr lang="en-US" sz="2800" dirty="0"/>
              <a:t>:</a:t>
            </a:r>
            <a:r>
              <a:rPr lang="ru-RU" sz="2800" dirty="0"/>
              <a:t> инструмент позволяет рассылать письма разработчикам об ошибках, которые PVS-</a:t>
            </a:r>
            <a:r>
              <a:rPr lang="ru-RU" sz="2800" dirty="0" err="1"/>
              <a:t>Studio</a:t>
            </a:r>
            <a:r>
              <a:rPr lang="ru-RU" sz="2800" dirty="0"/>
              <a:t> нашел во время ночного прогона</a:t>
            </a:r>
          </a:p>
          <a:p>
            <a:r>
              <a:rPr lang="ru-RU" sz="2800" dirty="0"/>
              <a:t>Использование относительных путей в файлах отчета</a:t>
            </a:r>
          </a:p>
        </p:txBody>
      </p:sp>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Использование </a:t>
            </a:r>
            <a:r>
              <a:rPr lang="en-US" dirty="0"/>
              <a:t>PVS-Studio: </a:t>
            </a:r>
            <a:r>
              <a:rPr lang="ru-RU" dirty="0"/>
              <a:t>непрерывная интеграция</a:t>
            </a:r>
          </a:p>
        </p:txBody>
      </p:sp>
    </p:spTree>
    <p:extLst>
      <p:ext uri="{BB962C8B-B14F-4D97-AF65-F5344CB8AC3E}">
        <p14:creationId xmlns:p14="http://schemas.microsoft.com/office/powerpoint/2010/main" val="23500442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640466" y="1255194"/>
            <a:ext cx="10630617" cy="3854092"/>
          </a:xfrm>
        </p:spPr>
        <p:txBody>
          <a:bodyPr/>
          <a:lstStyle/>
          <a:p>
            <a:r>
              <a:rPr lang="ru-RU" sz="2800" dirty="0"/>
              <a:t>Удобная </a:t>
            </a:r>
            <a:r>
              <a:rPr lang="ru-RU" sz="2800" dirty="0" err="1"/>
              <a:t>online</a:t>
            </a:r>
            <a:r>
              <a:rPr lang="ru-RU" sz="2800" dirty="0"/>
              <a:t>-справка по всем диагностикам, которая доступна и из программы, и на сайте, а также документация в .</a:t>
            </a:r>
            <a:r>
              <a:rPr lang="ru-RU" sz="2800" dirty="0" err="1"/>
              <a:t>pdf</a:t>
            </a:r>
            <a:r>
              <a:rPr lang="ru-RU" sz="2800" dirty="0"/>
              <a:t> одним файлом</a:t>
            </a:r>
          </a:p>
          <a:p>
            <a:r>
              <a:rPr lang="ru-RU" sz="2800" dirty="0"/>
              <a:t>Интерактивная фильтрация результатов анализа (лога) в окне PVS-</a:t>
            </a:r>
            <a:r>
              <a:rPr lang="ru-RU" sz="2800" dirty="0" err="1"/>
              <a:t>Studio</a:t>
            </a:r>
            <a:endParaRPr lang="ru-RU" sz="2800" dirty="0"/>
          </a:p>
          <a:p>
            <a:r>
              <a:rPr lang="ru-RU" sz="2800" dirty="0"/>
              <a:t>Автоматическая проверка на наличие новых версий PVS-</a:t>
            </a:r>
            <a:r>
              <a:rPr lang="ru-RU" sz="2800" dirty="0" err="1"/>
              <a:t>Studio</a:t>
            </a:r>
            <a:endParaRPr lang="ru-RU" sz="2800" dirty="0"/>
          </a:p>
        </p:txBody>
      </p:sp>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Использование </a:t>
            </a:r>
            <a:r>
              <a:rPr lang="en-US" dirty="0"/>
              <a:t>PVS-Studio: </a:t>
            </a:r>
            <a:r>
              <a:rPr lang="ru-RU" dirty="0"/>
              <a:t>прочее</a:t>
            </a:r>
          </a:p>
        </p:txBody>
      </p:sp>
    </p:spTree>
    <p:extLst>
      <p:ext uri="{BB962C8B-B14F-4D97-AF65-F5344CB8AC3E}">
        <p14:creationId xmlns:p14="http://schemas.microsoft.com/office/powerpoint/2010/main" val="19806627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640466" y="1255194"/>
            <a:ext cx="10630617" cy="3854092"/>
          </a:xfrm>
        </p:spPr>
        <p:txBody>
          <a:bodyPr/>
          <a:lstStyle/>
          <a:p>
            <a:r>
              <a:rPr lang="en-US" sz="2800" dirty="0"/>
              <a:t>PVS-Studio </a:t>
            </a:r>
            <a:r>
              <a:rPr lang="ru-RU" sz="2800" dirty="0"/>
              <a:t>легко использовать в </a:t>
            </a:r>
            <a:r>
              <a:rPr lang="en-US" sz="2800" dirty="0"/>
              <a:t>Linux/macOS</a:t>
            </a:r>
          </a:p>
          <a:p>
            <a:r>
              <a:rPr lang="ru-RU" sz="2800" dirty="0"/>
              <a:t>Но, чтобы не гадать с настройками и ключами запуска, просим ознакомиться с инструкцией</a:t>
            </a:r>
          </a:p>
          <a:p>
            <a:r>
              <a:rPr lang="ru-RU" sz="2800" dirty="0"/>
              <a:t>Как запустить PVS-</a:t>
            </a:r>
            <a:r>
              <a:rPr lang="ru-RU" sz="2800" dirty="0" err="1"/>
              <a:t>Studio</a:t>
            </a:r>
            <a:r>
              <a:rPr lang="ru-RU" sz="2800" dirty="0"/>
              <a:t> в </a:t>
            </a:r>
            <a:r>
              <a:rPr lang="ru-RU" sz="2800" dirty="0" err="1"/>
              <a:t>Linux</a:t>
            </a:r>
            <a:r>
              <a:rPr lang="en-US" sz="2800" dirty="0"/>
              <a:t>/macOS: </a:t>
            </a:r>
            <a:r>
              <a:rPr lang="en-US" sz="2800" dirty="0">
                <a:hlinkClick r:id="rId2"/>
              </a:rPr>
              <a:t>http://www.viva64.com/ru/m/0036/</a:t>
            </a:r>
            <a:endParaRPr lang="en-US" sz="2800" dirty="0"/>
          </a:p>
          <a:p>
            <a:endParaRPr lang="ru-RU" sz="2800" dirty="0"/>
          </a:p>
          <a:p>
            <a:r>
              <a:rPr lang="ru-RU" sz="2800" dirty="0"/>
              <a:t>Я знаю, что мы все не любим читать инструкции. Но поверьте, этот тот случай, когда всё просто, кратко и экономит ваше время!</a:t>
            </a:r>
            <a:endParaRPr lang="en-US" sz="2800" dirty="0"/>
          </a:p>
          <a:p>
            <a:endParaRPr lang="ru-RU" sz="2800" dirty="0"/>
          </a:p>
        </p:txBody>
      </p:sp>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Использование </a:t>
            </a:r>
            <a:r>
              <a:rPr lang="en-US" dirty="0"/>
              <a:t>PVS-Studio: Linux/macOS</a:t>
            </a:r>
            <a:endParaRPr lang="ru-RU" dirty="0"/>
          </a:p>
        </p:txBody>
      </p:sp>
    </p:spTree>
    <p:extLst>
      <p:ext uri="{BB962C8B-B14F-4D97-AF65-F5344CB8AC3E}">
        <p14:creationId xmlns:p14="http://schemas.microsoft.com/office/powerpoint/2010/main" val="34410570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640466" y="1255194"/>
            <a:ext cx="10630617" cy="3854092"/>
          </a:xfrm>
        </p:spPr>
        <p:txBody>
          <a:bodyPr/>
          <a:lstStyle/>
          <a:p>
            <a:r>
              <a:rPr lang="ru-RU" sz="2800" dirty="0"/>
              <a:t>Отдельного внимания заслуживает возможность быстро попробовать </a:t>
            </a:r>
            <a:r>
              <a:rPr lang="en-US" sz="2800" dirty="0"/>
              <a:t>PVS-Studio </a:t>
            </a:r>
            <a:r>
              <a:rPr lang="ru-RU" sz="2800" dirty="0"/>
              <a:t>на любом проекте</a:t>
            </a:r>
          </a:p>
          <a:p>
            <a:r>
              <a:rPr lang="ru-RU" sz="2800" dirty="0"/>
              <a:t>Для этого можно отследить запуски компилятора и собрать всю необходимую для анализа информацию</a:t>
            </a:r>
          </a:p>
          <a:p>
            <a:r>
              <a:rPr lang="en-US" sz="2800" dirty="0"/>
              <a:t>Windows:</a:t>
            </a:r>
          </a:p>
          <a:p>
            <a:pPr lvl="1"/>
            <a:r>
              <a:rPr lang="ru-RU" dirty="0"/>
              <a:t>Утилита </a:t>
            </a:r>
            <a:r>
              <a:rPr lang="en-US" dirty="0"/>
              <a:t>C and C++ Compiler Monitoring UI</a:t>
            </a:r>
          </a:p>
          <a:p>
            <a:pPr lvl="1"/>
            <a:r>
              <a:rPr lang="ru-RU" dirty="0"/>
              <a:t>Инструкция</a:t>
            </a:r>
            <a:r>
              <a:rPr lang="en-US" dirty="0"/>
              <a:t>: </a:t>
            </a:r>
            <a:r>
              <a:rPr lang="en-US" dirty="0">
                <a:hlinkClick r:id="rId2"/>
              </a:rPr>
              <a:t>http://www.viva64.com/ru/m/0033/</a:t>
            </a:r>
            <a:endParaRPr lang="en-US" dirty="0"/>
          </a:p>
          <a:p>
            <a:r>
              <a:rPr lang="en-US" sz="2800" dirty="0"/>
              <a:t>Linux/macOS</a:t>
            </a:r>
          </a:p>
          <a:p>
            <a:pPr lvl="1"/>
            <a:r>
              <a:rPr lang="ru-RU" dirty="0"/>
              <a:t>Утилита </a:t>
            </a:r>
            <a:r>
              <a:rPr lang="en-US" dirty="0" err="1"/>
              <a:t>pvs</a:t>
            </a:r>
            <a:r>
              <a:rPr lang="en-US" dirty="0"/>
              <a:t>-studio-analyzer</a:t>
            </a:r>
            <a:endParaRPr lang="ru-RU" dirty="0"/>
          </a:p>
          <a:p>
            <a:pPr lvl="1"/>
            <a:r>
              <a:rPr lang="ru-RU" dirty="0"/>
              <a:t>Инструкция</a:t>
            </a:r>
            <a:r>
              <a:rPr lang="en-US" dirty="0"/>
              <a:t>: </a:t>
            </a:r>
            <a:r>
              <a:rPr lang="ru-RU" dirty="0"/>
              <a:t>см. «Быстрый старт» в документе </a:t>
            </a:r>
            <a:r>
              <a:rPr lang="en-US" dirty="0">
                <a:hlinkClick r:id="rId3"/>
              </a:rPr>
              <a:t>http://www.viva64.com/ru/m/0036/</a:t>
            </a:r>
            <a:endParaRPr lang="ru-RU" dirty="0"/>
          </a:p>
          <a:p>
            <a:endParaRPr lang="ru-RU" dirty="0"/>
          </a:p>
        </p:txBody>
      </p:sp>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Использование </a:t>
            </a:r>
            <a:r>
              <a:rPr lang="en-US" dirty="0"/>
              <a:t>PVS-Studio: </a:t>
            </a:r>
            <a:r>
              <a:rPr lang="ru-RU" dirty="0"/>
              <a:t>быстрый старт</a:t>
            </a:r>
          </a:p>
        </p:txBody>
      </p:sp>
      <p:sp>
        <p:nvSpPr>
          <p:cNvPr id="4" name="TextBox 3">
            <a:extLst>
              <a:ext uri="{FF2B5EF4-FFF2-40B4-BE49-F238E27FC236}">
                <a16:creationId xmlns:a16="http://schemas.microsoft.com/office/drawing/2014/main" id="{A5FD94AF-D70A-404E-B0B2-D98088742E9F}"/>
              </a:ext>
            </a:extLst>
          </p:cNvPr>
          <p:cNvSpPr txBox="1"/>
          <p:nvPr/>
        </p:nvSpPr>
        <p:spPr>
          <a:xfrm>
            <a:off x="10036344" y="2957195"/>
            <a:ext cx="1234739" cy="3770263"/>
          </a:xfrm>
          <a:prstGeom prst="rect">
            <a:avLst/>
          </a:prstGeom>
          <a:noFill/>
        </p:spPr>
        <p:txBody>
          <a:bodyPr wrap="square" rtlCol="0">
            <a:spAutoFit/>
          </a:bodyPr>
          <a:lstStyle/>
          <a:p>
            <a:r>
              <a:rPr lang="ru-RU" sz="23900" dirty="0">
                <a:solidFill>
                  <a:srgbClr val="00B4ED"/>
                </a:solidFill>
                <a:latin typeface="Georgia" panose="02040502050405020303" pitchFamily="18" charset="0"/>
              </a:rPr>
              <a:t>!</a:t>
            </a:r>
          </a:p>
        </p:txBody>
      </p:sp>
    </p:spTree>
    <p:extLst>
      <p:ext uri="{BB962C8B-B14F-4D97-AF65-F5344CB8AC3E}">
        <p14:creationId xmlns:p14="http://schemas.microsoft.com/office/powerpoint/2010/main" val="274723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23C9DF-C438-4ADE-960E-6B823C4BF0C1}"/>
              </a:ext>
            </a:extLst>
          </p:cNvPr>
          <p:cNvSpPr>
            <a:spLocks noGrp="1"/>
          </p:cNvSpPr>
          <p:nvPr>
            <p:ph idx="10"/>
          </p:nvPr>
        </p:nvSpPr>
        <p:spPr/>
        <p:txBody>
          <a:bodyPr/>
          <a:lstStyle/>
          <a:p>
            <a:r>
              <a:rPr lang="ru-RU" sz="2800" dirty="0"/>
              <a:t>Возможна реализация интеграции со сторонними облачными платформами (напр. </a:t>
            </a:r>
            <a:r>
              <a:rPr lang="ru-RU" sz="2800" dirty="0" err="1"/>
              <a:t>CircleCI</a:t>
            </a:r>
            <a:r>
              <a:rPr lang="ru-RU" sz="2800" dirty="0"/>
              <a:t>, </a:t>
            </a:r>
            <a:r>
              <a:rPr lang="ru-RU" sz="2800" dirty="0" err="1"/>
              <a:t>Travis</a:t>
            </a:r>
            <a:r>
              <a:rPr lang="ru-RU" sz="2800" dirty="0"/>
              <a:t> CI, </a:t>
            </a:r>
            <a:r>
              <a:rPr lang="ru-RU" sz="2800" dirty="0" err="1"/>
              <a:t>GitLab</a:t>
            </a:r>
            <a:r>
              <a:rPr lang="ru-RU" sz="2800" dirty="0"/>
              <a:t>).</a:t>
            </a:r>
          </a:p>
          <a:p>
            <a:r>
              <a:rPr lang="ru-RU" sz="2800" dirty="0"/>
              <a:t>Подробнее с этой возможностью можно ознакомиться в статье:</a:t>
            </a:r>
          </a:p>
          <a:p>
            <a:pPr marL="0" indent="0">
              <a:spcBef>
                <a:spcPts val="600"/>
              </a:spcBef>
              <a:buNone/>
            </a:pPr>
            <a:r>
              <a:rPr lang="ru-RU" sz="2800" dirty="0"/>
              <a:t>    «</a:t>
            </a:r>
            <a:r>
              <a:rPr lang="ru-RU" sz="2800" b="1" dirty="0">
                <a:hlinkClick r:id="rId2"/>
              </a:rPr>
              <a:t>PVS-</a:t>
            </a:r>
            <a:r>
              <a:rPr lang="ru-RU" sz="2800" b="1" dirty="0" err="1">
                <a:hlinkClick r:id="rId2"/>
              </a:rPr>
              <a:t>Studio</a:t>
            </a:r>
            <a:r>
              <a:rPr lang="ru-RU" sz="2800" b="1" dirty="0">
                <a:hlinkClick r:id="rId2"/>
              </a:rPr>
              <a:t> идёт в облака – запуск анализа на </a:t>
            </a:r>
            <a:r>
              <a:rPr lang="ru-RU" sz="2800" b="1" dirty="0" err="1">
                <a:hlinkClick r:id="rId2"/>
              </a:rPr>
              <a:t>Travis</a:t>
            </a:r>
            <a:r>
              <a:rPr lang="ru-RU" sz="2800" b="1" dirty="0">
                <a:hlinkClick r:id="rId2"/>
              </a:rPr>
              <a:t> CI</a:t>
            </a:r>
            <a:r>
              <a:rPr lang="ru-RU" sz="2800" dirty="0"/>
              <a:t>»</a:t>
            </a:r>
          </a:p>
        </p:txBody>
      </p:sp>
      <p:sp>
        <p:nvSpPr>
          <p:cNvPr id="3" name="Subtitle 2">
            <a:extLst>
              <a:ext uri="{FF2B5EF4-FFF2-40B4-BE49-F238E27FC236}">
                <a16:creationId xmlns:a16="http://schemas.microsoft.com/office/drawing/2014/main" id="{CFE76858-57E8-46E1-B05C-A076A63188C3}"/>
              </a:ext>
            </a:extLst>
          </p:cNvPr>
          <p:cNvSpPr>
            <a:spLocks noGrp="1"/>
          </p:cNvSpPr>
          <p:nvPr>
            <p:ph type="subTitle" idx="1"/>
          </p:nvPr>
        </p:nvSpPr>
        <p:spPr/>
        <p:txBody>
          <a:bodyPr/>
          <a:lstStyle/>
          <a:p>
            <a:r>
              <a:rPr lang="ru-RU" dirty="0"/>
              <a:t>Интеграция в облачные </a:t>
            </a:r>
            <a:r>
              <a:rPr lang="en-GB" dirty="0"/>
              <a:t>CI-</a:t>
            </a:r>
            <a:r>
              <a:rPr lang="ru-RU" dirty="0"/>
              <a:t>системы</a:t>
            </a:r>
          </a:p>
        </p:txBody>
      </p:sp>
      <p:pic>
        <p:nvPicPr>
          <p:cNvPr id="4" name="Picture 3">
            <a:extLst>
              <a:ext uri="{FF2B5EF4-FFF2-40B4-BE49-F238E27FC236}">
                <a16:creationId xmlns:a16="http://schemas.microsoft.com/office/drawing/2014/main" id="{1B585468-5A23-48B5-9AA8-35AD9C4AB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6836" y="4142021"/>
            <a:ext cx="2457836" cy="2457836"/>
          </a:xfrm>
          <a:prstGeom prst="rect">
            <a:avLst/>
          </a:prstGeom>
        </p:spPr>
      </p:pic>
      <p:pic>
        <p:nvPicPr>
          <p:cNvPr id="8" name="Picture 7">
            <a:extLst>
              <a:ext uri="{FF2B5EF4-FFF2-40B4-BE49-F238E27FC236}">
                <a16:creationId xmlns:a16="http://schemas.microsoft.com/office/drawing/2014/main" id="{583C999A-A6A2-4CB9-A38C-B67CA7C62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064" y="3307281"/>
            <a:ext cx="6379305" cy="3428799"/>
          </a:xfrm>
          <a:prstGeom prst="rect">
            <a:avLst/>
          </a:prstGeom>
          <a:ln w="19050">
            <a:solidFill>
              <a:srgbClr val="00B4ED"/>
            </a:solidFill>
          </a:ln>
        </p:spPr>
      </p:pic>
    </p:spTree>
    <p:extLst>
      <p:ext uri="{BB962C8B-B14F-4D97-AF65-F5344CB8AC3E}">
        <p14:creationId xmlns:p14="http://schemas.microsoft.com/office/powerpoint/2010/main" val="12839543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640466" y="1255194"/>
            <a:ext cx="10770483" cy="3854092"/>
          </a:xfrm>
        </p:spPr>
        <p:txBody>
          <a:bodyPr/>
          <a:lstStyle/>
          <a:p>
            <a:r>
              <a:rPr lang="ru-RU" sz="2800" dirty="0"/>
              <a:t>Для импорта результатов анализа в </a:t>
            </a:r>
            <a:r>
              <a:rPr lang="ru-RU" sz="2800" dirty="0" err="1"/>
              <a:t>SonarQube</a:t>
            </a:r>
            <a:r>
              <a:rPr lang="ru-RU" sz="2800" dirty="0"/>
              <a:t> мы разработали плагин</a:t>
            </a:r>
            <a:endParaRPr lang="en-US" sz="2800" dirty="0"/>
          </a:p>
          <a:p>
            <a:r>
              <a:rPr lang="ru-RU" sz="2800" dirty="0"/>
              <a:t>Использование плагина позволяет добавлять сообщения, найденные анализатором PVS-</a:t>
            </a:r>
            <a:r>
              <a:rPr lang="ru-RU" sz="2800" dirty="0" err="1"/>
              <a:t>Studio</a:t>
            </a:r>
            <a:r>
              <a:rPr lang="ru-RU" sz="2800" dirty="0"/>
              <a:t>, в базу сообщений сервера </a:t>
            </a:r>
            <a:r>
              <a:rPr lang="ru-RU" sz="2800" dirty="0" err="1"/>
              <a:t>SonarQube</a:t>
            </a:r>
            <a:endParaRPr lang="ru-RU" sz="2800" dirty="0"/>
          </a:p>
          <a:p>
            <a:endParaRPr lang="ru-RU" sz="2800" dirty="0"/>
          </a:p>
        </p:txBody>
      </p:sp>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Использование </a:t>
            </a:r>
            <a:r>
              <a:rPr lang="en-US" dirty="0"/>
              <a:t>PVS-Studio: SonarQube </a:t>
            </a:r>
            <a:endParaRPr lang="ru-RU" dirty="0"/>
          </a:p>
        </p:txBody>
      </p:sp>
      <p:pic>
        <p:nvPicPr>
          <p:cNvPr id="3" name="Picture 2">
            <a:extLst>
              <a:ext uri="{FF2B5EF4-FFF2-40B4-BE49-F238E27FC236}">
                <a16:creationId xmlns:a16="http://schemas.microsoft.com/office/drawing/2014/main" id="{26E9CA7E-513C-49B9-A558-9A81235F4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474" y="2695575"/>
            <a:ext cx="4162425" cy="4162425"/>
          </a:xfrm>
          <a:prstGeom prst="rect">
            <a:avLst/>
          </a:prstGeom>
        </p:spPr>
      </p:pic>
      <p:pic>
        <p:nvPicPr>
          <p:cNvPr id="6" name="Picture 5">
            <a:extLst>
              <a:ext uri="{FF2B5EF4-FFF2-40B4-BE49-F238E27FC236}">
                <a16:creationId xmlns:a16="http://schemas.microsoft.com/office/drawing/2014/main" id="{EC879064-E2C8-4C2E-BF91-E7EA73F86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694" y="3352800"/>
            <a:ext cx="4400775" cy="1156282"/>
          </a:xfrm>
          <a:prstGeom prst="rect">
            <a:avLst/>
          </a:prstGeom>
        </p:spPr>
      </p:pic>
    </p:spTree>
    <p:extLst>
      <p:ext uri="{BB962C8B-B14F-4D97-AF65-F5344CB8AC3E}">
        <p14:creationId xmlns:p14="http://schemas.microsoft.com/office/powerpoint/2010/main" val="19891991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640466" y="1255194"/>
            <a:ext cx="11074205" cy="1520090"/>
          </a:xfrm>
        </p:spPr>
        <p:txBody>
          <a:bodyPr/>
          <a:lstStyle/>
          <a:p>
            <a:r>
              <a:rPr lang="ru-RU" sz="2800" dirty="0"/>
              <a:t>Подробности изложены в статье</a:t>
            </a:r>
            <a:r>
              <a:rPr lang="en-US" sz="2800" dirty="0"/>
              <a:t> </a:t>
            </a:r>
            <a:r>
              <a:rPr lang="ru-RU" sz="2800" dirty="0"/>
              <a:t>«Контролируем качество кода с помощью платформы </a:t>
            </a:r>
            <a:r>
              <a:rPr lang="ru-RU" sz="2800" dirty="0" err="1"/>
              <a:t>SonarQube</a:t>
            </a:r>
            <a:r>
              <a:rPr lang="ru-RU" sz="2800" dirty="0"/>
              <a:t>»	</a:t>
            </a:r>
            <a:r>
              <a:rPr lang="en-US" sz="2800" dirty="0"/>
              <a:t> </a:t>
            </a:r>
            <a:r>
              <a:rPr lang="en-US" sz="2800" dirty="0">
                <a:hlinkClick r:id="rId2"/>
              </a:rPr>
              <a:t>http://www.viva64.com/ru/b/0452/</a:t>
            </a:r>
            <a:endParaRPr lang="ru-RU" sz="2800" dirty="0"/>
          </a:p>
          <a:p>
            <a:endParaRPr lang="ru-RU" sz="2800" dirty="0"/>
          </a:p>
          <a:p>
            <a:endParaRPr lang="ru-RU" sz="2800" dirty="0"/>
          </a:p>
        </p:txBody>
      </p:sp>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Использование </a:t>
            </a:r>
            <a:r>
              <a:rPr lang="en-US" dirty="0"/>
              <a:t>PVS-Studio: SonarQube </a:t>
            </a:r>
            <a:endParaRPr lang="ru-RU" dirty="0"/>
          </a:p>
        </p:txBody>
      </p:sp>
      <p:pic>
        <p:nvPicPr>
          <p:cNvPr id="6" name="Picture 8" descr="http://www.viva64.com/media/images/content/b/0452_SonarQube_Article_ru/image46.png">
            <a:extLst>
              <a:ext uri="{FF2B5EF4-FFF2-40B4-BE49-F238E27FC236}">
                <a16:creationId xmlns:a16="http://schemas.microsoft.com/office/drawing/2014/main" id="{7EEDA1C5-6F3D-4368-AC5F-7B5087FC2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61" y="3176336"/>
            <a:ext cx="5969027" cy="3414245"/>
          </a:xfrm>
          <a:prstGeom prst="rect">
            <a:avLst/>
          </a:prstGeom>
          <a:noFill/>
          <a:ln w="19050">
            <a:solidFill>
              <a:srgbClr val="00B4ED"/>
            </a:solidFill>
          </a:ln>
          <a:extLst>
            <a:ext uri="{909E8E84-426E-40DD-AFC4-6F175D3DCCD1}">
              <a14:hiddenFill xmlns:a14="http://schemas.microsoft.com/office/drawing/2010/main">
                <a:solidFill>
                  <a:srgbClr val="FFFFFF"/>
                </a:solidFill>
              </a14:hiddenFill>
            </a:ext>
          </a:extLst>
        </p:spPr>
      </p:pic>
      <p:pic>
        <p:nvPicPr>
          <p:cNvPr id="7" name="Picture 6" descr="http://www.viva64.com/media/images/content/b/0452_SonarQube_Article_ru/image50.png">
            <a:extLst>
              <a:ext uri="{FF2B5EF4-FFF2-40B4-BE49-F238E27FC236}">
                <a16:creationId xmlns:a16="http://schemas.microsoft.com/office/drawing/2014/main" id="{844B3483-3012-48C8-8AEA-D4E609BFF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711" y="3176337"/>
            <a:ext cx="5969026" cy="3414245"/>
          </a:xfrm>
          <a:prstGeom prst="rect">
            <a:avLst/>
          </a:prstGeom>
          <a:noFill/>
          <a:ln w="19050">
            <a:solidFill>
              <a:srgbClr val="00B4E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0114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Использование </a:t>
            </a:r>
            <a:r>
              <a:rPr lang="en-US" dirty="0"/>
              <a:t>PVS-Studio: HTML </a:t>
            </a:r>
            <a:r>
              <a:rPr lang="ru-RU" dirty="0"/>
              <a:t>отчёт</a:t>
            </a:r>
          </a:p>
        </p:txBody>
      </p:sp>
      <p:pic>
        <p:nvPicPr>
          <p:cNvPr id="9" name="Picture 5">
            <a:extLst>
              <a:ext uri="{FF2B5EF4-FFF2-40B4-BE49-F238E27FC236}">
                <a16:creationId xmlns:a16="http://schemas.microsoft.com/office/drawing/2014/main" id="{E5AB0DD6-C4D2-4A5C-BDE5-28DA2236A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215" y="1165312"/>
            <a:ext cx="8807570" cy="3011311"/>
          </a:xfrm>
          <a:prstGeom prst="rect">
            <a:avLst/>
          </a:prstGeom>
          <a:ln w="19050">
            <a:solidFill>
              <a:srgbClr val="00B4ED"/>
            </a:solidFill>
          </a:ln>
        </p:spPr>
      </p:pic>
      <p:pic>
        <p:nvPicPr>
          <p:cNvPr id="10" name="Picture 6">
            <a:extLst>
              <a:ext uri="{FF2B5EF4-FFF2-40B4-BE49-F238E27FC236}">
                <a16:creationId xmlns:a16="http://schemas.microsoft.com/office/drawing/2014/main" id="{01CC7A7F-F548-4869-88E2-B2BAB8306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319" y="4504474"/>
            <a:ext cx="5524500" cy="1943100"/>
          </a:xfrm>
          <a:prstGeom prst="rect">
            <a:avLst/>
          </a:prstGeom>
          <a:ln w="19050">
            <a:solidFill>
              <a:srgbClr val="00B4ED"/>
            </a:solidFill>
          </a:ln>
        </p:spPr>
      </p:pic>
    </p:spTree>
    <p:extLst>
      <p:ext uri="{BB962C8B-B14F-4D97-AF65-F5344CB8AC3E}">
        <p14:creationId xmlns:p14="http://schemas.microsoft.com/office/powerpoint/2010/main" val="17341822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a:extLst>
              <a:ext uri="{FF2B5EF4-FFF2-40B4-BE49-F238E27FC236}">
                <a16:creationId xmlns:a16="http://schemas.microsoft.com/office/drawing/2014/main" id="{2F981931-0075-45C0-8FBE-5C2F0445575B}"/>
              </a:ext>
            </a:extLst>
          </p:cNvPr>
          <p:cNvSpPr>
            <a:spLocks noGrp="1"/>
          </p:cNvSpPr>
          <p:nvPr>
            <p:ph type="subTitle" idx="1"/>
          </p:nvPr>
        </p:nvSpPr>
        <p:spPr/>
        <p:txBody>
          <a:bodyPr/>
          <a:lstStyle/>
          <a:p>
            <a:r>
              <a:rPr lang="ru-RU" dirty="0"/>
              <a:t>Скачать и попробовать </a:t>
            </a:r>
            <a:r>
              <a:rPr lang="en-US" dirty="0"/>
              <a:t>PVS-Studio</a:t>
            </a:r>
            <a:endParaRPr lang="ru-RU" dirty="0"/>
          </a:p>
        </p:txBody>
      </p:sp>
    </p:spTree>
    <p:extLst>
      <p:ext uri="{BB962C8B-B14F-4D97-AF65-F5344CB8AC3E}">
        <p14:creationId xmlns:p14="http://schemas.microsoft.com/office/powerpoint/2010/main" val="36457899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640466" y="1255194"/>
            <a:ext cx="10630617" cy="3854092"/>
          </a:xfrm>
        </p:spPr>
        <p:txBody>
          <a:bodyPr/>
          <a:lstStyle/>
          <a:p>
            <a:r>
              <a:rPr lang="ru-RU" sz="2800" dirty="0"/>
              <a:t>Можно скачать демонстрационную версию и запросить </a:t>
            </a:r>
            <a:r>
              <a:rPr lang="ru-RU" sz="2800" dirty="0" err="1"/>
              <a:t>триальный</a:t>
            </a:r>
            <a:r>
              <a:rPr lang="ru-RU" sz="2800" dirty="0"/>
              <a:t> ключ полной версии для </a:t>
            </a:r>
            <a:r>
              <a:rPr lang="en-GB" sz="2800" dirty="0"/>
              <a:t>Windows</a:t>
            </a:r>
            <a:r>
              <a:rPr lang="ru-RU" sz="2800" dirty="0"/>
              <a:t> </a:t>
            </a:r>
            <a:r>
              <a:rPr lang="en-GB" sz="2800" dirty="0"/>
              <a:t>Linux</a:t>
            </a:r>
            <a:r>
              <a:rPr lang="ru-RU" sz="2800" dirty="0"/>
              <a:t> или </a:t>
            </a:r>
            <a:r>
              <a:rPr lang="en-GB" sz="2800" dirty="0"/>
              <a:t>macOS</a:t>
            </a:r>
            <a:r>
              <a:rPr lang="ru-RU" sz="2800" dirty="0"/>
              <a:t>    </a:t>
            </a:r>
            <a:r>
              <a:rPr lang="en-US" sz="2800" dirty="0">
                <a:hlinkClick r:id="rId2"/>
              </a:rPr>
              <a:t>http://www.viva64.com/ru/pvs-studio-download/</a:t>
            </a:r>
            <a:r>
              <a:rPr lang="en-US" sz="2800" dirty="0"/>
              <a:t>	</a:t>
            </a:r>
            <a:endParaRPr lang="ru-RU" sz="2800" dirty="0"/>
          </a:p>
          <a:p>
            <a:pPr marL="0" indent="0">
              <a:buNone/>
            </a:pPr>
            <a:endParaRPr lang="en-US" sz="2800" dirty="0"/>
          </a:p>
          <a:p>
            <a:pPr>
              <a:spcBef>
                <a:spcPts val="0"/>
              </a:spcBef>
            </a:pPr>
            <a:r>
              <a:rPr lang="ru-RU" sz="2800" dirty="0"/>
              <a:t>Про ограничения демонстрационной версии</a:t>
            </a:r>
            <a:r>
              <a:rPr lang="en-US" sz="2800" dirty="0"/>
              <a:t>: </a:t>
            </a:r>
            <a:r>
              <a:rPr lang="en-US" sz="2800" dirty="0">
                <a:hlinkClick r:id="rId3"/>
              </a:rPr>
              <a:t>http://www.viva64.com/ru/m/0009/</a:t>
            </a:r>
            <a:endParaRPr lang="en-US" sz="2800" dirty="0"/>
          </a:p>
          <a:p>
            <a:endParaRPr lang="ru-RU" sz="2800" dirty="0"/>
          </a:p>
        </p:txBody>
      </p:sp>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Скачать и попробовать </a:t>
            </a:r>
            <a:r>
              <a:rPr lang="en-US" dirty="0"/>
              <a:t>PVS-Studio</a:t>
            </a:r>
            <a:endParaRPr lang="ru-RU" dirty="0"/>
          </a:p>
        </p:txBody>
      </p:sp>
    </p:spTree>
    <p:extLst>
      <p:ext uri="{BB962C8B-B14F-4D97-AF65-F5344CB8AC3E}">
        <p14:creationId xmlns:p14="http://schemas.microsoft.com/office/powerpoint/2010/main" val="13743373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a:extLst>
              <a:ext uri="{FF2B5EF4-FFF2-40B4-BE49-F238E27FC236}">
                <a16:creationId xmlns:a16="http://schemas.microsoft.com/office/drawing/2014/main" id="{2F981931-0075-45C0-8FBE-5C2F0445575B}"/>
              </a:ext>
            </a:extLst>
          </p:cNvPr>
          <p:cNvSpPr>
            <a:spLocks noGrp="1"/>
          </p:cNvSpPr>
          <p:nvPr>
            <p:ph type="subTitle" idx="1"/>
          </p:nvPr>
        </p:nvSpPr>
        <p:spPr/>
        <p:txBody>
          <a:bodyPr/>
          <a:lstStyle/>
          <a:p>
            <a:r>
              <a:rPr lang="ru-RU" dirty="0"/>
              <a:t>Клиенты</a:t>
            </a:r>
          </a:p>
        </p:txBody>
      </p:sp>
    </p:spTree>
    <p:extLst>
      <p:ext uri="{BB962C8B-B14F-4D97-AF65-F5344CB8AC3E}">
        <p14:creationId xmlns:p14="http://schemas.microsoft.com/office/powerpoint/2010/main" val="13251176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65CB4D21-38E3-4B54-BC2D-3B14F977D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634"/>
            <a:ext cx="12192000" cy="6698452"/>
          </a:xfrm>
          <a:prstGeom prst="rect">
            <a:avLst/>
          </a:prstGeom>
        </p:spPr>
      </p:pic>
    </p:spTree>
    <p:extLst>
      <p:ext uri="{BB962C8B-B14F-4D97-AF65-F5344CB8AC3E}">
        <p14:creationId xmlns:p14="http://schemas.microsoft.com/office/powerpoint/2010/main" val="4460971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146EA5A-4D66-49A9-81F5-776B7696B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7636"/>
            <a:ext cx="12192001" cy="6698452"/>
          </a:xfrm>
          <a:prstGeom prst="rect">
            <a:avLst/>
          </a:prstGeom>
        </p:spPr>
      </p:pic>
    </p:spTree>
    <p:extLst>
      <p:ext uri="{BB962C8B-B14F-4D97-AF65-F5344CB8AC3E}">
        <p14:creationId xmlns:p14="http://schemas.microsoft.com/office/powerpoint/2010/main" val="31853222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6CDE1DA8-A06D-47C1-BBA1-08BCEDE43033}"/>
              </a:ext>
            </a:extLst>
          </p:cNvPr>
          <p:cNvPicPr>
            <a:picLocks noChangeAspect="1"/>
          </p:cNvPicPr>
          <p:nvPr/>
        </p:nvPicPr>
        <p:blipFill>
          <a:blip r:embed="rId2"/>
          <a:stretch>
            <a:fillRect/>
          </a:stretch>
        </p:blipFill>
        <p:spPr>
          <a:xfrm>
            <a:off x="0" y="79083"/>
            <a:ext cx="12192000" cy="6699834"/>
          </a:xfrm>
          <a:prstGeom prst="rect">
            <a:avLst/>
          </a:prstGeom>
        </p:spPr>
      </p:pic>
    </p:spTree>
    <p:extLst>
      <p:ext uri="{BB962C8B-B14F-4D97-AF65-F5344CB8AC3E}">
        <p14:creationId xmlns:p14="http://schemas.microsoft.com/office/powerpoint/2010/main" val="38837538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a:extLst>
              <a:ext uri="{FF2B5EF4-FFF2-40B4-BE49-F238E27FC236}">
                <a16:creationId xmlns:a16="http://schemas.microsoft.com/office/drawing/2014/main" id="{2F981931-0075-45C0-8FBE-5C2F0445575B}"/>
              </a:ext>
            </a:extLst>
          </p:cNvPr>
          <p:cNvSpPr>
            <a:spLocks noGrp="1"/>
          </p:cNvSpPr>
          <p:nvPr>
            <p:ph type="subTitle" idx="1"/>
          </p:nvPr>
        </p:nvSpPr>
        <p:spPr/>
        <p:txBody>
          <a:bodyPr/>
          <a:lstStyle/>
          <a:p>
            <a:r>
              <a:rPr lang="ru-RU" dirty="0"/>
              <a:t>Купить </a:t>
            </a:r>
            <a:r>
              <a:rPr lang="en-US" dirty="0"/>
              <a:t>PVS-Studio</a:t>
            </a:r>
            <a:endParaRPr lang="ru-RU" dirty="0"/>
          </a:p>
        </p:txBody>
      </p:sp>
    </p:spTree>
    <p:extLst>
      <p:ext uri="{BB962C8B-B14F-4D97-AF65-F5344CB8AC3E}">
        <p14:creationId xmlns:p14="http://schemas.microsoft.com/office/powerpoint/2010/main" val="190339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7D25F06-7D77-4531-AC42-A443A1003333}"/>
              </a:ext>
            </a:extLst>
          </p:cNvPr>
          <p:cNvSpPr>
            <a:spLocks noGrp="1"/>
          </p:cNvSpPr>
          <p:nvPr>
            <p:ph type="subTitle" idx="1"/>
          </p:nvPr>
        </p:nvSpPr>
        <p:spPr>
          <a:xfrm>
            <a:off x="1028699" y="1043797"/>
            <a:ext cx="10858501" cy="458432"/>
          </a:xfrm>
        </p:spPr>
        <p:txBody>
          <a:bodyPr/>
          <a:lstStyle/>
          <a:p>
            <a:r>
              <a:rPr lang="ru-RU" sz="4000" dirty="0"/>
              <a:t>Диагностические возможности </a:t>
            </a:r>
            <a:r>
              <a:rPr lang="en-US" sz="4000" dirty="0"/>
              <a:t>PVS-Studio</a:t>
            </a:r>
            <a:endParaRPr lang="ru-RU" sz="4000" dirty="0"/>
          </a:p>
        </p:txBody>
      </p:sp>
    </p:spTree>
    <p:extLst>
      <p:ext uri="{BB962C8B-B14F-4D97-AF65-F5344CB8AC3E}">
        <p14:creationId xmlns:p14="http://schemas.microsoft.com/office/powerpoint/2010/main" val="33547861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Типы лицензий</a:t>
            </a:r>
          </a:p>
        </p:txBody>
      </p:sp>
      <p:graphicFrame>
        <p:nvGraphicFramePr>
          <p:cNvPr id="5" name="Table 4">
            <a:extLst>
              <a:ext uri="{FF2B5EF4-FFF2-40B4-BE49-F238E27FC236}">
                <a16:creationId xmlns:a16="http://schemas.microsoft.com/office/drawing/2014/main" id="{665B0D84-D4FA-4960-9D73-6146B3DE340E}"/>
              </a:ext>
            </a:extLst>
          </p:cNvPr>
          <p:cNvGraphicFramePr>
            <a:graphicFrameLocks noGrp="1"/>
          </p:cNvGraphicFramePr>
          <p:nvPr>
            <p:extLst>
              <p:ext uri="{D42A27DB-BD31-4B8C-83A1-F6EECF244321}">
                <p14:modId xmlns:p14="http://schemas.microsoft.com/office/powerpoint/2010/main" val="3222518288"/>
              </p:ext>
            </p:extLst>
          </p:nvPr>
        </p:nvGraphicFramePr>
        <p:xfrm>
          <a:off x="838200" y="1116478"/>
          <a:ext cx="10515600" cy="54559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266775">
                <a:tc>
                  <a:txBody>
                    <a:bodyPr/>
                    <a:lstStyle/>
                    <a:p>
                      <a:r>
                        <a:rPr lang="en-US" sz="1800" b="1" dirty="0"/>
                        <a:t>Team License</a:t>
                      </a:r>
                    </a:p>
                  </a:txBody>
                  <a:tcPr anchor="ctr"/>
                </a:tc>
                <a:tc>
                  <a:txBody>
                    <a:bodyPr/>
                    <a:lstStyle/>
                    <a:p>
                      <a:r>
                        <a:rPr lang="en-US" sz="1800" b="1"/>
                        <a:t>Enterprise License</a:t>
                      </a:r>
                    </a:p>
                  </a:txBody>
                  <a:tcPr anchor="ctr"/>
                </a:tc>
                <a:extLst>
                  <a:ext uri="{0D108BD9-81ED-4DB2-BD59-A6C34878D82A}">
                    <a16:rowId xmlns:a16="http://schemas.microsoft.com/office/drawing/2014/main" val="10000"/>
                  </a:ext>
                </a:extLst>
              </a:tr>
              <a:tr h="511319">
                <a:tc>
                  <a:txBody>
                    <a:bodyPr/>
                    <a:lstStyle/>
                    <a:p>
                      <a:pPr fontAlgn="t"/>
                      <a:r>
                        <a:rPr lang="en-GB" sz="1800" b="1" dirty="0">
                          <a:solidFill>
                            <a:srgbClr val="000000"/>
                          </a:solidFill>
                          <a:effectLst/>
                        </a:rPr>
                        <a:t>Best suits a small department, usually it's the first experience of using </a:t>
                      </a:r>
                      <a:r>
                        <a:rPr lang="en-GB" sz="1800" b="1" dirty="0" err="1">
                          <a:solidFill>
                            <a:srgbClr val="000000"/>
                          </a:solidFill>
                          <a:effectLst/>
                        </a:rPr>
                        <a:t>analyzers</a:t>
                      </a:r>
                      <a:endParaRPr lang="en-GB" sz="1800" dirty="0">
                        <a:effectLst/>
                      </a:endParaRPr>
                    </a:p>
                  </a:txBody>
                  <a:tcPr marL="76200" marR="76200" marT="76200" marB="76200"/>
                </a:tc>
                <a:tc>
                  <a:txBody>
                    <a:bodyPr/>
                    <a:lstStyle/>
                    <a:p>
                      <a:pPr fontAlgn="t"/>
                      <a:r>
                        <a:rPr lang="en-GB" sz="1800" b="1" dirty="0">
                          <a:solidFill>
                            <a:srgbClr val="000000"/>
                          </a:solidFill>
                          <a:effectLst/>
                        </a:rPr>
                        <a:t>Suitable for multiple departments within the company</a:t>
                      </a:r>
                      <a:endParaRPr lang="en-GB" sz="1800" dirty="0">
                        <a:effectLst/>
                      </a:endParaRPr>
                    </a:p>
                  </a:txBody>
                  <a:tcPr marL="76200" marR="76200" marT="76200" marB="76200"/>
                </a:tc>
                <a:extLst>
                  <a:ext uri="{0D108BD9-81ED-4DB2-BD59-A6C34878D82A}">
                    <a16:rowId xmlns:a16="http://schemas.microsoft.com/office/drawing/2014/main" val="10001"/>
                  </a:ext>
                </a:extLst>
              </a:tr>
              <a:tr h="511319">
                <a:tc>
                  <a:txBody>
                    <a:bodyPr/>
                    <a:lstStyle/>
                    <a:p>
                      <a:pPr fontAlgn="t"/>
                      <a:r>
                        <a:rPr lang="en-GB" sz="1800">
                          <a:effectLst/>
                        </a:rPr>
                        <a:t>Only for one platform: Windows, Linux or macOS</a:t>
                      </a:r>
                    </a:p>
                  </a:txBody>
                  <a:tcPr marL="76200" marR="76200" marT="76200" marB="76200"/>
                </a:tc>
                <a:tc>
                  <a:txBody>
                    <a:bodyPr/>
                    <a:lstStyle/>
                    <a:p>
                      <a:pPr fontAlgn="t"/>
                      <a:r>
                        <a:rPr lang="en-GB" sz="1800">
                          <a:effectLst/>
                        </a:rPr>
                        <a:t>All platforms: Windows, Linux and macOS</a:t>
                      </a:r>
                    </a:p>
                  </a:txBody>
                  <a:tcPr marL="76200" marR="76200" marT="76200" marB="76200"/>
                </a:tc>
                <a:extLst>
                  <a:ext uri="{0D108BD9-81ED-4DB2-BD59-A6C34878D82A}">
                    <a16:rowId xmlns:a16="http://schemas.microsoft.com/office/drawing/2014/main" val="10002"/>
                  </a:ext>
                </a:extLst>
              </a:tr>
              <a:tr h="311238">
                <a:tc>
                  <a:txBody>
                    <a:bodyPr/>
                    <a:lstStyle/>
                    <a:p>
                      <a:pPr fontAlgn="t"/>
                      <a:endParaRPr lang="en-US" sz="1800">
                        <a:effectLst/>
                      </a:endParaRPr>
                    </a:p>
                  </a:txBody>
                  <a:tcPr marL="76200" marR="76200" marT="76200" marB="76200"/>
                </a:tc>
                <a:tc>
                  <a:txBody>
                    <a:bodyPr/>
                    <a:lstStyle/>
                    <a:p>
                      <a:pPr fontAlgn="t"/>
                      <a:r>
                        <a:rPr lang="en-GB" sz="1800">
                          <a:effectLst/>
                        </a:rPr>
                        <a:t>Support of continuous integration systems</a:t>
                      </a:r>
                    </a:p>
                  </a:txBody>
                  <a:tcPr marL="76200" marR="76200" marT="76200" marB="76200"/>
                </a:tc>
                <a:extLst>
                  <a:ext uri="{0D108BD9-81ED-4DB2-BD59-A6C34878D82A}">
                    <a16:rowId xmlns:a16="http://schemas.microsoft.com/office/drawing/2014/main" val="10003"/>
                  </a:ext>
                </a:extLst>
              </a:tr>
              <a:tr h="311238">
                <a:tc>
                  <a:txBody>
                    <a:bodyPr/>
                    <a:lstStyle/>
                    <a:p>
                      <a:pPr fontAlgn="t"/>
                      <a:endParaRPr lang="en-US" sz="1800" dirty="0">
                        <a:effectLst/>
                      </a:endParaRPr>
                    </a:p>
                  </a:txBody>
                  <a:tcPr marL="76200" marR="76200" marT="76200" marB="76200"/>
                </a:tc>
                <a:tc>
                  <a:txBody>
                    <a:bodyPr/>
                    <a:lstStyle/>
                    <a:p>
                      <a:pPr fontAlgn="t"/>
                      <a:r>
                        <a:rPr lang="en-US" sz="1800">
                          <a:effectLst/>
                        </a:rPr>
                        <a:t>Integration with SonarQube </a:t>
                      </a:r>
                    </a:p>
                  </a:txBody>
                  <a:tcPr marL="76200" marR="76200" marT="76200" marB="76200"/>
                </a:tc>
                <a:extLst>
                  <a:ext uri="{0D108BD9-81ED-4DB2-BD59-A6C34878D82A}">
                    <a16:rowId xmlns:a16="http://schemas.microsoft.com/office/drawing/2014/main" val="10004"/>
                  </a:ext>
                </a:extLst>
              </a:tr>
              <a:tr h="311238">
                <a:tc>
                  <a:txBody>
                    <a:bodyPr/>
                    <a:lstStyle/>
                    <a:p>
                      <a:pPr fontAlgn="t"/>
                      <a:endParaRPr lang="en-US" sz="1800">
                        <a:effectLst/>
                      </a:endParaRPr>
                    </a:p>
                  </a:txBody>
                  <a:tcPr marL="76200" marR="76200" marT="76200" marB="76200"/>
                </a:tc>
                <a:tc>
                  <a:txBody>
                    <a:bodyPr/>
                    <a:lstStyle/>
                    <a:p>
                      <a:pPr fontAlgn="t"/>
                      <a:r>
                        <a:rPr lang="en-US" sz="1800" dirty="0" err="1">
                          <a:effectLst/>
                        </a:rPr>
                        <a:t>BlameNotifier</a:t>
                      </a:r>
                      <a:r>
                        <a:rPr lang="en-US" sz="1800" dirty="0">
                          <a:effectLst/>
                        </a:rPr>
                        <a:t> tool </a:t>
                      </a:r>
                    </a:p>
                  </a:txBody>
                  <a:tcPr marL="76200" marR="76200" marT="76200" marB="76200"/>
                </a:tc>
                <a:extLst>
                  <a:ext uri="{0D108BD9-81ED-4DB2-BD59-A6C34878D82A}">
                    <a16:rowId xmlns:a16="http://schemas.microsoft.com/office/drawing/2014/main" val="10005"/>
                  </a:ext>
                </a:extLst>
              </a:tr>
              <a:tr h="311238">
                <a:tc>
                  <a:txBody>
                    <a:bodyPr/>
                    <a:lstStyle/>
                    <a:p>
                      <a:pPr fontAlgn="t"/>
                      <a:endParaRPr lang="en-US" sz="1800">
                        <a:effectLst/>
                      </a:endParaRPr>
                    </a:p>
                  </a:txBody>
                  <a:tcPr marL="76200" marR="76200" marT="76200" marB="76200"/>
                </a:tc>
                <a:tc>
                  <a:txBody>
                    <a:bodyPr/>
                    <a:lstStyle/>
                    <a:p>
                      <a:pPr fontAlgn="t"/>
                      <a:r>
                        <a:rPr lang="en-US" sz="1800">
                          <a:effectLst/>
                        </a:rPr>
                        <a:t>IncrediBuild support </a:t>
                      </a:r>
                    </a:p>
                  </a:txBody>
                  <a:tcPr marL="76200" marR="76200" marT="76200" marB="76200"/>
                </a:tc>
                <a:extLst>
                  <a:ext uri="{0D108BD9-81ED-4DB2-BD59-A6C34878D82A}">
                    <a16:rowId xmlns:a16="http://schemas.microsoft.com/office/drawing/2014/main" val="10006"/>
                  </a:ext>
                </a:extLst>
              </a:tr>
              <a:tr h="311238">
                <a:tc>
                  <a:txBody>
                    <a:bodyPr/>
                    <a:lstStyle/>
                    <a:p>
                      <a:pPr fontAlgn="t"/>
                      <a:endParaRPr lang="en-US" sz="1800">
                        <a:effectLst/>
                      </a:endParaRPr>
                    </a:p>
                  </a:txBody>
                  <a:tcPr marL="76200" marR="76200" marT="76200" marB="76200"/>
                </a:tc>
                <a:tc>
                  <a:txBody>
                    <a:bodyPr/>
                    <a:lstStyle/>
                    <a:p>
                      <a:pPr fontAlgn="t"/>
                      <a:r>
                        <a:rPr lang="en-GB" sz="1800" dirty="0">
                          <a:effectLst/>
                        </a:rPr>
                        <a:t>Ability to request custom diagnostics</a:t>
                      </a:r>
                    </a:p>
                  </a:txBody>
                  <a:tcPr marL="76200" marR="76200" marT="76200" marB="76200"/>
                </a:tc>
                <a:extLst>
                  <a:ext uri="{0D108BD9-81ED-4DB2-BD59-A6C34878D82A}">
                    <a16:rowId xmlns:a16="http://schemas.microsoft.com/office/drawing/2014/main" val="10007"/>
                  </a:ext>
                </a:extLst>
              </a:tr>
              <a:tr h="511319">
                <a:tc>
                  <a:txBody>
                    <a:bodyPr/>
                    <a:lstStyle/>
                    <a:p>
                      <a:pPr fontAlgn="t"/>
                      <a:r>
                        <a:rPr lang="en-GB" sz="1800">
                          <a:effectLst/>
                        </a:rPr>
                        <a:t>The license can be purchased for 1, 2 or 3 years</a:t>
                      </a:r>
                    </a:p>
                  </a:txBody>
                  <a:tcPr marL="76200" marR="76200" marT="76200" marB="76200"/>
                </a:tc>
                <a:tc>
                  <a:txBody>
                    <a:bodyPr/>
                    <a:lstStyle/>
                    <a:p>
                      <a:pPr fontAlgn="t"/>
                      <a:r>
                        <a:rPr lang="en-GB" sz="1800">
                          <a:effectLst/>
                        </a:rPr>
                        <a:t>The license can be purchased for 1, 2 or 3 years</a:t>
                      </a:r>
                    </a:p>
                  </a:txBody>
                  <a:tcPr marL="76200" marR="76200" marT="76200" marB="76200"/>
                </a:tc>
                <a:extLst>
                  <a:ext uri="{0D108BD9-81ED-4DB2-BD59-A6C34878D82A}">
                    <a16:rowId xmlns:a16="http://schemas.microsoft.com/office/drawing/2014/main" val="10008"/>
                  </a:ext>
                </a:extLst>
              </a:tr>
              <a:tr h="311238">
                <a:tc>
                  <a:txBody>
                    <a:bodyPr/>
                    <a:lstStyle/>
                    <a:p>
                      <a:pPr fontAlgn="t"/>
                      <a:r>
                        <a:rPr lang="en-GB" sz="1800">
                          <a:effectLst/>
                        </a:rPr>
                        <a:t>E-mail reply within 48 hours</a:t>
                      </a:r>
                    </a:p>
                  </a:txBody>
                  <a:tcPr marL="76200" marR="76200" marT="76200" marB="76200"/>
                </a:tc>
                <a:tc>
                  <a:txBody>
                    <a:bodyPr/>
                    <a:lstStyle/>
                    <a:p>
                      <a:pPr fontAlgn="t"/>
                      <a:r>
                        <a:rPr lang="en-GB" sz="1800">
                          <a:effectLst/>
                        </a:rPr>
                        <a:t>E-mail reply within 24 hours</a:t>
                      </a:r>
                    </a:p>
                  </a:txBody>
                  <a:tcPr marL="76200" marR="76200" marT="76200" marB="76200"/>
                </a:tc>
                <a:extLst>
                  <a:ext uri="{0D108BD9-81ED-4DB2-BD59-A6C34878D82A}">
                    <a16:rowId xmlns:a16="http://schemas.microsoft.com/office/drawing/2014/main" val="10009"/>
                  </a:ext>
                </a:extLst>
              </a:tr>
              <a:tr h="311238">
                <a:tc>
                  <a:txBody>
                    <a:bodyPr/>
                    <a:lstStyle/>
                    <a:p>
                      <a:pPr fontAlgn="t"/>
                      <a:r>
                        <a:rPr lang="en-GB" sz="1800">
                          <a:effectLst/>
                        </a:rPr>
                        <a:t>Typically used in teams up to 9 people</a:t>
                      </a:r>
                    </a:p>
                  </a:txBody>
                  <a:tcPr marL="76200" marR="76200" marT="76200" marB="76200"/>
                </a:tc>
                <a:tc>
                  <a:txBody>
                    <a:bodyPr/>
                    <a:lstStyle/>
                    <a:p>
                      <a:pPr fontAlgn="t"/>
                      <a:r>
                        <a:rPr lang="en-GB" sz="1800" dirty="0">
                          <a:effectLst/>
                        </a:rPr>
                        <a:t>Mainly used in teams of more than 10 people</a:t>
                      </a:r>
                    </a:p>
                  </a:txBody>
                  <a:tcPr marL="76200" marR="76200" marT="76200" marB="76200"/>
                </a:tc>
                <a:extLst>
                  <a:ext uri="{0D108BD9-81ED-4DB2-BD59-A6C34878D82A}">
                    <a16:rowId xmlns:a16="http://schemas.microsoft.com/office/drawing/2014/main" val="10010"/>
                  </a:ext>
                </a:extLst>
              </a:tr>
            </a:tbl>
          </a:graphicData>
        </a:graphic>
      </p:graphicFrame>
      <p:graphicFrame>
        <p:nvGraphicFramePr>
          <p:cNvPr id="4" name="Table 4">
            <a:extLst>
              <a:ext uri="{FF2B5EF4-FFF2-40B4-BE49-F238E27FC236}">
                <a16:creationId xmlns:a16="http://schemas.microsoft.com/office/drawing/2014/main" id="{E5B1DEF0-2681-4797-AC51-8C78C274B0B8}"/>
              </a:ext>
            </a:extLst>
          </p:cNvPr>
          <p:cNvGraphicFramePr>
            <a:graphicFrameLocks noGrp="1"/>
          </p:cNvGraphicFramePr>
          <p:nvPr>
            <p:extLst>
              <p:ext uri="{D42A27DB-BD31-4B8C-83A1-F6EECF244321}">
                <p14:modId xmlns:p14="http://schemas.microsoft.com/office/powerpoint/2010/main" val="2801775979"/>
              </p:ext>
            </p:extLst>
          </p:nvPr>
        </p:nvGraphicFramePr>
        <p:xfrm>
          <a:off x="838200" y="1116478"/>
          <a:ext cx="10515600" cy="5491355"/>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394945">
                <a:tc>
                  <a:txBody>
                    <a:bodyPr/>
                    <a:lstStyle/>
                    <a:p>
                      <a:r>
                        <a:rPr lang="en-US" b="1" dirty="0">
                          <a:latin typeface="Calibri" panose="020F0502020204030204" pitchFamily="34" charset="0"/>
                          <a:cs typeface="Calibri" panose="020F0502020204030204" pitchFamily="34" charset="0"/>
                        </a:rPr>
                        <a:t>Team License</a:t>
                      </a:r>
                    </a:p>
                  </a:txBody>
                  <a:tcPr anchor="ctr"/>
                </a:tc>
                <a:tc>
                  <a:txBody>
                    <a:bodyPr/>
                    <a:lstStyle/>
                    <a:p>
                      <a:r>
                        <a:rPr lang="en-US" b="1">
                          <a:latin typeface="Calibri" panose="020F0502020204030204" pitchFamily="34" charset="0"/>
                          <a:cs typeface="Calibri" panose="020F0502020204030204" pitchFamily="34" charset="0"/>
                        </a:rPr>
                        <a:t>Enterprise License</a:t>
                      </a:r>
                    </a:p>
                  </a:txBody>
                  <a:tcPr anchor="ctr"/>
                </a:tc>
                <a:extLst>
                  <a:ext uri="{0D108BD9-81ED-4DB2-BD59-A6C34878D82A}">
                    <a16:rowId xmlns:a16="http://schemas.microsoft.com/office/drawing/2014/main" val="10000"/>
                  </a:ext>
                </a:extLst>
              </a:tr>
              <a:tr h="681685">
                <a:tc>
                  <a:txBody>
                    <a:bodyPr/>
                    <a:lstStyle/>
                    <a:p>
                      <a:r>
                        <a:rPr lang="ru-RU">
                          <a:latin typeface="Calibri" panose="020F0502020204030204" pitchFamily="34" charset="0"/>
                          <a:cs typeface="Calibri" panose="020F0502020204030204" pitchFamily="34" charset="0"/>
                        </a:rPr>
                        <a:t>Подходит небольшим отделам, обычно это первый опыт использования анализаторов</a:t>
                      </a:r>
                    </a:p>
                  </a:txBody>
                  <a:tcPr anchor="ctr"/>
                </a:tc>
                <a:tc>
                  <a:txBody>
                    <a:bodyPr/>
                    <a:lstStyle/>
                    <a:p>
                      <a:r>
                        <a:rPr lang="ru-RU" dirty="0">
                          <a:latin typeface="Calibri" panose="020F0502020204030204" pitchFamily="34" charset="0"/>
                          <a:cs typeface="Calibri" panose="020F0502020204030204" pitchFamily="34" charset="0"/>
                        </a:rPr>
                        <a:t>Подходит сразу для нескольких отделов в компании</a:t>
                      </a:r>
                    </a:p>
                  </a:txBody>
                  <a:tcPr anchor="ctr"/>
                </a:tc>
                <a:extLst>
                  <a:ext uri="{0D108BD9-81ED-4DB2-BD59-A6C34878D82A}">
                    <a16:rowId xmlns:a16="http://schemas.microsoft.com/office/drawing/2014/main" val="10001"/>
                  </a:ext>
                </a:extLst>
              </a:tr>
              <a:tr h="394945">
                <a:tc>
                  <a:txBody>
                    <a:bodyPr/>
                    <a:lstStyle/>
                    <a:p>
                      <a:r>
                        <a:rPr lang="ru-RU" dirty="0">
                          <a:latin typeface="Calibri" panose="020F0502020204030204" pitchFamily="34" charset="0"/>
                          <a:cs typeface="Calibri" panose="020F0502020204030204" pitchFamily="34" charset="0"/>
                        </a:rPr>
                        <a:t>Или Windows, или </a:t>
                      </a:r>
                      <a:r>
                        <a:rPr lang="ru-RU" dirty="0" err="1">
                          <a:latin typeface="Calibri" panose="020F0502020204030204" pitchFamily="34" charset="0"/>
                          <a:cs typeface="Calibri" panose="020F0502020204030204" pitchFamily="34" charset="0"/>
                        </a:rPr>
                        <a:t>Linux</a:t>
                      </a:r>
                      <a:r>
                        <a:rPr lang="en-US" dirty="0">
                          <a:latin typeface="Calibri" panose="020F0502020204030204" pitchFamily="34" charset="0"/>
                          <a:cs typeface="Calibri" panose="020F0502020204030204" pitchFamily="34" charset="0"/>
                        </a:rPr>
                        <a:t>,</a:t>
                      </a:r>
                      <a:r>
                        <a:rPr lang="en-US" baseline="0" dirty="0">
                          <a:latin typeface="Calibri" panose="020F0502020204030204" pitchFamily="34" charset="0"/>
                          <a:cs typeface="Calibri" panose="020F0502020204030204" pitchFamily="34" charset="0"/>
                        </a:rPr>
                        <a:t> </a:t>
                      </a:r>
                      <a:r>
                        <a:rPr lang="ru-RU" baseline="0" dirty="0">
                          <a:latin typeface="Calibri" panose="020F0502020204030204" pitchFamily="34" charset="0"/>
                          <a:cs typeface="Calibri" panose="020F0502020204030204" pitchFamily="34" charset="0"/>
                        </a:rPr>
                        <a:t>или </a:t>
                      </a:r>
                      <a:r>
                        <a:rPr lang="en-US" baseline="0" dirty="0">
                          <a:latin typeface="Calibri" panose="020F0502020204030204" pitchFamily="34" charset="0"/>
                          <a:cs typeface="Calibri" panose="020F0502020204030204" pitchFamily="34" charset="0"/>
                        </a:rPr>
                        <a:t>macOS </a:t>
                      </a:r>
                      <a:r>
                        <a:rPr lang="ru-RU" dirty="0">
                          <a:latin typeface="Calibri" panose="020F0502020204030204" pitchFamily="34" charset="0"/>
                          <a:cs typeface="Calibri" panose="020F0502020204030204" pitchFamily="34" charset="0"/>
                        </a:rPr>
                        <a:t>версия</a:t>
                      </a:r>
                    </a:p>
                  </a:txBody>
                  <a:tcPr anchor="ctr"/>
                </a:tc>
                <a:tc>
                  <a:txBody>
                    <a:bodyPr/>
                    <a:lstStyle/>
                    <a:p>
                      <a:r>
                        <a:rPr lang="ru-RU" dirty="0">
                          <a:latin typeface="Calibri" panose="020F0502020204030204" pitchFamily="34" charset="0"/>
                          <a:cs typeface="Calibri" panose="020F0502020204030204" pitchFamily="34" charset="0"/>
                        </a:rPr>
                        <a:t>Версии для </a:t>
                      </a:r>
                      <a:r>
                        <a:rPr lang="ru-RU" dirty="0" err="1">
                          <a:latin typeface="Calibri" panose="020F0502020204030204" pitchFamily="34" charset="0"/>
                          <a:cs typeface="Calibri" panose="020F0502020204030204" pitchFamily="34" charset="0"/>
                        </a:rPr>
                        <a:t>Linux</a:t>
                      </a:r>
                      <a:r>
                        <a:rPr lang="en-US" dirty="0">
                          <a:latin typeface="Calibri" panose="020F0502020204030204" pitchFamily="34" charset="0"/>
                          <a:cs typeface="Calibri" panose="020F0502020204030204" pitchFamily="34" charset="0"/>
                        </a:rPr>
                        <a:t>,</a:t>
                      </a:r>
                      <a:r>
                        <a:rPr lang="ru-RU" dirty="0">
                          <a:latin typeface="Calibri" panose="020F0502020204030204" pitchFamily="34" charset="0"/>
                          <a:cs typeface="Calibri" panose="020F0502020204030204" pitchFamily="34" charset="0"/>
                        </a:rPr>
                        <a:t> Windows</a:t>
                      </a:r>
                      <a:r>
                        <a:rPr lang="ru-RU" baseline="0" dirty="0">
                          <a:latin typeface="Calibri" panose="020F0502020204030204" pitchFamily="34" charset="0"/>
                          <a:cs typeface="Calibri" panose="020F0502020204030204" pitchFamily="34" charset="0"/>
                        </a:rPr>
                        <a:t> и </a:t>
                      </a:r>
                      <a:r>
                        <a:rPr lang="en-US" baseline="0" dirty="0">
                          <a:latin typeface="Calibri" panose="020F0502020204030204" pitchFamily="34" charset="0"/>
                          <a:cs typeface="Calibri" panose="020F0502020204030204" pitchFamily="34" charset="0"/>
                        </a:rPr>
                        <a:t>macOS</a:t>
                      </a:r>
                      <a:endParaRPr lang="ru-RU"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2"/>
                  </a:ext>
                </a:extLst>
              </a:tr>
              <a:tr h="681685">
                <a:tc>
                  <a:txBody>
                    <a:bodyPr/>
                    <a:lstStyle/>
                    <a:p>
                      <a:endParaRPr lang="ru-RU">
                        <a:latin typeface="Calibri" panose="020F0502020204030204" pitchFamily="34" charset="0"/>
                        <a:cs typeface="Calibri" panose="020F0502020204030204" pitchFamily="34" charset="0"/>
                      </a:endParaRPr>
                    </a:p>
                  </a:txBody>
                  <a:tcPr anchor="ctr"/>
                </a:tc>
                <a:tc>
                  <a:txBody>
                    <a:bodyPr/>
                    <a:lstStyle/>
                    <a:p>
                      <a:r>
                        <a:rPr lang="ru-RU">
                          <a:latin typeface="Calibri" panose="020F0502020204030204" pitchFamily="34" charset="0"/>
                          <a:cs typeface="Calibri" panose="020F0502020204030204" pitchFamily="34" charset="0"/>
                        </a:rPr>
                        <a:t>Поддержка систем непрерывной интеграции (continuous integration)</a:t>
                      </a:r>
                    </a:p>
                  </a:txBody>
                  <a:tcPr anchor="ctr"/>
                </a:tc>
                <a:extLst>
                  <a:ext uri="{0D108BD9-81ED-4DB2-BD59-A6C34878D82A}">
                    <a16:rowId xmlns:a16="http://schemas.microsoft.com/office/drawing/2014/main" val="10003"/>
                  </a:ext>
                </a:extLst>
              </a:tr>
              <a:tr h="394945">
                <a:tc>
                  <a:txBody>
                    <a:bodyPr/>
                    <a:lstStyle/>
                    <a:p>
                      <a:endParaRPr lang="ru-RU">
                        <a:latin typeface="Calibri" panose="020F0502020204030204" pitchFamily="34" charset="0"/>
                        <a:cs typeface="Calibri" panose="020F0502020204030204" pitchFamily="34" charset="0"/>
                      </a:endParaRPr>
                    </a:p>
                  </a:txBody>
                  <a:tcPr anchor="ctr"/>
                </a:tc>
                <a:tc>
                  <a:txBody>
                    <a:bodyPr/>
                    <a:lstStyle/>
                    <a:p>
                      <a:r>
                        <a:rPr lang="ru-RU" dirty="0">
                          <a:latin typeface="Calibri" panose="020F0502020204030204" pitchFamily="34" charset="0"/>
                          <a:cs typeface="Calibri" panose="020F0502020204030204" pitchFamily="34" charset="0"/>
                        </a:rPr>
                        <a:t>Интеграция с </a:t>
                      </a:r>
                      <a:r>
                        <a:rPr lang="en-US" dirty="0">
                          <a:latin typeface="Calibri" panose="020F0502020204030204" pitchFamily="34" charset="0"/>
                          <a:cs typeface="Calibri" panose="020F0502020204030204" pitchFamily="34" charset="0"/>
                        </a:rPr>
                        <a:t>SonarQube </a:t>
                      </a:r>
                    </a:p>
                  </a:txBody>
                  <a:tcPr anchor="ctr"/>
                </a:tc>
                <a:extLst>
                  <a:ext uri="{0D108BD9-81ED-4DB2-BD59-A6C34878D82A}">
                    <a16:rowId xmlns:a16="http://schemas.microsoft.com/office/drawing/2014/main" val="10004"/>
                  </a:ext>
                </a:extLst>
              </a:tr>
              <a:tr h="394945">
                <a:tc>
                  <a:txBody>
                    <a:bodyPr/>
                    <a:lstStyle/>
                    <a:p>
                      <a:endParaRPr lang="ru-RU">
                        <a:latin typeface="Calibri" panose="020F0502020204030204" pitchFamily="34" charset="0"/>
                        <a:cs typeface="Calibri" panose="020F0502020204030204" pitchFamily="34" charset="0"/>
                      </a:endParaRPr>
                    </a:p>
                  </a:txBody>
                  <a:tcPr anchor="ctr"/>
                </a:tc>
                <a:tc>
                  <a:txBody>
                    <a:bodyPr/>
                    <a:lstStyle/>
                    <a:p>
                      <a:r>
                        <a:rPr lang="ru-RU">
                          <a:latin typeface="Calibri" panose="020F0502020204030204" pitchFamily="34" charset="0"/>
                          <a:cs typeface="Calibri" panose="020F0502020204030204" pitchFamily="34" charset="0"/>
                        </a:rPr>
                        <a:t>Инструмент </a:t>
                      </a:r>
                      <a:r>
                        <a:rPr lang="en-US">
                          <a:latin typeface="Calibri" panose="020F0502020204030204" pitchFamily="34" charset="0"/>
                          <a:cs typeface="Calibri" panose="020F0502020204030204" pitchFamily="34" charset="0"/>
                        </a:rPr>
                        <a:t>BlameNotifier </a:t>
                      </a:r>
                    </a:p>
                  </a:txBody>
                  <a:tcPr anchor="ctr"/>
                </a:tc>
                <a:extLst>
                  <a:ext uri="{0D108BD9-81ED-4DB2-BD59-A6C34878D82A}">
                    <a16:rowId xmlns:a16="http://schemas.microsoft.com/office/drawing/2014/main" val="10005"/>
                  </a:ext>
                </a:extLst>
              </a:tr>
              <a:tr h="394945">
                <a:tc>
                  <a:txBody>
                    <a:bodyPr/>
                    <a:lstStyle/>
                    <a:p>
                      <a:endParaRPr lang="ru-RU">
                        <a:latin typeface="Calibri" panose="020F0502020204030204" pitchFamily="34" charset="0"/>
                        <a:cs typeface="Calibri" panose="020F0502020204030204" pitchFamily="34" charset="0"/>
                      </a:endParaRPr>
                    </a:p>
                  </a:txBody>
                  <a:tcPr anchor="ctr"/>
                </a:tc>
                <a:tc>
                  <a:txBody>
                    <a:bodyPr/>
                    <a:lstStyle/>
                    <a:p>
                      <a:r>
                        <a:rPr lang="ru-RU">
                          <a:latin typeface="Calibri" panose="020F0502020204030204" pitchFamily="34" charset="0"/>
                          <a:cs typeface="Calibri" panose="020F0502020204030204" pitchFamily="34" charset="0"/>
                        </a:rPr>
                        <a:t>Поддержка </a:t>
                      </a:r>
                      <a:r>
                        <a:rPr lang="en-US">
                          <a:latin typeface="Calibri" panose="020F0502020204030204" pitchFamily="34" charset="0"/>
                          <a:cs typeface="Calibri" panose="020F0502020204030204" pitchFamily="34" charset="0"/>
                        </a:rPr>
                        <a:t>IncrediBuild </a:t>
                      </a:r>
                    </a:p>
                  </a:txBody>
                  <a:tcPr anchor="ctr"/>
                </a:tc>
                <a:extLst>
                  <a:ext uri="{0D108BD9-81ED-4DB2-BD59-A6C34878D82A}">
                    <a16:rowId xmlns:a16="http://schemas.microsoft.com/office/drawing/2014/main" val="10006"/>
                  </a:ext>
                </a:extLst>
              </a:tr>
              <a:tr h="681685">
                <a:tc>
                  <a:txBody>
                    <a:bodyPr/>
                    <a:lstStyle/>
                    <a:p>
                      <a:endParaRPr lang="ru-RU">
                        <a:latin typeface="Calibri" panose="020F0502020204030204" pitchFamily="34" charset="0"/>
                        <a:cs typeface="Calibri" panose="020F0502020204030204" pitchFamily="34" charset="0"/>
                      </a:endParaRPr>
                    </a:p>
                  </a:txBody>
                  <a:tcPr anchor="ctr"/>
                </a:tc>
                <a:tc>
                  <a:txBody>
                    <a:bodyPr/>
                    <a:lstStyle/>
                    <a:p>
                      <a:r>
                        <a:rPr lang="ru-RU">
                          <a:latin typeface="Calibri" panose="020F0502020204030204" pitchFamily="34" charset="0"/>
                          <a:cs typeface="Calibri" panose="020F0502020204030204" pitchFamily="34" charset="0"/>
                        </a:rPr>
                        <a:t>Возможность предлагать для реализации собственные диагностики. </a:t>
                      </a:r>
                    </a:p>
                  </a:txBody>
                  <a:tcPr anchor="ctr"/>
                </a:tc>
                <a:extLst>
                  <a:ext uri="{0D108BD9-81ED-4DB2-BD59-A6C34878D82A}">
                    <a16:rowId xmlns:a16="http://schemas.microsoft.com/office/drawing/2014/main" val="10007"/>
                  </a:ext>
                </a:extLst>
              </a:tr>
              <a:tr h="394945">
                <a:tc>
                  <a:txBody>
                    <a:bodyPr/>
                    <a:lstStyle/>
                    <a:p>
                      <a:r>
                        <a:rPr lang="ru-RU">
                          <a:latin typeface="Calibri" panose="020F0502020204030204" pitchFamily="34" charset="0"/>
                          <a:cs typeface="Calibri" panose="020F0502020204030204" pitchFamily="34" charset="0"/>
                        </a:rPr>
                        <a:t>Лицензию возможно купить на 1, 2 или 3 года</a:t>
                      </a:r>
                    </a:p>
                  </a:txBody>
                  <a:tcPr anchor="ctr"/>
                </a:tc>
                <a:tc>
                  <a:txBody>
                    <a:bodyPr/>
                    <a:lstStyle/>
                    <a:p>
                      <a:r>
                        <a:rPr lang="ru-RU">
                          <a:latin typeface="Calibri" panose="020F0502020204030204" pitchFamily="34" charset="0"/>
                          <a:cs typeface="Calibri" panose="020F0502020204030204" pitchFamily="34" charset="0"/>
                        </a:rPr>
                        <a:t>Лицензию возможно купить на 1, 2 или 3 года</a:t>
                      </a:r>
                    </a:p>
                  </a:txBody>
                  <a:tcPr anchor="ctr"/>
                </a:tc>
                <a:extLst>
                  <a:ext uri="{0D108BD9-81ED-4DB2-BD59-A6C34878D82A}">
                    <a16:rowId xmlns:a16="http://schemas.microsoft.com/office/drawing/2014/main" val="10008"/>
                  </a:ext>
                </a:extLst>
              </a:tr>
              <a:tr h="394945">
                <a:tc>
                  <a:txBody>
                    <a:bodyPr/>
                    <a:lstStyle/>
                    <a:p>
                      <a:r>
                        <a:rPr lang="ru-RU">
                          <a:latin typeface="Calibri" panose="020F0502020204030204" pitchFamily="34" charset="0"/>
                          <a:cs typeface="Calibri" panose="020F0502020204030204" pitchFamily="34" charset="0"/>
                        </a:rPr>
                        <a:t>Ответ на письма в течение 48 часов</a:t>
                      </a:r>
                    </a:p>
                  </a:txBody>
                  <a:tcPr anchor="ctr"/>
                </a:tc>
                <a:tc>
                  <a:txBody>
                    <a:bodyPr/>
                    <a:lstStyle/>
                    <a:p>
                      <a:r>
                        <a:rPr lang="ru-RU">
                          <a:latin typeface="Calibri" panose="020F0502020204030204" pitchFamily="34" charset="0"/>
                          <a:cs typeface="Calibri" panose="020F0502020204030204" pitchFamily="34" charset="0"/>
                        </a:rPr>
                        <a:t>Ответ на письма в течение 24 часов</a:t>
                      </a:r>
                    </a:p>
                  </a:txBody>
                  <a:tcPr anchor="ctr"/>
                </a:tc>
                <a:extLst>
                  <a:ext uri="{0D108BD9-81ED-4DB2-BD59-A6C34878D82A}">
                    <a16:rowId xmlns:a16="http://schemas.microsoft.com/office/drawing/2014/main" val="10009"/>
                  </a:ext>
                </a:extLst>
              </a:tr>
              <a:tr h="681685">
                <a:tc>
                  <a:txBody>
                    <a:bodyPr/>
                    <a:lstStyle/>
                    <a:p>
                      <a:r>
                        <a:rPr lang="ru-RU">
                          <a:latin typeface="Calibri" panose="020F0502020204030204" pitchFamily="34" charset="0"/>
                          <a:cs typeface="Calibri" panose="020F0502020204030204" pitchFamily="34" charset="0"/>
                        </a:rPr>
                        <a:t>Обычно используется в командах до 9 человек</a:t>
                      </a:r>
                    </a:p>
                  </a:txBody>
                  <a:tcPr anchor="ctr"/>
                </a:tc>
                <a:tc>
                  <a:txBody>
                    <a:bodyPr/>
                    <a:lstStyle/>
                    <a:p>
                      <a:r>
                        <a:rPr lang="ru-RU" dirty="0">
                          <a:latin typeface="Calibri" panose="020F0502020204030204" pitchFamily="34" charset="0"/>
                          <a:cs typeface="Calibri" panose="020F0502020204030204" pitchFamily="34" charset="0"/>
                        </a:rPr>
                        <a:t>В основном используется при размере команд более 10 человек</a:t>
                      </a:r>
                    </a:p>
                  </a:txBody>
                  <a:tcPr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7040060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640466" y="1255194"/>
            <a:ext cx="11074205" cy="3854092"/>
          </a:xfrm>
        </p:spPr>
        <p:txBody>
          <a:bodyPr/>
          <a:lstStyle/>
          <a:p>
            <a:r>
              <a:rPr lang="ru-RU" sz="2800" dirty="0"/>
              <a:t>Мы позиционируем свой продукт как </a:t>
            </a:r>
            <a:r>
              <a:rPr lang="en-US" sz="2800" dirty="0"/>
              <a:t>B2B </a:t>
            </a:r>
            <a:r>
              <a:rPr lang="ru-RU" sz="2800" dirty="0"/>
              <a:t>решение, и у нас нет индивидуальных лицензий</a:t>
            </a:r>
            <a:endParaRPr lang="en-US" sz="2800" dirty="0"/>
          </a:p>
          <a:p>
            <a:r>
              <a:rPr lang="ru-RU" sz="2800" dirty="0"/>
              <a:t>Почему так получилось</a:t>
            </a:r>
            <a:r>
              <a:rPr lang="en-US" sz="2800" dirty="0"/>
              <a:t>: </a:t>
            </a:r>
            <a:r>
              <a:rPr lang="en-US" sz="2800" dirty="0">
                <a:hlinkClick r:id="rId2"/>
              </a:rPr>
              <a:t>http://www.viva64.com/ru/b/0320/</a:t>
            </a:r>
            <a:endParaRPr lang="en-US" sz="2800" dirty="0"/>
          </a:p>
          <a:p>
            <a:r>
              <a:rPr lang="ru-RU" sz="2800" dirty="0"/>
              <a:t>Индивидуальные разработчики могут воспользоваться вариантом </a:t>
            </a:r>
            <a:r>
              <a:rPr lang="ru-RU" sz="2800" b="1" dirty="0">
                <a:solidFill>
                  <a:schemeClr val="accent1"/>
                </a:solidFill>
              </a:rPr>
              <a:t>бесплатного лицензирования</a:t>
            </a:r>
            <a:endParaRPr lang="en-US" sz="2800" b="1" dirty="0">
              <a:solidFill>
                <a:schemeClr val="accent1"/>
              </a:solidFill>
            </a:endParaRPr>
          </a:p>
          <a:p>
            <a:r>
              <a:rPr lang="ru-RU" sz="2800" dirty="0"/>
              <a:t>Бесплатные варианты лицензирования </a:t>
            </a:r>
            <a:r>
              <a:rPr lang="en-US" sz="2800" dirty="0"/>
              <a:t>PVS-Studio</a:t>
            </a:r>
            <a:r>
              <a:rPr lang="ru-RU" sz="2800" dirty="0"/>
              <a:t>:</a:t>
            </a:r>
            <a:br>
              <a:rPr lang="ru-RU" sz="2800" dirty="0"/>
            </a:br>
            <a:r>
              <a:rPr lang="en-US" sz="2800" dirty="0">
                <a:hlinkClick r:id="rId3"/>
              </a:rPr>
              <a:t>https://www.viva64.com/ru/b/0614/</a:t>
            </a:r>
            <a:endParaRPr lang="ru-RU" sz="2800" dirty="0"/>
          </a:p>
          <a:p>
            <a:endParaRPr lang="en-US" dirty="0"/>
          </a:p>
          <a:p>
            <a:endParaRPr lang="en-US" dirty="0"/>
          </a:p>
          <a:p>
            <a:pPr lvl="1"/>
            <a:endParaRPr lang="ru-RU" sz="2800" dirty="0"/>
          </a:p>
        </p:txBody>
      </p:sp>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Индивидуальные лицензии</a:t>
            </a:r>
          </a:p>
        </p:txBody>
      </p:sp>
      <p:pic>
        <p:nvPicPr>
          <p:cNvPr id="6" name="Picture 4">
            <a:extLst>
              <a:ext uri="{FF2B5EF4-FFF2-40B4-BE49-F238E27FC236}">
                <a16:creationId xmlns:a16="http://schemas.microsoft.com/office/drawing/2014/main" id="{B471B145-ACB0-4657-B502-6F9B5348C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5339" y="3876261"/>
            <a:ext cx="2789332" cy="2727548"/>
          </a:xfrm>
          <a:prstGeom prst="rect">
            <a:avLst/>
          </a:prstGeom>
        </p:spPr>
      </p:pic>
    </p:spTree>
    <p:extLst>
      <p:ext uri="{BB962C8B-B14F-4D97-AF65-F5344CB8AC3E}">
        <p14:creationId xmlns:p14="http://schemas.microsoft.com/office/powerpoint/2010/main" val="15018265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640466" y="1255194"/>
            <a:ext cx="11074205" cy="3854092"/>
          </a:xfrm>
        </p:spPr>
        <p:txBody>
          <a:bodyPr/>
          <a:lstStyle/>
          <a:p>
            <a:r>
              <a:rPr lang="ru-RU" sz="2800" dirty="0"/>
              <a:t>Подробнее о лицензировании</a:t>
            </a:r>
            <a:r>
              <a:rPr lang="en-US" sz="2800" dirty="0"/>
              <a:t>: </a:t>
            </a:r>
            <a:r>
              <a:rPr lang="en-US" sz="2800" dirty="0">
                <a:hlinkClick r:id="rId2"/>
              </a:rPr>
              <a:t>https://www.viva64.com/ru/order</a:t>
            </a:r>
            <a:endParaRPr lang="ru-RU" sz="2800" dirty="0"/>
          </a:p>
          <a:p>
            <a:endParaRPr lang="en-US" sz="2800" dirty="0"/>
          </a:p>
          <a:p>
            <a:r>
              <a:rPr lang="ru-RU" sz="2800" dirty="0"/>
              <a:t>Для заказа лицензии и получения информации о ценах,</a:t>
            </a:r>
            <a:br>
              <a:rPr lang="ru-RU" sz="2800" dirty="0"/>
            </a:br>
            <a:r>
              <a:rPr lang="ru-RU" sz="2800" dirty="0"/>
              <a:t>напишите нам</a:t>
            </a:r>
            <a:r>
              <a:rPr lang="en-US" sz="2800" dirty="0"/>
              <a:t>: </a:t>
            </a:r>
            <a:r>
              <a:rPr lang="en-US" sz="2800" dirty="0">
                <a:hlinkClick r:id="rId3"/>
              </a:rPr>
              <a:t>support@viva64.com</a:t>
            </a:r>
            <a:endParaRPr lang="en-US" sz="2800" dirty="0"/>
          </a:p>
          <a:p>
            <a:endParaRPr lang="en-US" sz="2800" dirty="0"/>
          </a:p>
          <a:p>
            <a:endParaRPr lang="ru-RU" sz="2800" dirty="0"/>
          </a:p>
        </p:txBody>
      </p:sp>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Купить </a:t>
            </a:r>
            <a:r>
              <a:rPr lang="en-US" dirty="0"/>
              <a:t>PVS-Studio</a:t>
            </a:r>
            <a:endParaRPr lang="ru-RU" dirty="0"/>
          </a:p>
        </p:txBody>
      </p:sp>
    </p:spTree>
    <p:extLst>
      <p:ext uri="{BB962C8B-B14F-4D97-AF65-F5344CB8AC3E}">
        <p14:creationId xmlns:p14="http://schemas.microsoft.com/office/powerpoint/2010/main" val="14532021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2CA0FF0-11BD-44B1-A216-C1F708AB591C}"/>
              </a:ext>
            </a:extLst>
          </p:cNvPr>
          <p:cNvSpPr>
            <a:spLocks noGrp="1"/>
          </p:cNvSpPr>
          <p:nvPr>
            <p:ph idx="10"/>
          </p:nvPr>
        </p:nvSpPr>
        <p:spPr>
          <a:xfrm>
            <a:off x="640466" y="1255194"/>
            <a:ext cx="11074205" cy="3854092"/>
          </a:xfrm>
        </p:spPr>
        <p:txBody>
          <a:bodyPr/>
          <a:lstStyle/>
          <a:p>
            <a:r>
              <a:rPr lang="ru-RU" sz="2800" dirty="0"/>
              <a:t>Написать письмо: </a:t>
            </a:r>
            <a:r>
              <a:rPr lang="en-US" sz="2800" dirty="0">
                <a:hlinkClick r:id="rId2"/>
              </a:rPr>
              <a:t>support@viva64.com</a:t>
            </a:r>
            <a:endParaRPr lang="en-US" sz="2800" dirty="0"/>
          </a:p>
          <a:p>
            <a:endParaRPr lang="ru-RU" dirty="0"/>
          </a:p>
          <a:p>
            <a:r>
              <a:rPr lang="ru-RU" sz="2800" dirty="0"/>
              <a:t>Подписаться</a:t>
            </a:r>
            <a:r>
              <a:rPr lang="en-US" sz="2800" dirty="0"/>
              <a:t>:</a:t>
            </a:r>
          </a:p>
          <a:p>
            <a:pPr lvl="1"/>
            <a:r>
              <a:rPr lang="en-GB" dirty="0"/>
              <a:t>Twitter</a:t>
            </a:r>
            <a:r>
              <a:rPr lang="ru-RU" dirty="0"/>
              <a:t>:</a:t>
            </a:r>
            <a:r>
              <a:rPr lang="en-US" dirty="0"/>
              <a:t>		</a:t>
            </a:r>
            <a:r>
              <a:rPr lang="en-US" dirty="0">
                <a:hlinkClick r:id="rId3"/>
              </a:rPr>
              <a:t>@</a:t>
            </a:r>
            <a:r>
              <a:rPr lang="en-US" dirty="0" err="1">
                <a:hlinkClick r:id="rId3"/>
              </a:rPr>
              <a:t>pvsstudio_rus</a:t>
            </a:r>
            <a:endParaRPr lang="en-US" dirty="0"/>
          </a:p>
          <a:p>
            <a:pPr lvl="1"/>
            <a:r>
              <a:rPr lang="en-US" dirty="0"/>
              <a:t>RSS:		</a:t>
            </a:r>
            <a:r>
              <a:rPr lang="en-US" dirty="0">
                <a:hlinkClick r:id="rId4"/>
              </a:rPr>
              <a:t>http://feeds.feedburner.com/viva64-blog-ru</a:t>
            </a:r>
            <a:endParaRPr lang="en-US" dirty="0"/>
          </a:p>
          <a:p>
            <a:pPr lvl="1"/>
            <a:r>
              <a:rPr lang="en-US" dirty="0"/>
              <a:t>vk.com:		</a:t>
            </a:r>
            <a:r>
              <a:rPr lang="en-US" dirty="0">
                <a:hlinkClick r:id="rId5"/>
              </a:rPr>
              <a:t>https://vk.com/pvsstudio_rus</a:t>
            </a:r>
            <a:endParaRPr lang="en-US" dirty="0"/>
          </a:p>
          <a:p>
            <a:pPr lvl="1"/>
            <a:r>
              <a:rPr lang="en-US" dirty="0"/>
              <a:t>Telegram: 	</a:t>
            </a:r>
            <a:r>
              <a:rPr lang="en-US" dirty="0">
                <a:hlinkClick r:id="rId6"/>
              </a:rPr>
              <a:t>https://t.me/pvsstudio_rus</a:t>
            </a:r>
            <a:endParaRPr lang="en-US" dirty="0"/>
          </a:p>
          <a:p>
            <a:endParaRPr lang="en-US" dirty="0"/>
          </a:p>
          <a:p>
            <a:r>
              <a:rPr lang="ru-RU" sz="2800" dirty="0"/>
              <a:t>Скачать </a:t>
            </a:r>
            <a:r>
              <a:rPr lang="en-US" sz="2800" dirty="0"/>
              <a:t>PVS-Studio:</a:t>
            </a:r>
            <a:r>
              <a:rPr lang="ru-RU" sz="2800" dirty="0"/>
              <a:t>  </a:t>
            </a:r>
          </a:p>
          <a:p>
            <a:pPr marL="0" indent="0">
              <a:buNone/>
            </a:pPr>
            <a:r>
              <a:rPr lang="ru-RU" dirty="0"/>
              <a:t>   </a:t>
            </a:r>
            <a:r>
              <a:rPr lang="en-US" dirty="0">
                <a:hlinkClick r:id="rId7"/>
              </a:rPr>
              <a:t>https://www.viva64.com/ru/pvs-studio-download</a:t>
            </a:r>
            <a:endParaRPr lang="ru-RU" dirty="0"/>
          </a:p>
          <a:p>
            <a:endParaRPr lang="ru-RU" dirty="0"/>
          </a:p>
          <a:p>
            <a:endParaRPr lang="ru-RU" dirty="0"/>
          </a:p>
        </p:txBody>
      </p:sp>
      <p:sp>
        <p:nvSpPr>
          <p:cNvPr id="8" name="Subtitle 7">
            <a:extLst>
              <a:ext uri="{FF2B5EF4-FFF2-40B4-BE49-F238E27FC236}">
                <a16:creationId xmlns:a16="http://schemas.microsoft.com/office/drawing/2014/main" id="{5A3B0346-1E17-45E3-B8C0-353EF6DE35A9}"/>
              </a:ext>
            </a:extLst>
          </p:cNvPr>
          <p:cNvSpPr>
            <a:spLocks noGrp="1"/>
          </p:cNvSpPr>
          <p:nvPr>
            <p:ph type="subTitle" idx="1"/>
          </p:nvPr>
        </p:nvSpPr>
        <p:spPr/>
        <p:txBody>
          <a:bodyPr/>
          <a:lstStyle/>
          <a:p>
            <a:r>
              <a:rPr lang="ru-RU" dirty="0"/>
              <a:t>Спасибо за внимание!</a:t>
            </a:r>
          </a:p>
        </p:txBody>
      </p:sp>
      <p:pic>
        <p:nvPicPr>
          <p:cNvPr id="4" name="Picture 7">
            <a:extLst>
              <a:ext uri="{FF2B5EF4-FFF2-40B4-BE49-F238E27FC236}">
                <a16:creationId xmlns:a16="http://schemas.microsoft.com/office/drawing/2014/main" id="{AC1EB175-5A78-420F-AB74-2BF71CB866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24770" y="1255194"/>
            <a:ext cx="2803584" cy="1692730"/>
          </a:xfrm>
          <a:prstGeom prst="rect">
            <a:avLst/>
          </a:prstGeom>
        </p:spPr>
      </p:pic>
    </p:spTree>
    <p:extLst>
      <p:ext uri="{BB962C8B-B14F-4D97-AF65-F5344CB8AC3E}">
        <p14:creationId xmlns:p14="http://schemas.microsoft.com/office/powerpoint/2010/main" val="2664026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0BB3D68-6B37-4477-86DA-4BEF680122A3}"/>
              </a:ext>
            </a:extLst>
          </p:cNvPr>
          <p:cNvSpPr>
            <a:spLocks noGrp="1"/>
          </p:cNvSpPr>
          <p:nvPr>
            <p:ph idx="10"/>
          </p:nvPr>
        </p:nvSpPr>
        <p:spPr>
          <a:xfrm>
            <a:off x="780691" y="1298480"/>
            <a:ext cx="10630617" cy="4781191"/>
          </a:xfrm>
        </p:spPr>
        <p:txBody>
          <a:bodyPr/>
          <a:lstStyle/>
          <a:p>
            <a:pPr marL="228600" lvl="0" indent="-228600">
              <a:lnSpc>
                <a:spcPct val="90000"/>
              </a:lnSpc>
              <a:buClrTx/>
              <a:buFont typeface="Arial" panose="020B0604020202020204" pitchFamily="34" charset="0"/>
              <a:buChar char="•"/>
            </a:pPr>
            <a:r>
              <a:rPr lang="ru-RU" sz="2800" dirty="0">
                <a:solidFill>
                  <a:prstClr val="black"/>
                </a:solidFill>
                <a:latin typeface="Calibri" panose="020F0502020204030204"/>
                <a:cs typeface="+mn-cs"/>
              </a:rPr>
              <a:t>Данная ошибка хорошо демонстрирует, как в </a:t>
            </a:r>
            <a:r>
              <a:rPr lang="en-US" sz="2800" dirty="0">
                <a:solidFill>
                  <a:prstClr val="black"/>
                </a:solidFill>
                <a:latin typeface="Calibri" panose="020F0502020204030204"/>
                <a:cs typeface="+mn-cs"/>
              </a:rPr>
              <a:t>PVS-Studio </a:t>
            </a:r>
            <a:r>
              <a:rPr lang="ru-RU" sz="2800" dirty="0">
                <a:solidFill>
                  <a:prstClr val="black"/>
                </a:solidFill>
                <a:latin typeface="Calibri" panose="020F0502020204030204"/>
                <a:cs typeface="+mn-cs"/>
              </a:rPr>
              <a:t>работает </a:t>
            </a:r>
            <a:r>
              <a:rPr lang="en-US" sz="2800" b="1" dirty="0">
                <a:solidFill>
                  <a:prstClr val="black"/>
                </a:solidFill>
                <a:latin typeface="Calibri" panose="020F0502020204030204"/>
                <a:cs typeface="+mn-cs"/>
              </a:rPr>
              <a:t>Data Flow </a:t>
            </a:r>
            <a:r>
              <a:rPr lang="ru-RU" sz="2800" b="1" dirty="0">
                <a:solidFill>
                  <a:prstClr val="black"/>
                </a:solidFill>
                <a:latin typeface="Calibri" panose="020F0502020204030204"/>
                <a:cs typeface="+mn-cs"/>
              </a:rPr>
              <a:t>анализ</a:t>
            </a:r>
          </a:p>
          <a:p>
            <a:pPr marL="228600" lvl="0" indent="-228600">
              <a:lnSpc>
                <a:spcPct val="90000"/>
              </a:lnSpc>
              <a:buClrTx/>
              <a:buFont typeface="Arial" panose="020B0604020202020204" pitchFamily="34" charset="0"/>
              <a:buChar char="•"/>
            </a:pPr>
            <a:r>
              <a:rPr lang="ru-RU" sz="2800" dirty="0">
                <a:solidFill>
                  <a:prstClr val="black"/>
                </a:solidFill>
                <a:latin typeface="Calibri" panose="020F0502020204030204"/>
                <a:cs typeface="+mn-cs"/>
              </a:rPr>
              <a:t>Эту ошибку мы нашли с помощью PVS-</a:t>
            </a:r>
            <a:r>
              <a:rPr lang="ru-RU" sz="2800" dirty="0" err="1">
                <a:solidFill>
                  <a:prstClr val="black"/>
                </a:solidFill>
                <a:latin typeface="Calibri" panose="020F0502020204030204"/>
                <a:cs typeface="+mn-cs"/>
              </a:rPr>
              <a:t>Studio</a:t>
            </a:r>
            <a:r>
              <a:rPr lang="ru-RU" sz="2800" dirty="0">
                <a:solidFill>
                  <a:prstClr val="black"/>
                </a:solidFill>
                <a:latin typeface="Calibri" panose="020F0502020204030204"/>
                <a:cs typeface="+mn-cs"/>
              </a:rPr>
              <a:t> в проекте </a:t>
            </a:r>
            <a:r>
              <a:rPr lang="en-US" sz="2800" dirty="0">
                <a:solidFill>
                  <a:prstClr val="black"/>
                </a:solidFill>
                <a:latin typeface="Calibri" panose="020F0502020204030204"/>
                <a:cs typeface="+mn-cs"/>
              </a:rPr>
              <a:t>Chromium </a:t>
            </a:r>
            <a:r>
              <a:rPr lang="ru-RU" sz="2800" dirty="0">
                <a:solidFill>
                  <a:prstClr val="black"/>
                </a:solidFill>
                <a:latin typeface="Calibri" panose="020F0502020204030204"/>
                <a:cs typeface="+mn-cs"/>
              </a:rPr>
              <a:t>(</a:t>
            </a:r>
            <a:r>
              <a:rPr lang="en-US" sz="2800" dirty="0">
                <a:solidFill>
                  <a:srgbClr val="00B4ED"/>
                </a:solidFill>
                <a:latin typeface="Calibri" panose="020F0502020204030204"/>
                <a:cs typeface="+mn-cs"/>
              </a:rPr>
              <a:t>Protocol Buffers</a:t>
            </a:r>
            <a:r>
              <a:rPr lang="ru-RU" sz="2800" dirty="0">
                <a:solidFill>
                  <a:prstClr val="black"/>
                </a:solidFill>
                <a:latin typeface="Calibri" panose="020F0502020204030204"/>
                <a:cs typeface="+mn-cs"/>
              </a:rPr>
              <a:t>)</a:t>
            </a:r>
            <a:endParaRPr lang="en-US" sz="2800" dirty="0">
              <a:solidFill>
                <a:prstClr val="black"/>
              </a:solidFill>
              <a:latin typeface="Calibri" panose="020F0502020204030204"/>
              <a:cs typeface="+mn-cs"/>
            </a:endParaRPr>
          </a:p>
          <a:p>
            <a:pPr marL="228600" lvl="0" indent="-228600">
              <a:lnSpc>
                <a:spcPct val="90000"/>
              </a:lnSpc>
              <a:buClrTx/>
              <a:buFont typeface="Arial" panose="020B0604020202020204" pitchFamily="34" charset="0"/>
              <a:buChar char="•"/>
            </a:pPr>
            <a:endParaRPr lang="en-US" sz="2800" dirty="0">
              <a:solidFill>
                <a:prstClr val="black"/>
              </a:solidFill>
              <a:latin typeface="Calibri" panose="020F0502020204030204"/>
              <a:cs typeface="+mn-cs"/>
            </a:endParaRPr>
          </a:p>
          <a:p>
            <a:pPr marL="228600" lvl="0" indent="-228600">
              <a:lnSpc>
                <a:spcPct val="90000"/>
              </a:lnSpc>
              <a:buClrTx/>
              <a:buFont typeface="Arial" panose="020B0604020202020204" pitchFamily="34" charset="0"/>
              <a:buChar char="•"/>
            </a:pPr>
            <a:r>
              <a:rPr lang="ru-RU" sz="2800" dirty="0">
                <a:solidFill>
                  <a:prstClr val="black"/>
                </a:solidFill>
                <a:latin typeface="Calibri" panose="020F0502020204030204"/>
                <a:cs typeface="+mn-cs"/>
              </a:rPr>
              <a:t>Анализатор выдаёт два предупреждения</a:t>
            </a:r>
            <a:r>
              <a:rPr lang="en-US" sz="2800" dirty="0">
                <a:solidFill>
                  <a:prstClr val="black"/>
                </a:solidFill>
                <a:latin typeface="Calibri" panose="020F0502020204030204"/>
                <a:cs typeface="+mn-cs"/>
              </a:rPr>
              <a:t>:</a:t>
            </a:r>
          </a:p>
          <a:p>
            <a:pPr marL="685800" lvl="1" indent="-228600">
              <a:lnSpc>
                <a:spcPct val="90000"/>
              </a:lnSpc>
              <a:buClrTx/>
              <a:buFont typeface="Arial" panose="020B0604020202020204" pitchFamily="34" charset="0"/>
              <a:buChar char="•"/>
            </a:pPr>
            <a:r>
              <a:rPr lang="en-US" dirty="0">
                <a:solidFill>
                  <a:prstClr val="black"/>
                </a:solidFill>
                <a:latin typeface="Calibri" panose="020F0502020204030204"/>
                <a:cs typeface="+mn-cs"/>
              </a:rPr>
              <a:t>V547 Expression '</a:t>
            </a:r>
            <a:r>
              <a:rPr lang="en-US" dirty="0" err="1">
                <a:solidFill>
                  <a:prstClr val="black"/>
                </a:solidFill>
                <a:latin typeface="Calibri" panose="020F0502020204030204"/>
                <a:cs typeface="+mn-cs"/>
              </a:rPr>
              <a:t>time.month</a:t>
            </a:r>
            <a:r>
              <a:rPr lang="en-US" dirty="0">
                <a:solidFill>
                  <a:prstClr val="black"/>
                </a:solidFill>
                <a:latin typeface="Calibri" panose="020F0502020204030204"/>
                <a:cs typeface="+mn-cs"/>
              </a:rPr>
              <a:t> &lt;= </a:t>
            </a:r>
            <a:r>
              <a:rPr lang="en-US" dirty="0" err="1">
                <a:solidFill>
                  <a:prstClr val="black"/>
                </a:solidFill>
                <a:latin typeface="Calibri" panose="020F0502020204030204"/>
                <a:cs typeface="+mn-cs"/>
              </a:rPr>
              <a:t>kDaysInMonth</a:t>
            </a:r>
            <a:r>
              <a:rPr lang="en-US" dirty="0">
                <a:solidFill>
                  <a:prstClr val="black"/>
                </a:solidFill>
                <a:latin typeface="Calibri" panose="020F0502020204030204"/>
                <a:cs typeface="+mn-cs"/>
              </a:rPr>
              <a:t>[</a:t>
            </a:r>
            <a:r>
              <a:rPr lang="en-US" dirty="0" err="1">
                <a:solidFill>
                  <a:prstClr val="black"/>
                </a:solidFill>
                <a:latin typeface="Calibri" panose="020F0502020204030204"/>
                <a:cs typeface="+mn-cs"/>
              </a:rPr>
              <a:t>time.month</a:t>
            </a:r>
            <a:r>
              <a:rPr lang="en-US" dirty="0">
                <a:solidFill>
                  <a:prstClr val="black"/>
                </a:solidFill>
                <a:latin typeface="Calibri" panose="020F0502020204030204"/>
                <a:cs typeface="+mn-cs"/>
              </a:rPr>
              <a:t>] + 1' is always true. time.cc 83</a:t>
            </a:r>
          </a:p>
          <a:p>
            <a:pPr marL="685800" lvl="1" indent="-228600">
              <a:lnSpc>
                <a:spcPct val="90000"/>
              </a:lnSpc>
              <a:buClrTx/>
              <a:buFont typeface="Arial" panose="020B0604020202020204" pitchFamily="34" charset="0"/>
              <a:buChar char="•"/>
            </a:pPr>
            <a:r>
              <a:rPr lang="en-US" dirty="0">
                <a:solidFill>
                  <a:prstClr val="black"/>
                </a:solidFill>
                <a:latin typeface="Calibri" panose="020F0502020204030204"/>
                <a:cs typeface="+mn-cs"/>
              </a:rPr>
              <a:t>V547 Expression '</a:t>
            </a:r>
            <a:r>
              <a:rPr lang="en-US" dirty="0" err="1">
                <a:solidFill>
                  <a:prstClr val="black"/>
                </a:solidFill>
                <a:latin typeface="Calibri" panose="020F0502020204030204"/>
                <a:cs typeface="+mn-cs"/>
              </a:rPr>
              <a:t>time.month</a:t>
            </a:r>
            <a:r>
              <a:rPr lang="en-US" dirty="0">
                <a:solidFill>
                  <a:prstClr val="black"/>
                </a:solidFill>
                <a:latin typeface="Calibri" panose="020F0502020204030204"/>
                <a:cs typeface="+mn-cs"/>
              </a:rPr>
              <a:t> &lt;= </a:t>
            </a:r>
            <a:r>
              <a:rPr lang="en-US" dirty="0" err="1">
                <a:solidFill>
                  <a:prstClr val="black"/>
                </a:solidFill>
                <a:latin typeface="Calibri" panose="020F0502020204030204"/>
                <a:cs typeface="+mn-cs"/>
              </a:rPr>
              <a:t>kDaysInMonth</a:t>
            </a:r>
            <a:r>
              <a:rPr lang="en-US" dirty="0">
                <a:solidFill>
                  <a:prstClr val="black"/>
                </a:solidFill>
                <a:latin typeface="Calibri" panose="020F0502020204030204"/>
                <a:cs typeface="+mn-cs"/>
              </a:rPr>
              <a:t>[</a:t>
            </a:r>
            <a:r>
              <a:rPr lang="en-US" dirty="0" err="1">
                <a:solidFill>
                  <a:prstClr val="black"/>
                </a:solidFill>
                <a:latin typeface="Calibri" panose="020F0502020204030204"/>
                <a:cs typeface="+mn-cs"/>
              </a:rPr>
              <a:t>time.month</a:t>
            </a:r>
            <a:r>
              <a:rPr lang="en-US" dirty="0">
                <a:solidFill>
                  <a:prstClr val="black"/>
                </a:solidFill>
                <a:latin typeface="Calibri" panose="020F0502020204030204"/>
                <a:cs typeface="+mn-cs"/>
              </a:rPr>
              <a:t>]' is always true. time.cc 85</a:t>
            </a:r>
            <a:endParaRPr lang="ru-RU" dirty="0">
              <a:solidFill>
                <a:prstClr val="black"/>
              </a:solidFill>
              <a:latin typeface="Calibri" panose="020F0502020204030204"/>
              <a:cs typeface="+mn-cs"/>
            </a:endParaRPr>
          </a:p>
          <a:p>
            <a:pPr marL="228600" lvl="0" indent="-228600">
              <a:lnSpc>
                <a:spcPct val="90000"/>
              </a:lnSpc>
              <a:buClrTx/>
              <a:buFont typeface="Arial" panose="020B0604020202020204" pitchFamily="34" charset="0"/>
              <a:buChar char="•"/>
            </a:pPr>
            <a:endParaRPr lang="ru-RU" sz="2800" dirty="0">
              <a:solidFill>
                <a:prstClr val="black"/>
              </a:solidFill>
              <a:latin typeface="Calibri" panose="020F0502020204030204"/>
              <a:cs typeface="+mn-cs"/>
            </a:endParaRPr>
          </a:p>
        </p:txBody>
      </p:sp>
      <p:sp>
        <p:nvSpPr>
          <p:cNvPr id="3" name="Subtitle 2">
            <a:extLst>
              <a:ext uri="{FF2B5EF4-FFF2-40B4-BE49-F238E27FC236}">
                <a16:creationId xmlns:a16="http://schemas.microsoft.com/office/drawing/2014/main" id="{8BC212C6-24FB-40D2-B1C6-F29652267FF6}"/>
              </a:ext>
            </a:extLst>
          </p:cNvPr>
          <p:cNvSpPr>
            <a:spLocks noGrp="1"/>
          </p:cNvSpPr>
          <p:nvPr>
            <p:ph type="subTitle" idx="1"/>
          </p:nvPr>
        </p:nvSpPr>
        <p:spPr/>
        <p:txBody>
          <a:bodyPr/>
          <a:lstStyle/>
          <a:p>
            <a:r>
              <a:rPr lang="ru-RU" dirty="0"/>
              <a:t>Условие всегда истинно</a:t>
            </a:r>
          </a:p>
        </p:txBody>
      </p:sp>
    </p:spTree>
    <p:extLst>
      <p:ext uri="{BB962C8B-B14F-4D97-AF65-F5344CB8AC3E}">
        <p14:creationId xmlns:p14="http://schemas.microsoft.com/office/powerpoint/2010/main" val="1798615515"/>
      </p:ext>
    </p:extLst>
  </p:cSld>
  <p:clrMapOvr>
    <a:masterClrMapping/>
  </p:clrMapOvr>
</p:sld>
</file>

<file path=ppt/theme/theme1.xml><?xml version="1.0" encoding="utf-8"?>
<a:theme xmlns:a="http://schemas.openxmlformats.org/drawingml/2006/main" name="PVS-Studio">
  <a:themeElements>
    <a:clrScheme name="PVS-Studio">
      <a:dk1>
        <a:srgbClr val="000000"/>
      </a:dk1>
      <a:lt1>
        <a:sysClr val="window" lastClr="FFFFFF"/>
      </a:lt1>
      <a:dk2>
        <a:srgbClr val="44546A"/>
      </a:dk2>
      <a:lt2>
        <a:srgbClr val="FFFFFF"/>
      </a:lt2>
      <a:accent1>
        <a:srgbClr val="00B0F0"/>
      </a:accent1>
      <a:accent2>
        <a:srgbClr val="ED7D31"/>
      </a:accent2>
      <a:accent3>
        <a:srgbClr val="D8D8D8"/>
      </a:accent3>
      <a:accent4>
        <a:srgbClr val="FFC000"/>
      </a:accent4>
      <a:accent5>
        <a:srgbClr val="00B0F0"/>
      </a:accent5>
      <a:accent6>
        <a:srgbClr val="92D050"/>
      </a:accent6>
      <a:hlink>
        <a:srgbClr val="00B0F0"/>
      </a:hlink>
      <a:folHlink>
        <a:srgbClr val="954F72"/>
      </a:folHlink>
    </a:clrScheme>
    <a:fontScheme name="PVS-Studio">
      <a:majorFont>
        <a:latin typeface="Manrope"/>
        <a:ea typeface=""/>
        <a:cs typeface=""/>
      </a:majorFont>
      <a:minorFont>
        <a:latin typeface="Manrope Medium"/>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VS-Studio" id="{86D423F7-9CD9-41FA-AF4E-CB9C15CE4337}" vid="{1650A149-3C0D-481B-9373-BC6E666BB716}"/>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PVS-Studio</Template>
  <TotalTime>2310</TotalTime>
  <Words>6145</Words>
  <Application>Microsoft Office PowerPoint</Application>
  <PresentationFormat>Widescreen</PresentationFormat>
  <Paragraphs>739</Paragraphs>
  <Slides>83</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83</vt:i4>
      </vt:variant>
    </vt:vector>
  </HeadingPairs>
  <TitlesOfParts>
    <vt:vector size="93" baseType="lpstr">
      <vt:lpstr>Arial</vt:lpstr>
      <vt:lpstr>Calibri</vt:lpstr>
      <vt:lpstr>Calibri Light</vt:lpstr>
      <vt:lpstr>Consolas</vt:lpstr>
      <vt:lpstr>Courier New</vt:lpstr>
      <vt:lpstr>Georgia</vt:lpstr>
      <vt:lpstr>Manrope Medium</vt:lpstr>
      <vt:lpstr>Trebuchet MS</vt:lpstr>
      <vt:lpstr>Wingdings</vt:lpstr>
      <vt:lpstr>PVS-Studio</vt:lpstr>
      <vt:lpstr>PVS-Studio в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Ekaterina Matveeva</dc:creator>
  <cp:lastModifiedBy>Phillip Khandeliants</cp:lastModifiedBy>
  <cp:revision>174</cp:revision>
  <dcterms:created xsi:type="dcterms:W3CDTF">2019-07-15T16:19:01Z</dcterms:created>
  <dcterms:modified xsi:type="dcterms:W3CDTF">2019-11-12T06:12:13Z</dcterms:modified>
</cp:coreProperties>
</file>