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58" r:id="rId3"/>
    <p:sldId id="271" r:id="rId4"/>
    <p:sldId id="299" r:id="rId5"/>
    <p:sldId id="302" r:id="rId6"/>
    <p:sldId id="277" r:id="rId7"/>
    <p:sldId id="280" r:id="rId8"/>
    <p:sldId id="259" r:id="rId9"/>
    <p:sldId id="260" r:id="rId10"/>
    <p:sldId id="279" r:id="rId11"/>
    <p:sldId id="303" r:id="rId12"/>
    <p:sldId id="272" r:id="rId13"/>
    <p:sldId id="291" r:id="rId14"/>
    <p:sldId id="304" r:id="rId15"/>
    <p:sldId id="274" r:id="rId16"/>
    <p:sldId id="275" r:id="rId17"/>
    <p:sldId id="263" r:id="rId18"/>
    <p:sldId id="292" r:id="rId19"/>
    <p:sldId id="293" r:id="rId20"/>
    <p:sldId id="294" r:id="rId21"/>
    <p:sldId id="295" r:id="rId22"/>
    <p:sldId id="296" r:id="rId23"/>
    <p:sldId id="265" r:id="rId24"/>
    <p:sldId id="283" r:id="rId25"/>
    <p:sldId id="266" r:id="rId26"/>
    <p:sldId id="282" r:id="rId27"/>
    <p:sldId id="301" r:id="rId28"/>
    <p:sldId id="284" r:id="rId29"/>
    <p:sldId id="267" r:id="rId30"/>
    <p:sldId id="285" r:id="rId31"/>
    <p:sldId id="286" r:id="rId32"/>
    <p:sldId id="287" r:id="rId33"/>
    <p:sldId id="288" r:id="rId34"/>
    <p:sldId id="297" r:id="rId35"/>
    <p:sldId id="281" r:id="rId36"/>
    <p:sldId id="289" r:id="rId37"/>
    <p:sldId id="298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50AF-1345-4F29-A69D-8E0A4AD3A5C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68720-6FEC-4F67-8C50-0E56A33C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1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6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2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89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7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7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4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0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2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8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7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Меня зовут Максим. Я разработчик в компании </a:t>
            </a:r>
            <a:r>
              <a:rPr lang="en-US" dirty="0"/>
              <a:t>PVS</a:t>
            </a:r>
            <a:r>
              <a:rPr lang="ru-RU" dirty="0"/>
              <a:t>-</a:t>
            </a:r>
            <a:r>
              <a:rPr lang="en-US" dirty="0"/>
              <a:t>Studio</a:t>
            </a:r>
            <a:r>
              <a:rPr lang="ru-RU" dirty="0"/>
              <a:t>, которая занимается разработкой статического анализатора для языков программирования </a:t>
            </a:r>
            <a:r>
              <a:rPr lang="en-US" dirty="0"/>
              <a:t>C</a:t>
            </a:r>
            <a:r>
              <a:rPr lang="ru-RU" dirty="0"/>
              <a:t>/</a:t>
            </a:r>
            <a:r>
              <a:rPr lang="en-US" dirty="0"/>
              <a:t>C</a:t>
            </a:r>
            <a:r>
              <a:rPr lang="ru-RU" dirty="0"/>
              <a:t>++/</a:t>
            </a:r>
            <a:r>
              <a:rPr lang="en-US" dirty="0"/>
              <a:t>C</a:t>
            </a:r>
            <a:r>
              <a:rPr lang="ru-RU" dirty="0"/>
              <a:t>#/</a:t>
            </a:r>
            <a:r>
              <a:rPr lang="en-US" dirty="0"/>
              <a:t>Java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Сегодня я хочу вам рассказать, что статический анализ кода является такой же неотъемлемой частью разработки как, например, </a:t>
            </a:r>
            <a:r>
              <a:rPr lang="en-US" dirty="0"/>
              <a:t>Code Review</a:t>
            </a:r>
            <a:r>
              <a:rPr lang="ru-RU" dirty="0"/>
              <a:t>, тестирование.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12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96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7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9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2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0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67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08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10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80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62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22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47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94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21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13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64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2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12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6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2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8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9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2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6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236F-9B58-4D83-A1A5-0C01C53E4026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5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366E-70A6-453A-94EC-79B2EA323BED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2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E29B-8AD3-4ED9-8DB1-511935C1E793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4F6-75AF-42EB-9BE4-2FE753D8AC38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4D-D6CD-46D3-A621-AC25BBFB3141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4FB-B77E-4638-BB39-41D8BD1D0031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9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8E7B-51A4-4A76-91AD-C45A2D70BB2E}" type="datetime1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2C88-1782-4D92-91B7-0242A9009E8C}" type="datetime1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1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B8A3-2FDF-4BB9-A13C-DE36DEB261D5}" type="datetime1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8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4A70-B6FD-4693-9C9F-42920CA46DB0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5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B1-B95C-4CC1-9BA1-B0093A44DB0A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8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6C60-00A9-4161-A5AF-DDA3DAF9FAD2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3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76027" cy="6858000"/>
          </a:xfrm>
          <a:prstGeom prst="rect">
            <a:avLst/>
          </a:prstGeom>
        </p:spPr>
      </p:pic>
      <p:sp>
        <p:nvSpPr>
          <p:cNvPr id="85" name="Google Shape;85;p13"/>
          <p:cNvSpPr txBox="1"/>
          <p:nvPr/>
        </p:nvSpPr>
        <p:spPr>
          <a:xfrm>
            <a:off x="733426" y="2929439"/>
            <a:ext cx="10086975" cy="103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3400" b="1" dirty="0">
                <a:solidFill>
                  <a:schemeClr val="dk1"/>
                </a:solidFill>
              </a:rPr>
              <a:t>Статический анализ:</a:t>
            </a:r>
            <a:r>
              <a:rPr lang="en-US" sz="3400" b="1" dirty="0">
                <a:solidFill>
                  <a:schemeClr val="dk1"/>
                </a:solidFill>
              </a:rPr>
              <a:t>  </a:t>
            </a:r>
            <a:r>
              <a:rPr lang="ru-RU" sz="3400" b="1" dirty="0">
                <a:solidFill>
                  <a:schemeClr val="dk1"/>
                </a:solidFill>
              </a:rPr>
              <a:t>вокруг </a:t>
            </a:r>
            <a:r>
              <a:rPr lang="ru-RU" sz="3400" b="1" dirty="0" err="1">
                <a:solidFill>
                  <a:schemeClr val="dk1"/>
                </a:solidFill>
              </a:rPr>
              <a:t>Java</a:t>
            </a:r>
            <a:r>
              <a:rPr lang="ru-RU" sz="3400" b="1" dirty="0">
                <a:solidFill>
                  <a:schemeClr val="dk1"/>
                </a:solidFill>
              </a:rPr>
              <a:t> за 60 минут</a:t>
            </a:r>
            <a:endParaRPr sz="3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33427" y="4676195"/>
            <a:ext cx="54311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 Стефанов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33428" y="5260970"/>
            <a:ext cx="63504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/>
              <a:t>PVS-Studio, C++</a:t>
            </a:r>
            <a:r>
              <a:rPr lang="ru-RU" sz="2400" dirty="0"/>
              <a:t>/</a:t>
            </a:r>
            <a:r>
              <a:rPr lang="en-US" sz="2400" dirty="0"/>
              <a:t>Java </a:t>
            </a:r>
            <a:r>
              <a:rPr lang="ru-RU" sz="2400" dirty="0"/>
              <a:t>разработчик, г. Тула</a:t>
            </a:r>
          </a:p>
          <a:p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Технологии, используемые при статическом анализе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1" y="2173968"/>
            <a:ext cx="10515600" cy="4351339"/>
          </a:xfrm>
        </p:spPr>
        <p:txBody>
          <a:bodyPr>
            <a:normAutofit/>
          </a:bodyPr>
          <a:lstStyle/>
          <a:p>
            <a:r>
              <a:rPr lang="ru-RU" sz="3600" dirty="0"/>
              <a:t>Сопоставление с шаблоном (</a:t>
            </a:r>
            <a:r>
              <a:rPr lang="ru-RU" sz="3600" dirty="0" err="1"/>
              <a:t>pattern-based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/>
              <a:t>)</a:t>
            </a:r>
          </a:p>
          <a:p>
            <a:r>
              <a:rPr lang="ru-RU" sz="3600" dirty="0"/>
              <a:t>Вывод типов (</a:t>
            </a:r>
            <a:r>
              <a:rPr lang="en-US" sz="3600" dirty="0"/>
              <a:t>type inference)</a:t>
            </a:r>
            <a:endParaRPr lang="ru-RU" sz="3600" dirty="0"/>
          </a:p>
          <a:p>
            <a:r>
              <a:rPr lang="ru-RU" sz="3600" dirty="0"/>
              <a:t>Анализ потока данных (</a:t>
            </a:r>
            <a:r>
              <a:rPr lang="ru-RU" sz="3600" dirty="0" err="1"/>
              <a:t>data-flow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/>
              <a:t>)</a:t>
            </a:r>
          </a:p>
          <a:p>
            <a:r>
              <a:rPr lang="ru-RU" sz="3600" dirty="0"/>
              <a:t>Символьное выполнение (</a:t>
            </a:r>
            <a:r>
              <a:rPr lang="en-US" sz="3600" dirty="0"/>
              <a:t>symbolic execution</a:t>
            </a:r>
            <a:r>
              <a:rPr lang="en-US" sz="3600" dirty="0" smtClean="0"/>
              <a:t>)</a:t>
            </a:r>
          </a:p>
          <a:p>
            <a:r>
              <a:rPr lang="ru-RU" sz="3600" dirty="0" smtClean="0"/>
              <a:t>Аннотирование методов (</a:t>
            </a:r>
            <a:r>
              <a:rPr lang="en-US" sz="3600" dirty="0" smtClean="0"/>
              <a:t>method annotations)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83" y="1667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Сопоставление с шаблоном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/>
              <a:t>pattern-based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2560" y="1502257"/>
            <a:ext cx="10463349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index.equals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other.index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type.equals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other.type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other.version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other.found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tookInMillis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tookInMillis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Objects.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terms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other.terms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532" y="1372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 типов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type inference)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690688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ru-RU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1223" y="1234869"/>
            <a:ext cx="11321143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... }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Animal {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someMethod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altLang="ru-RU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list.remove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54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2210228"/>
            <a:ext cx="11460479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(Arg1, Arg2, [](</a:t>
            </a:r>
            <a:r>
              <a:rPr lang="ru-RU" alt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&amp;v1, </a:t>
            </a:r>
            <a:r>
              <a:rPr lang="ru-RU" alt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&amp;v2) </a:t>
            </a:r>
            <a:endParaRPr lang="en-US" altLang="ru-R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altLang="ru-R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ru-R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ru-R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690692"/>
            <a:ext cx="96490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ru-RU" altLang="ru-RU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2600" i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ru-RU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//1</a:t>
            </a: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endParaRPr lang="en-US" altLang="ru-RU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6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 &gt; </a:t>
            </a:r>
            <a:r>
              <a:rPr lang="ru-RU" altLang="ru-RU" sz="2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b &lt; </a:t>
            </a:r>
            <a:r>
              <a:rPr lang="ru-RU" altLang="ru-RU" sz="2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altLang="ru-RU" sz="26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600" i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600" i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ru-RU" sz="260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[6..</a:t>
            </a:r>
            <a:r>
              <a:rPr lang="en-US" altLang="ru-RU" sz="2600" i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INT_MAX]</a:t>
            </a:r>
            <a:endParaRPr lang="en-US" altLang="ru-RU" sz="2600" i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600" i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 </a:t>
            </a:r>
            <a:r>
              <a:rPr lang="en-US" altLang="ru-RU" sz="260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[INT_MIN..1]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2600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b) &gt; </a:t>
            </a:r>
            <a:r>
              <a:rPr lang="ru-RU" altLang="ru-RU" sz="2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2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</a:t>
            </a:r>
            <a:r>
              <a:rPr lang="en-US" altLang="ru-RU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ru-RU" sz="26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...}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ru-RU" sz="26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2600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a</a:t>
            </a: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//3 </a:t>
            </a:r>
            <a: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26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Анализ потока данных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/>
              <a:t>data-flow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70655" y="1633990"/>
            <a:ext cx="9445487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x) 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x: [-2147483648..2147483647]   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//1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</a:t>
            </a:r>
            <a:r>
              <a:rPr lang="ru-RU" altLang="ru-RU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x: [4..2147483647]</a:t>
            </a:r>
            <a:r>
              <a:rPr lang="en-US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//2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</a:t>
            </a:r>
            <a:r>
              <a:rPr lang="ru-RU" altLang="ru-RU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x: [4..9]</a:t>
            </a:r>
            <a:r>
              <a:rPr lang="en-US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//3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x: [-2147483648..3]</a:t>
            </a:r>
            <a:r>
              <a:rPr lang="en-US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altLang="ru-RU" sz="20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//4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44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Символьное выполнение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symbolic execution)</a:t>
            </a:r>
            <a:br>
              <a:rPr lang="en-US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40677" y="2331836"/>
            <a:ext cx="6948352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someMethod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 == B)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(A - B)</a:t>
            </a:r>
            <a:r>
              <a:rPr lang="ru-RU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Существующие инструменты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50" y="1327272"/>
            <a:ext cx="7486279" cy="55307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SonarQube: </a:t>
            </a:r>
            <a:r>
              <a:rPr lang="ru-RU" dirty="0" smtClean="0"/>
              <a:t>что и зачем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Платформа с открытым исходным кодом для непрерывного анализа и измерения качества кода</a:t>
            </a:r>
            <a:endParaRPr lang="en-US" sz="3200" dirty="0"/>
          </a:p>
          <a:p>
            <a:r>
              <a:rPr lang="ru-RU" sz="3200" dirty="0"/>
              <a:t>Содержит ряд анализаторов для разных языков</a:t>
            </a:r>
          </a:p>
          <a:p>
            <a:r>
              <a:rPr lang="ru-RU" sz="3200" dirty="0"/>
              <a:t>Позволяет интегрировать </a:t>
            </a:r>
            <a:r>
              <a:rPr lang="ru-RU" sz="3200" dirty="0" smtClean="0"/>
              <a:t>сторонние анализаторы </a:t>
            </a:r>
            <a:endParaRPr lang="ru-RU" sz="3200" dirty="0"/>
          </a:p>
          <a:p>
            <a:r>
              <a:rPr lang="ru-RU" sz="3200" dirty="0"/>
              <a:t>Наглядно визуализирует качество вашего продукта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27" y="612931"/>
            <a:ext cx="8660469" cy="5925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38" y="4780"/>
            <a:ext cx="10515600" cy="918329"/>
          </a:xfrm>
        </p:spPr>
        <p:txBody>
          <a:bodyPr/>
          <a:lstStyle/>
          <a:p>
            <a:pPr algn="ctr"/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59" y="1330346"/>
            <a:ext cx="7852956" cy="4750825"/>
          </a:xfrm>
        </p:spPr>
        <p:txBody>
          <a:bodyPr/>
          <a:lstStyle/>
          <a:p>
            <a:r>
              <a:rPr lang="ru-RU" dirty="0" smtClean="0"/>
              <a:t>Максим Стефанов (</a:t>
            </a:r>
            <a:r>
              <a:rPr lang="en-US" b="1" dirty="0" smtClean="0"/>
              <a:t>stefanov@viva64.com</a:t>
            </a:r>
            <a:r>
              <a:rPr lang="ru-RU" dirty="0" smtClean="0"/>
              <a:t>)</a:t>
            </a:r>
          </a:p>
          <a:p>
            <a:r>
              <a:rPr lang="en-US" dirty="0" smtClean="0"/>
              <a:t>C++/Java </a:t>
            </a:r>
            <a:r>
              <a:rPr lang="ru-RU" dirty="0"/>
              <a:t>р</a:t>
            </a:r>
            <a:r>
              <a:rPr lang="ru-RU" dirty="0" smtClean="0"/>
              <a:t>азработчик в компании </a:t>
            </a:r>
            <a:r>
              <a:rPr lang="en-US" dirty="0" smtClean="0"/>
              <a:t>PVS-Studio</a:t>
            </a:r>
            <a:endParaRPr lang="ru-RU" dirty="0" smtClean="0"/>
          </a:p>
          <a:p>
            <a:r>
              <a:rPr lang="ru-RU" dirty="0" smtClean="0"/>
              <a:t>Деятельность</a:t>
            </a:r>
            <a:r>
              <a:rPr lang="en-US" dirty="0" smtClean="0"/>
              <a:t>:</a:t>
            </a:r>
          </a:p>
          <a:p>
            <a:pPr lvl="1"/>
            <a:r>
              <a:rPr lang="ru-RU" sz="2800" dirty="0"/>
              <a:t>Участие в разработке ядра C++ анализатора</a:t>
            </a:r>
            <a:endParaRPr lang="en-US" sz="2800" dirty="0"/>
          </a:p>
          <a:p>
            <a:pPr lvl="1"/>
            <a:r>
              <a:rPr lang="ru-RU" sz="2800" dirty="0"/>
              <a:t>Участие в разработке </a:t>
            </a:r>
            <a:r>
              <a:rPr lang="en-US" sz="2800" dirty="0"/>
              <a:t>Java</a:t>
            </a:r>
            <a:r>
              <a:rPr lang="ru-RU" sz="2800" dirty="0"/>
              <a:t> анализатора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8" y="1330343"/>
            <a:ext cx="3696263" cy="53343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662199"/>
            <a:ext cx="11190514" cy="34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34" y="576493"/>
            <a:ext cx="8880955" cy="58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406240"/>
            <a:ext cx="10842171" cy="42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1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 </a:t>
            </a:r>
            <a:r>
              <a:rPr lang="en-US" dirty="0" smtClean="0"/>
              <a:t>PVS-Studio</a:t>
            </a:r>
            <a:r>
              <a:rPr lang="ru-RU" dirty="0" smtClean="0"/>
              <a:t> для </a:t>
            </a:r>
            <a:r>
              <a:rPr lang="en-US" dirty="0" smtClean="0"/>
              <a:t>Java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1825625"/>
            <a:ext cx="8098971" cy="4351339"/>
          </a:xfrm>
        </p:spPr>
        <p:txBody>
          <a:bodyPr/>
          <a:lstStyle/>
          <a:p>
            <a:r>
              <a:rPr lang="en-US" dirty="0" smtClean="0"/>
              <a:t>Java</a:t>
            </a:r>
            <a:r>
              <a:rPr lang="ru-RU" dirty="0"/>
              <a:t> </a:t>
            </a:r>
            <a:r>
              <a:rPr lang="ru-RU" dirty="0" smtClean="0"/>
              <a:t>- популярный язык</a:t>
            </a:r>
          </a:p>
          <a:p>
            <a:r>
              <a:rPr lang="ru-RU" dirty="0" smtClean="0"/>
              <a:t>Большая сфера применения языка </a:t>
            </a:r>
          </a:p>
          <a:p>
            <a:r>
              <a:rPr lang="ru-RU" dirty="0" smtClean="0"/>
              <a:t>Была возможность использовать механизмы из </a:t>
            </a:r>
            <a:r>
              <a:rPr lang="en-US" dirty="0" smtClean="0"/>
              <a:t>C++ </a:t>
            </a:r>
            <a:r>
              <a:rPr lang="ru-RU" dirty="0" smtClean="0"/>
              <a:t>анализатора (</a:t>
            </a:r>
            <a:r>
              <a:rPr lang="ru-RU" dirty="0" err="1"/>
              <a:t>data-flow</a:t>
            </a:r>
            <a:r>
              <a:rPr lang="ru-RU" dirty="0"/>
              <a:t> </a:t>
            </a:r>
            <a:r>
              <a:rPr lang="ru-RU" dirty="0" err="1" smtClean="0"/>
              <a:t>analysis</a:t>
            </a:r>
            <a:r>
              <a:rPr lang="en-US" dirty="0"/>
              <a:t>, method </a:t>
            </a:r>
            <a:r>
              <a:rPr lang="en-US" dirty="0" smtClean="0"/>
              <a:t>annotations</a:t>
            </a:r>
            <a:r>
              <a:rPr lang="ru-RU" dirty="0" smtClean="0"/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12" y="226422"/>
            <a:ext cx="4702693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12710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Внутреннее устройство анализатора</a:t>
            </a:r>
            <a:endParaRPr lang="ru-RU" dirty="0"/>
          </a:p>
        </p:txBody>
      </p:sp>
      <p:pic>
        <p:nvPicPr>
          <p:cNvPr id="2050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01" y="1677854"/>
            <a:ext cx="9105947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56" y="1424965"/>
            <a:ext cx="6008569" cy="496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Spoon</a:t>
            </a:r>
            <a:r>
              <a:rPr lang="ru-RU" sz="2400" b="1" dirty="0" smtClean="0"/>
              <a:t> </a:t>
            </a:r>
            <a:r>
              <a:rPr lang="ru-RU" sz="2400" dirty="0" smtClean="0"/>
              <a:t>для получения синтаксического дерева </a:t>
            </a:r>
            <a:r>
              <a:rPr lang="ru-RU" sz="2400" dirty="0"/>
              <a:t>и </a:t>
            </a:r>
            <a:r>
              <a:rPr lang="ru-RU" sz="2400" dirty="0" smtClean="0"/>
              <a:t>семантической модели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Spoon </a:t>
            </a:r>
            <a:r>
              <a:rPr lang="ru-RU" sz="2400" dirty="0" smtClean="0"/>
              <a:t>преобразует код в метамодель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25" y="1263689"/>
            <a:ext cx="5300251" cy="51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987928" y="3770811"/>
            <a:ext cx="1155894" cy="5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991101" y="3936274"/>
            <a:ext cx="1152721" cy="7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8156" y="3560200"/>
            <a:ext cx="4349749" cy="3170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TestClass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(a + b) * </a:t>
            </a:r>
            <a:r>
              <a:rPr lang="ru-RU" altLang="ru-RU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ru-RU" altLang="ru-RU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25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4875" y="-1271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Внутреннее устройство анализатора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1163020"/>
            <a:ext cx="10668000" cy="1421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Data-flow analysis</a:t>
            </a:r>
            <a:r>
              <a:rPr lang="ru-RU" b="1" dirty="0" smtClean="0"/>
              <a:t>, </a:t>
            </a:r>
            <a:r>
              <a:rPr lang="en-US" b="1" dirty="0"/>
              <a:t>method annotations</a:t>
            </a:r>
            <a:r>
              <a:rPr lang="ru-RU" b="1" dirty="0" smtClean="0"/>
              <a:t> </a:t>
            </a:r>
            <a:r>
              <a:rPr lang="ru-RU" dirty="0" smtClean="0"/>
              <a:t> - использование механизмов из </a:t>
            </a:r>
            <a:r>
              <a:rPr lang="en-US" dirty="0" smtClean="0"/>
              <a:t>C++ </a:t>
            </a:r>
            <a:r>
              <a:rPr lang="ru-RU" dirty="0" smtClean="0"/>
              <a:t>анализатора</a:t>
            </a:r>
            <a:r>
              <a:rPr lang="en-US" dirty="0" smtClean="0"/>
              <a:t> </a:t>
            </a:r>
            <a:r>
              <a:rPr lang="ru-RU" dirty="0" smtClean="0"/>
              <a:t>при помощи </a:t>
            </a:r>
            <a:r>
              <a:rPr lang="en-US" dirty="0" smtClean="0"/>
              <a:t>SWIG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02" y="2084471"/>
            <a:ext cx="6800850" cy="42291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4875" y="-1271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Внутреннее устройство анализатора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762000" y="1668833"/>
            <a:ext cx="10668000" cy="1840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000" b="1" dirty="0" smtClean="0"/>
              <a:t>Диагностическое правило</a:t>
            </a:r>
            <a:r>
              <a:rPr lang="ru-RU" sz="3000" dirty="0" smtClean="0"/>
              <a:t> – является </a:t>
            </a:r>
            <a:r>
              <a:rPr lang="ru-RU" sz="3000" dirty="0" err="1"/>
              <a:t>визитором</a:t>
            </a:r>
            <a:r>
              <a:rPr lang="ru-RU" sz="3000" dirty="0"/>
              <a:t>, у которого перегружаются методы, в которых обходятся интересующие нас элементы</a:t>
            </a:r>
            <a:r>
              <a:rPr lang="ru-RU" sz="3000" dirty="0" smtClean="0"/>
              <a:t> по дереву</a:t>
            </a: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04875" y="-12710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Внутреннее устройство анализатора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587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Некоторые примеры ошибок, найденных при помощи </a:t>
            </a:r>
            <a:r>
              <a:rPr lang="en-US" dirty="0" smtClean="0"/>
              <a:t>PVS-Studio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1700"/>
          </a:xfrm>
        </p:spPr>
        <p:txBody>
          <a:bodyPr/>
          <a:lstStyle/>
          <a:p>
            <a:pPr algn="ctr"/>
            <a:r>
              <a:rPr lang="ru-RU" dirty="0" smtClean="0"/>
              <a:t>Целочисленное деление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9303" y="3041896"/>
            <a:ext cx="11639823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checkSentenceCapitalization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ru-RU" altLang="ru-RU" sz="2000" dirty="0" err="1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NotNull</a:t>
            </a:r>
            <a:r>
              <a:rPr lang="ru-RU" altLang="ru-RU" sz="20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StringUtil.split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capitalized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altLang="ru-RU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capitalized</a:t>
            </a:r>
            <a:r>
              <a:rPr lang="ru-RU" alt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ru-RU" altLang="ru-RU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words.size</a:t>
            </a:r>
            <a:r>
              <a:rPr lang="ru-RU" alt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 0.2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reasonable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20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</a:t>
            </a:r>
            <a:r>
              <a:rPr lang="ru-RU" altLang="ru-RU" sz="20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capitalized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</a:t>
            </a:r>
            <a: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5915398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V6011 [CWE-682] The '0.2' literal of the 'double' type is compared to a value of the '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type. TitleCapitalizationInspection.java 169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48903" y="1743076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IntelliJ IDEA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 чем поговорим...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475" y="1425577"/>
            <a:ext cx="11608525" cy="49064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Теория </a:t>
            </a:r>
          </a:p>
          <a:p>
            <a:pPr lvl="1"/>
            <a:r>
              <a:rPr lang="ru-RU" dirty="0" smtClean="0"/>
              <a:t>Качество кода (баги, уязвимости)</a:t>
            </a:r>
          </a:p>
          <a:p>
            <a:pPr lvl="1"/>
            <a:r>
              <a:rPr lang="ru-RU" dirty="0" smtClean="0"/>
              <a:t>Методологии защиты кода от дефектов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ode Review</a:t>
            </a:r>
          </a:p>
          <a:p>
            <a:pPr lvl="1"/>
            <a:r>
              <a:rPr lang="ru-RU" i="1" u="sng" dirty="0" smtClean="0"/>
              <a:t>Статический анализ и все с ним связанное</a:t>
            </a:r>
          </a:p>
          <a:p>
            <a:r>
              <a:rPr lang="ru-RU" dirty="0" smtClean="0"/>
              <a:t>Инструменты </a:t>
            </a:r>
          </a:p>
          <a:p>
            <a:pPr lvl="1"/>
            <a:r>
              <a:rPr lang="ru-RU" dirty="0" smtClean="0"/>
              <a:t>Существующие инструменты статического анализа</a:t>
            </a:r>
          </a:p>
          <a:p>
            <a:pPr lvl="1"/>
            <a:r>
              <a:rPr lang="en-US" dirty="0" err="1" smtClean="0"/>
              <a:t>SonarQube</a:t>
            </a:r>
            <a:endParaRPr lang="en-US" dirty="0"/>
          </a:p>
          <a:p>
            <a:pPr lvl="1"/>
            <a:r>
              <a:rPr lang="en-US" dirty="0" smtClean="0"/>
              <a:t>PVS-Studio</a:t>
            </a:r>
            <a:r>
              <a:rPr lang="ru-RU" dirty="0" smtClean="0"/>
              <a:t> </a:t>
            </a:r>
            <a:r>
              <a:rPr lang="en-US" dirty="0" smtClean="0"/>
              <a:t>for Java </a:t>
            </a:r>
            <a:r>
              <a:rPr lang="ru-RU" dirty="0" smtClean="0"/>
              <a:t>– что это?</a:t>
            </a:r>
          </a:p>
          <a:p>
            <a:r>
              <a:rPr lang="ru-RU" dirty="0" smtClean="0"/>
              <a:t>Несколько</a:t>
            </a:r>
            <a:r>
              <a:rPr lang="en-US" dirty="0" smtClean="0"/>
              <a:t> </a:t>
            </a:r>
            <a:r>
              <a:rPr lang="ru-RU" dirty="0" smtClean="0"/>
              <a:t>обнаруженных </a:t>
            </a:r>
            <a:r>
              <a:rPr lang="ru-RU" dirty="0"/>
              <a:t>примеров кода с </a:t>
            </a:r>
            <a:r>
              <a:rPr lang="ru-RU" dirty="0" smtClean="0"/>
              <a:t>дефектами </a:t>
            </a:r>
            <a:endParaRPr lang="ru-RU" dirty="0"/>
          </a:p>
          <a:p>
            <a:r>
              <a:rPr lang="ru-RU" dirty="0" smtClean="0"/>
              <a:t>Еще про статический анализ</a:t>
            </a:r>
          </a:p>
          <a:p>
            <a:r>
              <a:rPr lang="ru-RU" dirty="0" smtClean="0"/>
              <a:t>Итоги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1700"/>
          </a:xfrm>
        </p:spPr>
        <p:txBody>
          <a:bodyPr/>
          <a:lstStyle/>
          <a:p>
            <a:pPr algn="ctr"/>
            <a:r>
              <a:rPr lang="ru-RU" dirty="0" smtClean="0"/>
              <a:t>Всегда </a:t>
            </a:r>
            <a:r>
              <a:rPr lang="en-US" dirty="0" smtClean="0"/>
              <a:t>false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6081924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PVS-Studio: V6007 [CWE-570] Expression '"0".equals(text)' is always false. ConvertIntegerToDecimalPredicate.java 46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48903" y="1351063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IntelliJ IDEA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0229" y="2143187"/>
            <a:ext cx="11032671" cy="343170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en-US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satisfiedBy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ru-RU" sz="2000" dirty="0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@</a:t>
            </a:r>
            <a:r>
              <a:rPr lang="en-US" altLang="ru-RU" sz="2000" dirty="0" err="1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NotNull</a:t>
            </a:r>
            <a:r>
              <a:rPr lang="en-US" altLang="ru-RU" sz="2000" dirty="0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PsiElement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element) {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....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ru-RU" sz="2000" dirty="0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@</a:t>
            </a:r>
            <a:r>
              <a:rPr lang="en-US" altLang="ru-RU" sz="2000" dirty="0" err="1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NonNls</a:t>
            </a:r>
            <a:r>
              <a:rPr lang="en-US" altLang="ru-RU" sz="2000" dirty="0">
                <a:solidFill>
                  <a:srgbClr val="8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final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text = 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expression.getText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().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replaceAll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"_"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""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(text ==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|| 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text.length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&lt; </a:t>
            </a:r>
            <a:r>
              <a:rPr lang="en-US" altLang="ru-RU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{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false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ru-RU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"0"</a:t>
            </a:r>
            <a:r>
              <a:rPr lang="en-US" altLang="ru-RU" sz="20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.equals(text)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|| 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"0L"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.equals(text) || 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"0l"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.equals(text)) {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false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</a:t>
            </a:r>
            <a:r>
              <a:rPr lang="en-US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text.charAt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ru-RU" sz="20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== 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'0'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ru-RU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alt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0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1700"/>
          </a:xfrm>
        </p:spPr>
        <p:txBody>
          <a:bodyPr/>
          <a:lstStyle/>
          <a:p>
            <a:pPr algn="ctr"/>
            <a:r>
              <a:rPr lang="ru-RU" dirty="0" smtClean="0"/>
              <a:t>Незапланированное количество итераций</a:t>
            </a:r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5429" y="900385"/>
            <a:ext cx="11480346" cy="563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getXMLType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WillNotClose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InputStream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ru-RU" alt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ru-RU" alt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4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 =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r.readLine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 ==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Matcher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tag.matcher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m.find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m.group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ru-RU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....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44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72" y="3785740"/>
            <a:ext cx="3259621" cy="878341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>
            <a:off x="5435501" y="2906285"/>
            <a:ext cx="478971" cy="24735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8900" y="1943610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SpotBugs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037" y="5982905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V6007 </a:t>
            </a:r>
            <a:r>
              <a:rPr lang="en-US" dirty="0"/>
              <a:t>[CWE-571] Expression 'count &lt; 4' is always true. Util.java 394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8931"/>
            <a:ext cx="10515600" cy="901700"/>
          </a:xfrm>
        </p:spPr>
        <p:txBody>
          <a:bodyPr/>
          <a:lstStyle/>
          <a:p>
            <a:pPr algn="ctr"/>
            <a:r>
              <a:rPr lang="ru-RU" dirty="0" smtClean="0"/>
              <a:t>Никуда без </a:t>
            </a:r>
            <a:r>
              <a:rPr lang="en-US" dirty="0" smtClean="0"/>
              <a:t>Copy-Paste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24029" y="4924425"/>
            <a:ext cx="3914775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1223" y="1144864"/>
            <a:ext cx="11025051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RuleDto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RuleDefinitionDto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definition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RuleMetadataDto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setUpdatedAtFromDefinition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ru-RU" altLang="ru-RU" sz="1600" dirty="0" err="1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ru-RU" altLang="ru-RU" sz="16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ru-RU" altLang="ru-RU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definition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.getUpdatedAt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setUpdatedAtFromMetadata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ru-RU" altLang="ru-RU" sz="1600" dirty="0" err="1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ru-RU" altLang="ru-RU" sz="1600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ru-RU" altLang="ru-RU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ru-RU" altLang="ru-RU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ru-RU" altLang="ru-RU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definition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.getUpdatedAt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updatedAt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327280" y="1080127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SonarQube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5" y="6033188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V6032 It is odd that the body of method '</a:t>
            </a:r>
            <a:r>
              <a:rPr lang="en-US" dirty="0" err="1"/>
              <a:t>setUpdatedAtFromDefinition</a:t>
            </a:r>
            <a:r>
              <a:rPr lang="en-US" dirty="0"/>
              <a:t>' is fully equivalent to the body of another method '</a:t>
            </a:r>
            <a:r>
              <a:rPr lang="en-US" dirty="0" err="1"/>
              <a:t>setUpdatedAtFromMetadata</a:t>
            </a:r>
            <a:r>
              <a:rPr lang="en-US" dirty="0"/>
              <a:t>'. Check lines: 396, 405. RuleDto.java 396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86300" y="3002280"/>
            <a:ext cx="250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86300" y="4465320"/>
            <a:ext cx="2125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8931"/>
            <a:ext cx="10515600" cy="901700"/>
          </a:xfrm>
        </p:spPr>
        <p:txBody>
          <a:bodyPr/>
          <a:lstStyle/>
          <a:p>
            <a:pPr algn="ctr"/>
            <a:r>
              <a:rPr lang="ru-RU" dirty="0" smtClean="0"/>
              <a:t>Дубликаты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5963022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V6033 [CWE-462] An item with the same key '</a:t>
            </a:r>
            <a:r>
              <a:rPr lang="en-US" dirty="0" err="1"/>
              <a:t>JavaPunctuator.PLUSEQU</a:t>
            </a:r>
            <a:r>
              <a:rPr lang="en-US" dirty="0"/>
              <a:t>' has already been added. Check lines: 104, 100. KindMaps.java 104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48903" y="1114828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SonarJava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6057" y="2177803"/>
            <a:ext cx="11144930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altLang="ru-RU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ru-RU" altLang="ru-RU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JavaPunctuator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Tree.Kind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ru-RU" altLang="ru-RU" sz="1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assignmentOperators</a:t>
            </a:r>
            <a:r>
              <a:rPr lang="ru-RU" altLang="ru-RU" sz="1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Maps.newEnumMap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JavaPunctuator.</a:t>
            </a:r>
            <a:r>
              <a:rPr lang="ru-RU" altLang="ru-RU" sz="1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altLang="ru-RU" sz="1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KindMaps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assignmentOperators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.put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JavaPunctuator.</a:t>
            </a:r>
            <a:r>
              <a:rPr lang="ru-RU" altLang="ru-RU" sz="1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PLUSEQU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Tree.Kind.</a:t>
            </a:r>
            <a:r>
              <a:rPr lang="ru-RU" altLang="ru-RU" sz="1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PLUS_ASSIGNMENT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assignmentOperators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.put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JavaPunctuator.</a:t>
            </a:r>
            <a:r>
              <a:rPr lang="ru-RU" altLang="ru-RU" sz="1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PLUSEQU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Tree.Kind.</a:t>
            </a:r>
            <a:r>
              <a:rPr lang="ru-RU" altLang="ru-RU" sz="1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PLUS_ASSIGNMENT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b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 интегрировать статический </a:t>
            </a:r>
            <a:r>
              <a:rPr lang="ru-RU" dirty="0"/>
              <a:t>анализ в процесс разработки 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1854927"/>
            <a:ext cx="8534400" cy="4183924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разработчик имеет на рабочем месте инструмент статического анализа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Анализ всей кодовой базы при ночных сборках</a:t>
            </a:r>
            <a:r>
              <a:rPr lang="en-US" dirty="0" smtClean="0"/>
              <a:t>,</a:t>
            </a:r>
            <a:r>
              <a:rPr lang="ru-RU" dirty="0"/>
              <a:t> и в случае нахождения подозрительного </a:t>
            </a:r>
            <a:r>
              <a:rPr lang="ru-RU" dirty="0" smtClean="0"/>
              <a:t>кода - </a:t>
            </a:r>
            <a:r>
              <a:rPr lang="ru-RU" dirty="0"/>
              <a:t>рассылка писем виновникам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ÐÐ°ÑÑÐ¸Ð½ÐºÐ¸ Ð¿Ð¾ Ð·Ð°Ð¿ÑÐ¾ÑÑ ÐºÐ°ÑÑÐ¸Ð½ÐºÐ° Ñ ÑÐ»ÐµÐ¶Ñ Ð·Ð° ÑÐ¾Ð±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70" y="3634460"/>
            <a:ext cx="2125483" cy="24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970623" cy="14462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начать использовать инструменты статического анализа на больших проектах и не пасть духом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506661"/>
            <a:ext cx="10515600" cy="4351339"/>
          </a:xfrm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Проверяем проект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Указываем, что все выданные предупреждения нам пока не интересны, поместив их в специальный файл подавления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Закладываем файл с разметкой в систему контроля версий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Запускаем анализатор и получаем предупреждения только на новый или измененный код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PROFIT!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Статический анализ – дополняющая методология, а не «серебряная пуля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Статический </a:t>
            </a:r>
            <a:r>
              <a:rPr lang="ru-RU" dirty="0"/>
              <a:t>анализ должен использоваться регулярно</a:t>
            </a:r>
          </a:p>
          <a:p>
            <a:r>
              <a:rPr lang="ru-RU" dirty="0"/>
              <a:t>Можно начать использовать анализ сразу, отложив правку старых ошибок на </a:t>
            </a:r>
            <a:r>
              <a:rPr lang="ru-RU" dirty="0" smtClean="0"/>
              <a:t>потом</a:t>
            </a:r>
          </a:p>
          <a:p>
            <a:r>
              <a:rPr lang="ru-RU" dirty="0" smtClean="0"/>
              <a:t>Конкуренция </a:t>
            </a:r>
            <a:r>
              <a:rPr lang="ru-RU" dirty="0"/>
              <a:t>– залог прогресса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" y="0"/>
            <a:ext cx="12175679" cy="6858000"/>
          </a:xfrm>
          <a:prstGeom prst="rect">
            <a:avLst/>
          </a:prstGeom>
        </p:spPr>
      </p:pic>
      <p:sp>
        <p:nvSpPr>
          <p:cNvPr id="93" name="Google Shape;93;p14"/>
          <p:cNvSpPr txBox="1"/>
          <p:nvPr/>
        </p:nvSpPr>
        <p:spPr>
          <a:xfrm>
            <a:off x="395618" y="2954117"/>
            <a:ext cx="79528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6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 Стефанов</a:t>
            </a:r>
            <a:endParaRPr sz="6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95618" y="3973613"/>
            <a:ext cx="5431191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stefanov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viva64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95618" y="4707921"/>
            <a:ext cx="5431191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dirty="0">
                <a:solidFill>
                  <a:schemeClr val="dk1"/>
                </a:solidFill>
              </a:rPr>
              <a:t>7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953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968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r>
              <a:rPr lang="ru-R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уделять внимание качеству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26" y="1825625"/>
            <a:ext cx="10718074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накопить технический долг, если </a:t>
            </a:r>
            <a:r>
              <a:rPr lang="ru-RU" sz="3200" dirty="0"/>
              <a:t>проект </a:t>
            </a:r>
            <a:r>
              <a:rPr lang="ru-RU" sz="3200" dirty="0" smtClean="0"/>
              <a:t>молодой</a:t>
            </a:r>
          </a:p>
          <a:p>
            <a:r>
              <a:rPr lang="ru-RU" sz="3200" dirty="0" smtClean="0"/>
              <a:t>Не потерять пользователей, если проект с историей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Стоимость исправления дефекта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Ð°ÐºÐºÐ¾Ð½Ð½ÐµÐ»Ð»Ð° Â«Ð¡Ð¾Ð²ÐµÑÑÐµÐ½Ð½ÑÐ¹ ÐÐ¾Ð´Â» ÑÐµÐ½Ð° Ð¾ÑÐ¸Ð±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60" y="1690691"/>
            <a:ext cx="7407637" cy="32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3073" y="521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13131"/>
                </a:solidFill>
                <a:latin typeface="PT Serif"/>
              </a:rPr>
              <a:t>Из книги С. </a:t>
            </a:r>
            <a:r>
              <a:rPr lang="ru-RU" i="1" dirty="0" err="1">
                <a:solidFill>
                  <a:srgbClr val="313131"/>
                </a:solidFill>
                <a:latin typeface="PT Serif"/>
              </a:rPr>
              <a:t>Макконнелла</a:t>
            </a:r>
            <a:r>
              <a:rPr lang="ru-RU" i="1" dirty="0">
                <a:solidFill>
                  <a:srgbClr val="313131"/>
                </a:solidFill>
                <a:latin typeface="PT Serif"/>
              </a:rPr>
              <a:t> "Совершенный Код"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747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обеспечения качества кода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59" y="466729"/>
            <a:ext cx="7923887" cy="62198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13335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Code Review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441" y="995602"/>
            <a:ext cx="7312660" cy="545374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13383"/>
              </p:ext>
            </p:extLst>
          </p:nvPr>
        </p:nvGraphicFramePr>
        <p:xfrm>
          <a:off x="478970" y="1297577"/>
          <a:ext cx="11181807" cy="526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740"/>
                <a:gridCol w="3498067"/>
              </a:tblGrid>
              <a:tr h="5699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Плюсы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Минусы</a:t>
                      </a:r>
                      <a:endParaRPr lang="ru-RU" sz="1900" dirty="0"/>
                    </a:p>
                  </a:txBody>
                  <a:tcPr/>
                </a:tc>
              </a:tr>
              <a:tr h="809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Выявление дефекта на раннем этапе разработки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Утомительно</a:t>
                      </a:r>
                      <a:endParaRPr lang="ru-RU" sz="2400" dirty="0"/>
                    </a:p>
                  </a:txBody>
                  <a:tcPr/>
                </a:tc>
              </a:tr>
              <a:tr h="6687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Увеличение взаимодействия команды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Длительно</a:t>
                      </a:r>
                    </a:p>
                  </a:txBody>
                  <a:tcPr/>
                </a:tc>
              </a:tr>
              <a:tr h="668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Повышение степени совместного владения кодом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Дорого</a:t>
                      </a:r>
                    </a:p>
                  </a:txBody>
                  <a:tcPr/>
                </a:tc>
              </a:tr>
              <a:tr h="668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Эффект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16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Свежий взгляд со стороны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(каким бы крутым программистом Вы не были, вы обязательно что-нибудь забудете)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68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Выявление ошибок высокого уровня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" y="-203211"/>
            <a:ext cx="1279061" cy="159697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-13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Code Review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Статический анализ кода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49032"/>
              </p:ext>
            </p:extLst>
          </p:nvPr>
        </p:nvGraphicFramePr>
        <p:xfrm>
          <a:off x="396785" y="1422612"/>
          <a:ext cx="11207932" cy="4211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4766"/>
                <a:gridCol w="3713166"/>
              </a:tblGrid>
              <a:tr h="6328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Плюсы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Минусы</a:t>
                      </a:r>
                      <a:endParaRPr lang="ru-RU" sz="1900" dirty="0"/>
                    </a:p>
                  </a:txBody>
                  <a:tcPr/>
                </a:tc>
              </a:tr>
              <a:tr h="853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Выявляет дефекты до начала </a:t>
                      </a:r>
                      <a:r>
                        <a:rPr lang="en-US" sz="2400" dirty="0" smtClean="0"/>
                        <a:t>code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Нельзя выявить высокоуровневые ошибки </a:t>
                      </a:r>
                    </a:p>
                  </a:txBody>
                  <a:tcPr/>
                </a:tc>
              </a:tr>
              <a:tr h="593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Анализатор не устаёт и готов работать в любое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Ложные срабатывания</a:t>
                      </a:r>
                    </a:p>
                  </a:txBody>
                  <a:tcPr/>
                </a:tc>
              </a:tr>
              <a:tr h="943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Можно найти ошибки, даже не зная о таком паттерне </a:t>
                      </a:r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Можно найти ошибки, которые при обзоре крайне сложно заметить</a:t>
                      </a:r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9674" y="3006818"/>
            <a:ext cx="2868719" cy="41814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4754</TotalTime>
  <Words>945</Words>
  <Application>Microsoft Office PowerPoint</Application>
  <PresentationFormat>Широкоэкранный</PresentationFormat>
  <Paragraphs>225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PT Serif</vt:lpstr>
      <vt:lpstr>Times New Roman</vt:lpstr>
      <vt:lpstr>Тема Office</vt:lpstr>
      <vt:lpstr>Презентация PowerPoint</vt:lpstr>
      <vt:lpstr>О докладчике</vt:lpstr>
      <vt:lpstr>О чем поговорим...</vt:lpstr>
      <vt:lpstr>Зачем уделять внимание качеству кода</vt:lpstr>
      <vt:lpstr>Стоимость исправления дефекта</vt:lpstr>
      <vt:lpstr>Методы обеспечения качества кода</vt:lpstr>
      <vt:lpstr>Code Review</vt:lpstr>
      <vt:lpstr>Презентация PowerPoint</vt:lpstr>
      <vt:lpstr>Статический анализ кода</vt:lpstr>
      <vt:lpstr>Технологии, используемые при статическом анализе</vt:lpstr>
      <vt:lpstr>Сопоставление с шаблоном  (pattern-based analysis) </vt:lpstr>
      <vt:lpstr>Вывод типов  (type inference) </vt:lpstr>
      <vt:lpstr>Аннотирование методов  (method annotations) </vt:lpstr>
      <vt:lpstr>Аннотирование методов  (method annotations) </vt:lpstr>
      <vt:lpstr>Анализ потока данных  (data-flow analysis) </vt:lpstr>
      <vt:lpstr>Символьное выполнение  (symbolic execution) </vt:lpstr>
      <vt:lpstr>Существующие инструменты</vt:lpstr>
      <vt:lpstr>SonarQube: что и зачем</vt:lpstr>
      <vt:lpstr>SonarQube: визуализация данных</vt:lpstr>
      <vt:lpstr>SonarQube: визуализация данных</vt:lpstr>
      <vt:lpstr>SonarQube: визуализация данных</vt:lpstr>
      <vt:lpstr>SonarQube: визуализация данных</vt:lpstr>
      <vt:lpstr>История создания PVS-Studio для Java </vt:lpstr>
      <vt:lpstr>Внутреннее устройство анализатора</vt:lpstr>
      <vt:lpstr>Презентация PowerPoint</vt:lpstr>
      <vt:lpstr>Презентация PowerPoint</vt:lpstr>
      <vt:lpstr>Внутреннее устройство анализатора</vt:lpstr>
      <vt:lpstr>Некоторые примеры ошибок, найденных при помощи PVS-Studio </vt:lpstr>
      <vt:lpstr>Целочисленное деление</vt:lpstr>
      <vt:lpstr>Всегда false</vt:lpstr>
      <vt:lpstr>Незапланированное количество итераций</vt:lpstr>
      <vt:lpstr>Никуда без Copy-Paste</vt:lpstr>
      <vt:lpstr>Дубликаты</vt:lpstr>
      <vt:lpstr>Как интегрировать статический анализ в процесс разработки ПО</vt:lpstr>
      <vt:lpstr>Как начать использовать инструменты статического анализа на больших проектах и не пасть духом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Статический анализ:  вокруг Java за 60 минут</dc:title>
  <dc:creator>Максим Стефанов</dc:creator>
  <cp:lastModifiedBy>Максим Стефанов</cp:lastModifiedBy>
  <cp:revision>98</cp:revision>
  <dcterms:created xsi:type="dcterms:W3CDTF">2019-03-20T12:20:58Z</dcterms:created>
  <dcterms:modified xsi:type="dcterms:W3CDTF">2019-04-16T14:19:09Z</dcterms:modified>
</cp:coreProperties>
</file>