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0" r:id="rId3"/>
    <p:sldId id="257" r:id="rId4"/>
    <p:sldId id="261" r:id="rId5"/>
    <p:sldId id="264" r:id="rId6"/>
    <p:sldId id="262" r:id="rId7"/>
    <p:sldId id="276" r:id="rId8"/>
    <p:sldId id="271" r:id="rId9"/>
    <p:sldId id="277" r:id="rId10"/>
    <p:sldId id="279" r:id="rId11"/>
    <p:sldId id="280" r:id="rId12"/>
    <p:sldId id="281" r:id="rId13"/>
    <p:sldId id="266" r:id="rId14"/>
    <p:sldId id="267" r:id="rId15"/>
    <p:sldId id="268" r:id="rId16"/>
    <p:sldId id="269" r:id="rId17"/>
    <p:sldId id="263" r:id="rId18"/>
    <p:sldId id="265" r:id="rId19"/>
    <p:sldId id="282" r:id="rId20"/>
    <p:sldId id="283" r:id="rId21"/>
    <p:sldId id="285" r:id="rId22"/>
    <p:sldId id="287" r:id="rId23"/>
    <p:sldId id="300" r:id="rId24"/>
    <p:sldId id="288" r:id="rId25"/>
    <p:sldId id="289" r:id="rId26"/>
    <p:sldId id="286" r:id="rId27"/>
    <p:sldId id="273" r:id="rId28"/>
    <p:sldId id="274" r:id="rId29"/>
    <p:sldId id="291" r:id="rId30"/>
    <p:sldId id="284" r:id="rId31"/>
    <p:sldId id="292" r:id="rId32"/>
    <p:sldId id="297" r:id="rId33"/>
    <p:sldId id="298" r:id="rId34"/>
    <p:sldId id="293" r:id="rId35"/>
    <p:sldId id="294" r:id="rId36"/>
    <p:sldId id="295" r:id="rId37"/>
    <p:sldId id="296" r:id="rId38"/>
    <p:sldId id="259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82910375298405E-2"/>
          <c:y val="8.9433506864512097E-2"/>
          <c:w val="0.89913918780469482"/>
          <c:h val="0.6595917196182192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489696"/>
        <c:axId val="129514680"/>
      </c:areaChart>
      <c:catAx>
        <c:axId val="20748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514680"/>
        <c:crosses val="autoZero"/>
        <c:auto val="1"/>
        <c:lblAlgn val="ctr"/>
        <c:lblOffset val="100"/>
        <c:noMultiLvlLbl val="0"/>
      </c:catAx>
      <c:valAx>
        <c:axId val="12951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48969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0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5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3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2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2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1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0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8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4532-03C8-4EA7-97CE-28534540367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6150-2466-4F9C-9323-9D64EB8F6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rpov@viva64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abrahabr.ru/company/abbyy/blog/127259/" TargetMode="External"/><Relationship Id="rId2" Type="http://schemas.openxmlformats.org/officeDocument/2006/relationships/hyperlink" Target="http://www.viva64.com/ru/d/0208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va64.com/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hyperlink" Target="http://seclists.org/oss-sec/2012/q2/49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tools_for_static_code_analysis" TargetMode="External"/><Relationship Id="rId2" Type="http://schemas.openxmlformats.org/officeDocument/2006/relationships/hyperlink" Target="http://www.viva64.com/ru/pvs-stud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va64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ode_Analysis" TargetMode="External"/><Relationship Id="rId2" Type="http://schemas.openxmlformats.org/officeDocument/2006/relationships/hyperlink" Target="mailto:Karpov@viva64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va64.com/" TargetMode="External"/><Relationship Id="rId4" Type="http://schemas.openxmlformats.org/officeDocument/2006/relationships/hyperlink" Target="http://www.viva64.com/ru/pvs-studi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ru/a/0084/" TargetMode="External"/><Relationship Id="rId2" Type="http://schemas.openxmlformats.org/officeDocument/2006/relationships/hyperlink" Target="http://www.viva64.com/ru/exampl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va64.com/" TargetMode="External"/><Relationship Id="rId4" Type="http://schemas.openxmlformats.org/officeDocument/2006/relationships/hyperlink" Target="http://www.viva64.com/ru/pvs-studio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585" y="1105110"/>
            <a:ext cx="1039483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200 </a:t>
            </a:r>
            <a:r>
              <a:rPr lang="en-US" dirty="0"/>
              <a:t>open source </a:t>
            </a:r>
            <a:r>
              <a:rPr lang="ru-RU" dirty="0"/>
              <a:t>проектов </a:t>
            </a:r>
            <a:r>
              <a:rPr lang="ru-RU" dirty="0" smtClean="0"/>
              <a:t>спустя: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опыт </a:t>
            </a:r>
            <a:r>
              <a:rPr lang="ru-RU" dirty="0"/>
              <a:t>статического анализа исходного кода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6272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Андрей Карпов</a:t>
            </a:r>
          </a:p>
          <a:p>
            <a:pPr algn="r"/>
            <a:r>
              <a:rPr lang="ru-RU" dirty="0" smtClean="0"/>
              <a:t>ООО «</a:t>
            </a:r>
            <a:r>
              <a:rPr lang="ru-RU" dirty="0" err="1" smtClean="0"/>
              <a:t>СиПроВер</a:t>
            </a:r>
            <a:r>
              <a:rPr lang="ru-RU" dirty="0" smtClean="0"/>
              <a:t>»</a:t>
            </a:r>
            <a:endParaRPr lang="en-US" dirty="0" smtClean="0"/>
          </a:p>
          <a:p>
            <a:pPr algn="r"/>
            <a:r>
              <a:rPr lang="en-US" dirty="0" smtClean="0">
                <a:hlinkClick r:id="rId2"/>
              </a:rPr>
              <a:t>karpov@viva64.com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7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char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dirty="0"/>
              <a:t> </a:t>
            </a:r>
            <a:r>
              <a:rPr lang="en-US" dirty="0">
                <a:solidFill>
                  <a:srgbClr val="0070C0"/>
                </a:solidFill>
              </a:rPr>
              <a:t>TCHAR / </a:t>
            </a:r>
            <a:r>
              <a:rPr lang="en-US" dirty="0" err="1">
                <a:solidFill>
                  <a:srgbClr val="0070C0"/>
                </a:solidFill>
              </a:rPr>
              <a:t>wchar_t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4517" y="1690688"/>
            <a:ext cx="11222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WinMerge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iconvert_new(LPCTSTR source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.....)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LPTSTR 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dest = (LPTSTR) </a:t>
            </a:r>
            <a:r>
              <a:rPr lang="af-ZA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af-ZA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af-ZA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tcslen (source) + 1 + 10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-3;</a:t>
            </a:r>
          </a:p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(dest)</a:t>
            </a:r>
          </a:p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endParaRPr lang="af-Z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_tcscpy (dest, source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....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1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malloc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dirty="0"/>
              <a:t> </a:t>
            </a:r>
            <a:r>
              <a:rPr lang="en-US" dirty="0">
                <a:solidFill>
                  <a:srgbClr val="0070C0"/>
                </a:solidFill>
              </a:rPr>
              <a:t>new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4517" y="1690688"/>
            <a:ext cx="112229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V8</a:t>
            </a:r>
          </a:p>
          <a:p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ChoiceFormat::applyPattern(....)</a:t>
            </a:r>
          </a:p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af-Z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....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UnicodeString *</a:t>
            </a:r>
            <a:r>
              <a:rPr lang="af-ZA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newFormats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af-ZA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UnicodeString[count];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af-ZA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newFormats == 0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status = U_MEMORY_ALLOCATION_ERROR;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uprv_free(newLimits);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uprv_free(newClosures);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....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2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32-bit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dirty="0"/>
              <a:t> </a:t>
            </a:r>
            <a:r>
              <a:rPr lang="en-US" dirty="0">
                <a:solidFill>
                  <a:srgbClr val="0070C0"/>
                </a:solidFill>
              </a:rPr>
              <a:t>64-bit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4517" y="1690688"/>
            <a:ext cx="11222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NetXMS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SortItems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(_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 PFNLVCOMPARE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pfnCompare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_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 </a:t>
            </a:r>
            <a:r>
              <a:rPr lang="ru-RU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DWORD_PTR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dwData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CLastValuesView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OnListViewColumnClick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(....)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....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m_wndListCtrl.SortItems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CompareItems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(DWORD)</a:t>
            </a:r>
            <a:r>
              <a:rPr lang="ru-RU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....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8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Наблюдение </a:t>
            </a:r>
            <a:r>
              <a:rPr lang="en-US" dirty="0" smtClean="0"/>
              <a:t>N</a:t>
            </a:r>
            <a:r>
              <a:rPr lang="ru-RU" dirty="0" smtClean="0"/>
              <a:t>3. </a:t>
            </a:r>
            <a:r>
              <a:rPr lang="ru-RU" dirty="0"/>
              <a:t>Эффект </a:t>
            </a:r>
            <a:r>
              <a:rPr lang="ru-RU" dirty="0" smtClean="0"/>
              <a:t>последней строки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702" y="3761213"/>
            <a:ext cx="7806905" cy="2613708"/>
          </a:xfrm>
        </p:spPr>
        <p:txBody>
          <a:bodyPr/>
          <a:lstStyle/>
          <a:p>
            <a:r>
              <a:rPr lang="ru-RU" dirty="0" smtClean="0"/>
              <a:t>Про альпинистов</a:t>
            </a:r>
            <a:r>
              <a:rPr lang="en-US" dirty="0" smtClean="0"/>
              <a:t>;</a:t>
            </a:r>
          </a:p>
          <a:p>
            <a:r>
              <a:rPr lang="ru-RU" dirty="0" smtClean="0"/>
              <a:t>Статистика была собрана мной из базы, когда там содержалось около 1500 примеров ошибок.</a:t>
            </a:r>
          </a:p>
          <a:p>
            <a:r>
              <a:rPr lang="ru-RU" dirty="0" smtClean="0"/>
              <a:t>Я выявил </a:t>
            </a:r>
            <a:r>
              <a:rPr lang="ru-RU" dirty="0"/>
              <a:t>84 </a:t>
            </a:r>
            <a:r>
              <a:rPr lang="ru-RU" dirty="0" smtClean="0"/>
              <a:t>подходящих фрагмента.</a:t>
            </a:r>
          </a:p>
          <a:p>
            <a:r>
              <a:rPr lang="ru-RU" dirty="0" smtClean="0"/>
              <a:t>В 43 случаях ошибка была в последней строке.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4517" y="1390726"/>
            <a:ext cx="11222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TrinityCore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inline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Vector3int32&amp; operator+=(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Vector3int32&amp; other) 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+=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y +=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</a:t>
            </a:r>
            <a:r>
              <a:rPr lang="en-US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*this;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Эффект последней строки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166" y="1520151"/>
            <a:ext cx="3286664" cy="46935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Source Engine SDK</a:t>
            </a:r>
          </a:p>
          <a:p>
            <a:endParaRPr lang="af-ZA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inline void </a:t>
            </a:r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Init(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float ix=0,</a:t>
            </a:r>
          </a:p>
          <a:p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float </a:t>
            </a:r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iy=0</a:t>
            </a:r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float iz=0,</a:t>
            </a:r>
          </a:p>
          <a:p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float </a:t>
            </a:r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iw = 0 ) 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SetX( ix );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SetY( iy );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af-ZA" sz="23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SetZ</a:t>
            </a:r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 iz );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af-ZA" sz="2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SetZ</a:t>
            </a:r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 iw );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2234" y="1539306"/>
            <a:ext cx="8407879" cy="33239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Chromium</a:t>
            </a:r>
          </a:p>
          <a:p>
            <a:endParaRPr lang="af-Z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dirty="0">
                <a:latin typeface="Courier New" panose="02070309020205020404" pitchFamily="49" charset="0"/>
                <a:cs typeface="Courier New" panose="02070309020205020404" pitchFamily="49" charset="0"/>
              </a:rPr>
              <a:t>if (access &amp; FILE_WRITE_ATTRIBUTES)</a:t>
            </a:r>
          </a:p>
          <a:p>
            <a:r>
              <a:rPr lang="af-ZA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af-Z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output.append(ASCIIToUTF16</a:t>
            </a:r>
            <a:r>
              <a:rPr lang="af-ZA" dirty="0">
                <a:latin typeface="Courier New" panose="02070309020205020404" pitchFamily="49" charset="0"/>
                <a:cs typeface="Courier New" panose="02070309020205020404" pitchFamily="49" charset="0"/>
              </a:rPr>
              <a:t>("\tFILE_WRITE_ATTRIBUTES\n"));</a:t>
            </a:r>
          </a:p>
          <a:p>
            <a:r>
              <a:rPr lang="af-ZA" dirty="0">
                <a:latin typeface="Courier New" panose="02070309020205020404" pitchFamily="49" charset="0"/>
                <a:cs typeface="Courier New" panose="02070309020205020404" pitchFamily="49" charset="0"/>
              </a:rPr>
              <a:t>if (access &amp; FILE_WRITE_DATA)</a:t>
            </a:r>
          </a:p>
          <a:p>
            <a:r>
              <a:rPr lang="af-ZA" dirty="0">
                <a:latin typeface="Courier New" panose="02070309020205020404" pitchFamily="49" charset="0"/>
                <a:cs typeface="Courier New" panose="02070309020205020404" pitchFamily="49" charset="0"/>
              </a:rPr>
              <a:t>  output.append(ASCIIToUTF16("\tFILE_WRITE_DATA\n"));</a:t>
            </a:r>
          </a:p>
          <a:p>
            <a:r>
              <a:rPr lang="af-ZA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(access &amp; FILE_WRITE_EA)</a:t>
            </a:r>
          </a:p>
          <a:p>
            <a:r>
              <a:rPr lang="af-ZA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output.append(ASCIIToUTF16("\tFILE_WRITE_EA\n"));</a:t>
            </a:r>
          </a:p>
          <a:p>
            <a:r>
              <a:rPr lang="af-ZA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(access &amp; FILE_WRITE_EA)</a:t>
            </a:r>
          </a:p>
          <a:p>
            <a:r>
              <a:rPr lang="af-ZA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af-ZA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output.append(ASCIIToUTF16("\tFILE_WRITE_EA\n"));</a:t>
            </a:r>
          </a:p>
          <a:p>
            <a:r>
              <a:rPr lang="af-ZA" dirty="0">
                <a:latin typeface="Courier New" panose="02070309020205020404" pitchFamily="49" charset="0"/>
                <a:cs typeface="Courier New" panose="02070309020205020404" pitchFamily="49" charset="0"/>
              </a:rPr>
              <a:t>break;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0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7"/>
            <a:ext cx="10515600" cy="1325563"/>
          </a:xfrm>
        </p:spPr>
        <p:txBody>
          <a:bodyPr/>
          <a:lstStyle/>
          <a:p>
            <a:r>
              <a:rPr lang="ru-RU" dirty="0"/>
              <a:t>Эффект последней строки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395" y="1325366"/>
            <a:ext cx="10488822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qreal </a:t>
            </a:r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 = ctx-&gt;callData-&gt;args[0].toNumber(); </a:t>
            </a:r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Qt</a:t>
            </a:r>
            <a:endParaRPr lang="af-ZA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qreal y = ctx-&gt;callData-&gt;args[1].toNumber();</a:t>
            </a:r>
          </a:p>
          <a:p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qreal w = ctx-&gt;callData-&gt;args[2].toNumber();</a:t>
            </a:r>
          </a:p>
          <a:p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qreal h = ctx-&gt;callData-&gt;args[3].toNumber();</a:t>
            </a:r>
          </a:p>
          <a:p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(!qIsFinite(x) || !qIsFinite(y) ||</a:t>
            </a:r>
          </a:p>
          <a:p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!qIsFinite(</a:t>
            </a:r>
            <a:r>
              <a:rPr lang="af-ZA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 || !qIsFinite(</a:t>
            </a:r>
            <a:r>
              <a:rPr lang="af-ZA" sz="2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395" y="3799720"/>
            <a:ext cx="10488822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minX=max(0,</a:t>
            </a:r>
            <a:r>
              <a:rPr 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minX+mcLeftStart-2);</a:t>
            </a:r>
            <a:r>
              <a:rPr 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Miranda </a:t>
            </a:r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</a:p>
          <a:p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minY=max(0,</a:t>
            </a:r>
            <a:r>
              <a:rPr 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minY+mcTopStart-2</a:t>
            </a:r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maxX=min</a:t>
            </a:r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((int)width</a:t>
            </a:r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af-ZA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maxX</a:t>
            </a:r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+mcRightEnd-1</a:t>
            </a:r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maxY=min</a:t>
            </a:r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((int)height</a:t>
            </a:r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ru-RU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af-ZA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maxX</a:t>
            </a:r>
            <a:r>
              <a:rPr lang="af-Z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+mcBottomEnd-1</a:t>
            </a:r>
            <a:r>
              <a:rPr lang="af-Z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4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Эффект последней строки</a:t>
            </a: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946981"/>
              </p:ext>
            </p:extLst>
          </p:nvPr>
        </p:nvGraphicFramePr>
        <p:xfrm>
          <a:off x="2346384" y="1224951"/>
          <a:ext cx="7297947" cy="658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4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Наблюдение </a:t>
            </a:r>
            <a:r>
              <a:rPr lang="en-US" dirty="0" smtClean="0"/>
              <a:t>N</a:t>
            </a:r>
            <a:r>
              <a:rPr lang="ru-RU" dirty="0" smtClean="0"/>
              <a:t>4.</a:t>
            </a:r>
            <a:br>
              <a:rPr lang="ru-RU" dirty="0" smtClean="0"/>
            </a:br>
            <a:r>
              <a:rPr lang="ru-RU" dirty="0" smtClean="0"/>
              <a:t>Программисты самые умные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5449"/>
            <a:ext cx="10515600" cy="46155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Программисты действительно очень умные и почти всегда во всём правы</a:t>
            </a:r>
          </a:p>
          <a:p>
            <a:endParaRPr lang="ru-RU" sz="3200" dirty="0" smtClean="0"/>
          </a:p>
          <a:p>
            <a:r>
              <a:rPr lang="ru-RU" sz="3200" dirty="0" smtClean="0"/>
              <a:t>Следствие </a:t>
            </a:r>
            <a:r>
              <a:rPr lang="en-US" sz="3200" dirty="0" smtClean="0"/>
              <a:t>1: </a:t>
            </a:r>
            <a:r>
              <a:rPr lang="ru-RU" sz="3200" dirty="0"/>
              <a:t>е</a:t>
            </a:r>
            <a:r>
              <a:rPr lang="ru-RU" sz="3200" dirty="0" smtClean="0"/>
              <a:t>сли они изредка неправы, их очень сложно переубедить</a:t>
            </a:r>
          </a:p>
          <a:p>
            <a:r>
              <a:rPr lang="ru-RU" sz="3200" b="1" dirty="0" smtClean="0"/>
              <a:t>Следствие</a:t>
            </a:r>
            <a:r>
              <a:rPr lang="en-US" sz="3200" b="1" dirty="0" smtClean="0"/>
              <a:t> 2: </a:t>
            </a:r>
            <a:r>
              <a:rPr lang="ru-RU" sz="3200" b="1" dirty="0" smtClean="0"/>
              <a:t>программисты отказываются воспринимать предупреждения, выдаваемые анализатором кода и разбираться с ними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Комментарий к нашей статье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4517" y="1544039"/>
            <a:ext cx="11222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Wolfenstein 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3D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ID_INLINE 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mat3_t::mat3_t( </a:t>
            </a:r>
            <a:r>
              <a:rPr lang="af-ZA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src[ 3 ][ 3 ]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memcpy( mat, src, </a:t>
            </a:r>
            <a:r>
              <a:rPr lang="af-ZA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sizeof( src )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af-ZA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Diagnostic message 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V511: The 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sizeof() operator returns size of the pointer, and not of the array, in 'sizeof(src)' expression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af-Z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516" y="5348226"/>
            <a:ext cx="10531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Except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it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doesn't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err="1">
                <a:solidFill>
                  <a:srgbClr val="FF0000"/>
                </a:solidFill>
              </a:rPr>
              <a:t>The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sizeof</a:t>
            </a:r>
            <a:r>
              <a:rPr lang="ru-RU" sz="2400" b="1" dirty="0">
                <a:solidFill>
                  <a:srgbClr val="FF0000"/>
                </a:solidFill>
              </a:rPr>
              <a:t>() </a:t>
            </a:r>
            <a:r>
              <a:rPr lang="ru-RU" sz="2400" b="1" dirty="0" err="1">
                <a:solidFill>
                  <a:srgbClr val="FF0000"/>
                </a:solidFill>
              </a:rPr>
              <a:t>operator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returns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the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size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of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the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object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and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src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is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not</a:t>
            </a:r>
            <a:r>
              <a:rPr lang="ru-RU" sz="2400" b="1" dirty="0">
                <a:solidFill>
                  <a:srgbClr val="FF0000"/>
                </a:solidFill>
              </a:rPr>
              <a:t> a </a:t>
            </a:r>
            <a:r>
              <a:rPr lang="ru-RU" sz="2400" b="1" dirty="0" err="1">
                <a:solidFill>
                  <a:srgbClr val="FF0000"/>
                </a:solidFill>
              </a:rPr>
              <a:t>pointer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it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is</a:t>
            </a:r>
            <a:r>
              <a:rPr lang="ru-RU" sz="2400" b="1" dirty="0">
                <a:solidFill>
                  <a:srgbClr val="FF0000"/>
                </a:solidFill>
              </a:rPr>
              <a:t> a </a:t>
            </a:r>
            <a:r>
              <a:rPr lang="ru-RU" sz="2400" b="1" dirty="0" err="1">
                <a:solidFill>
                  <a:srgbClr val="FF0000"/>
                </a:solidFill>
              </a:rPr>
              <a:t>float</a:t>
            </a:r>
            <a:r>
              <a:rPr lang="ru-RU" sz="2400" b="1" dirty="0">
                <a:solidFill>
                  <a:srgbClr val="FF0000"/>
                </a:solidFill>
              </a:rPr>
              <a:t>[3][3]. </a:t>
            </a:r>
            <a:r>
              <a:rPr lang="ru-RU" sz="2400" b="1" dirty="0" err="1">
                <a:solidFill>
                  <a:srgbClr val="FF0000"/>
                </a:solidFill>
              </a:rPr>
              <a:t>sizeof</a:t>
            </a:r>
            <a:r>
              <a:rPr lang="ru-RU" sz="2400" b="1" dirty="0">
                <a:solidFill>
                  <a:srgbClr val="FF0000"/>
                </a:solidFill>
              </a:rPr>
              <a:t>() </a:t>
            </a:r>
            <a:r>
              <a:rPr lang="ru-RU" sz="2400" b="1" dirty="0" err="1">
                <a:solidFill>
                  <a:srgbClr val="FF0000"/>
                </a:solidFill>
              </a:rPr>
              <a:t>correctly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returns</a:t>
            </a:r>
            <a:r>
              <a:rPr lang="ru-RU" sz="2400" b="1" dirty="0">
                <a:solidFill>
                  <a:srgbClr val="FF0000"/>
                </a:solidFill>
              </a:rPr>
              <a:t> 36 </a:t>
            </a:r>
            <a:r>
              <a:rPr lang="ru-RU" sz="2400" b="1" dirty="0" err="1">
                <a:solidFill>
                  <a:srgbClr val="FF0000"/>
                </a:solidFill>
              </a:rPr>
              <a:t>on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my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machine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026" y="846528"/>
            <a:ext cx="1706952" cy="6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Другой пример возражения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1690687"/>
            <a:ext cx="1062630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&gt;&gt; И последний фрагмент кода на рассматриваемую </a:t>
            </a:r>
            <a:r>
              <a:rPr lang="ru-RU" sz="2600" dirty="0" smtClean="0"/>
              <a:t>тему.</a:t>
            </a:r>
          </a:p>
          <a:p>
            <a:r>
              <a:rPr lang="en-US" sz="2600" dirty="0" smtClean="0"/>
              <a:t>&gt;&gt; </a:t>
            </a:r>
            <a:r>
              <a:rPr lang="ru-RU" sz="2600" dirty="0" smtClean="0"/>
              <a:t>Здесь </a:t>
            </a:r>
            <a:r>
              <a:rPr lang="ru-RU" sz="2600" dirty="0"/>
              <a:t>очищается только один байт.</a:t>
            </a:r>
          </a:p>
          <a:p>
            <a:r>
              <a:rPr lang="ru-RU" sz="2600" dirty="0"/>
              <a:t>&gt;&gt; </a:t>
            </a:r>
            <a:r>
              <a:rPr lang="ru-RU" sz="2600" dirty="0" err="1" smtClean="0"/>
              <a:t>memset</a:t>
            </a:r>
            <a:r>
              <a:rPr lang="ru-RU" sz="2600" dirty="0" smtClean="0"/>
              <a:t> </a:t>
            </a:r>
            <a:r>
              <a:rPr lang="ru-RU" sz="2600" dirty="0"/>
              <a:t>( </a:t>
            </a:r>
            <a:r>
              <a:rPr lang="ru-RU" sz="2600" dirty="0" err="1"/>
              <a:t>m_buffer</a:t>
            </a:r>
            <a:r>
              <a:rPr lang="ru-RU" sz="2600" dirty="0"/>
              <a:t>, 0, </a:t>
            </a:r>
            <a:r>
              <a:rPr lang="ru-RU" sz="2600" dirty="0" err="1"/>
              <a:t>sizeof</a:t>
            </a:r>
            <a:r>
              <a:rPr lang="ru-RU" sz="2600" dirty="0"/>
              <a:t> (*</a:t>
            </a:r>
            <a:r>
              <a:rPr lang="ru-RU" sz="2600" dirty="0" err="1"/>
              <a:t>m_buffer</a:t>
            </a:r>
            <a:r>
              <a:rPr lang="ru-RU" sz="2600" dirty="0"/>
              <a:t>) </a:t>
            </a:r>
            <a:r>
              <a:rPr lang="ru-RU" sz="2600" dirty="0" smtClean="0"/>
              <a:t>);</a:t>
            </a:r>
            <a:endParaRPr lang="en-US" sz="2600" dirty="0" smtClean="0"/>
          </a:p>
          <a:p>
            <a:endParaRPr lang="ru-RU" sz="2600" dirty="0"/>
          </a:p>
          <a:p>
            <a:r>
              <a:rPr lang="ru-RU" sz="2600" b="1" dirty="0">
                <a:solidFill>
                  <a:srgbClr val="FF0000"/>
                </a:solidFill>
              </a:rPr>
              <a:t>Ложное утверждение. В этой строке очищается столько байт, </a:t>
            </a:r>
            <a:r>
              <a:rPr lang="ru-RU" sz="2600" b="1">
                <a:solidFill>
                  <a:srgbClr val="FF0000"/>
                </a:solidFill>
              </a:rPr>
              <a:t>сколько </a:t>
            </a:r>
            <a:r>
              <a:rPr lang="ru-RU" sz="2600" b="1" smtClean="0">
                <a:solidFill>
                  <a:srgbClr val="FF0000"/>
                </a:solidFill>
              </a:rPr>
              <a:t>хранится </a:t>
            </a:r>
            <a:r>
              <a:rPr lang="ru-RU" sz="2600" b="1" dirty="0">
                <a:solidFill>
                  <a:srgbClr val="FF0000"/>
                </a:solidFill>
              </a:rPr>
              <a:t>в первом элементе массива</a:t>
            </a:r>
            <a:r>
              <a:rPr lang="ru-RU" sz="26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600" b="1" dirty="0">
              <a:solidFill>
                <a:srgbClr val="FF0000"/>
              </a:solidFill>
            </a:endParaRPr>
          </a:p>
          <a:p>
            <a:endParaRPr lang="ru-RU" sz="2600" b="1" dirty="0" smtClean="0">
              <a:solidFill>
                <a:srgbClr val="FF0000"/>
              </a:solidFill>
            </a:endParaRPr>
          </a:p>
          <a:p>
            <a:endParaRPr lang="ru-RU" sz="2600" b="1" dirty="0">
              <a:solidFill>
                <a:srgbClr val="FF0000"/>
              </a:solidFill>
            </a:endParaRPr>
          </a:p>
          <a:p>
            <a:r>
              <a:rPr lang="ru-RU" sz="2600" dirty="0" smtClean="0"/>
              <a:t>И с такими ситуациями мы</a:t>
            </a:r>
          </a:p>
          <a:p>
            <a:r>
              <a:rPr lang="ru-RU" sz="2600" dirty="0" smtClean="0"/>
              <a:t>сталкиваемся очень часто.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802" y="4257447"/>
            <a:ext cx="3250525" cy="2186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-9525"/>
            <a:ext cx="9134475" cy="6877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8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Наблюдение </a:t>
            </a:r>
            <a:r>
              <a:rPr lang="en-US" dirty="0" smtClean="0"/>
              <a:t>N</a:t>
            </a:r>
            <a:r>
              <a:rPr lang="ru-RU" dirty="0" smtClean="0"/>
              <a:t>5. Безопасность</a:t>
            </a:r>
            <a:r>
              <a:rPr lang="ru-RU" dirty="0"/>
              <a:t>, </a:t>
            </a:r>
            <a:r>
              <a:rPr lang="ru-RU" dirty="0" smtClean="0"/>
              <a:t>безопасность!</a:t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в</a:t>
            </a:r>
            <a:r>
              <a:rPr lang="ru-RU" dirty="0" smtClean="0"/>
              <a:t>ы </a:t>
            </a:r>
            <a:r>
              <a:rPr lang="ru-RU" dirty="0"/>
              <a:t>её тестируете?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517" y="1817704"/>
            <a:ext cx="1122296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Courier New" panose="02070309020205020404" pitchFamily="49" charset="0"/>
              </a:rPr>
              <a:t>Пример аналогичен, показанному на предыдущем слайде. </a:t>
            </a:r>
            <a:r>
              <a:rPr lang="af-ZA" sz="2800" dirty="0" smtClean="0">
                <a:cs typeface="Courier New" panose="02070309020205020404" pitchFamily="49" charset="0"/>
              </a:rPr>
              <a:t>SMTP Client</a:t>
            </a:r>
            <a:r>
              <a:rPr lang="ru-RU" sz="2800" dirty="0">
                <a:cs typeface="Courier New" panose="02070309020205020404" pitchFamily="49" charset="0"/>
              </a:rPr>
              <a:t>.</a:t>
            </a:r>
            <a:endParaRPr lang="ru-RU" sz="2800" dirty="0" smtClean="0">
              <a:cs typeface="Courier New" panose="02070309020205020404" pitchFamily="49" charset="0"/>
            </a:endParaRPr>
          </a:p>
          <a:p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unsigned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uint1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MD5::finalize () {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af-ZA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uint1 buffer[64];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// Zeroize sensitive information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memset (buffer, 0, </a:t>
            </a:r>
            <a:r>
              <a:rPr lang="af-ZA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sizeof(*buffer)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af-Z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8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/>
              <a:t>Безопасность, </a:t>
            </a:r>
            <a:r>
              <a:rPr lang="ru-RU" dirty="0" smtClean="0"/>
              <a:t>безопасность! А вы </a:t>
            </a:r>
            <a:r>
              <a:rPr lang="ru-RU" dirty="0"/>
              <a:t>её тестируете?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45005"/>
            <a:ext cx="10515600" cy="2012995"/>
          </a:xfrm>
        </p:spPr>
        <p:txBody>
          <a:bodyPr>
            <a:noAutofit/>
          </a:bodyPr>
          <a:lstStyle/>
          <a:p>
            <a:r>
              <a:rPr lang="ru-RU" dirty="0" smtClean="0"/>
              <a:t>Компилятор вправе (и даже должен) удалять лишний </a:t>
            </a:r>
            <a:r>
              <a:rPr lang="en-US" dirty="0" err="1" smtClean="0"/>
              <a:t>memset</a:t>
            </a:r>
            <a:r>
              <a:rPr lang="ru-RU" dirty="0" smtClean="0"/>
              <a:t>()</a:t>
            </a:r>
            <a:r>
              <a:rPr lang="en-US" dirty="0" smtClean="0"/>
              <a:t>.</a:t>
            </a:r>
          </a:p>
          <a:p>
            <a:r>
              <a:rPr lang="ru-RU" dirty="0" smtClean="0"/>
              <a:t>Подробности</a:t>
            </a:r>
            <a:r>
              <a:rPr lang="en-US" dirty="0" smtClean="0"/>
              <a:t>:</a:t>
            </a:r>
            <a:endParaRPr lang="ru-RU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://www.viva64.com/ru/d/0208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lvl="1"/>
            <a:r>
              <a:rPr lang="en-US" dirty="0">
                <a:hlinkClick r:id="rId3"/>
              </a:rPr>
              <a:t>http://habrahabr.ru/company/abbyy/blog/127259/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8472" y="1483654"/>
            <a:ext cx="62350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Foo()</a:t>
            </a:r>
            <a:endParaRPr lang="af-Z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TCHAR buf[100];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_stprintf(buf, _T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d"), 123);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MessageBox(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buf, NULL, MB_OK);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af-ZA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memset(buf, 0, sizeof(buf));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026" name="Picture 2" descr="&amp;Rcy;&amp;icy;&amp;scy;&amp;ucy;&amp;ncy;&amp;ocy;&amp;kcy; 1. &amp;Fcy;&amp;ucy;&amp;ncy;&amp;kcy;&amp;tscy;&amp;icy;&amp;yacy; memset() &amp;ucy;&amp;dcy;&amp;acy;&amp;lcy;&amp;iecy;&amp;ncy;&amp;acy;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61" y="1222305"/>
            <a:ext cx="5748439" cy="334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5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2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Безопасность, безопасность! А вы её тестируете?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224287" y="1564347"/>
            <a:ext cx="1168879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</a:p>
          <a:p>
            <a:endParaRPr lang="ru-RU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* php_md5_crypt_r(const char *pw,const char *salt, char *out)</a:t>
            </a:r>
          </a:p>
          <a:p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af-ZA" sz="23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char passwd[MD5_HASH_MAX_LEN], *p</a:t>
            </a:r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char final[16];</a:t>
            </a:r>
          </a:p>
          <a:p>
            <a:r>
              <a:rPr lang="ru-RU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endParaRPr lang="af-ZA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/* Don't leave anything around in vm they could use. */</a:t>
            </a:r>
          </a:p>
          <a:p>
            <a:r>
              <a:rPr lang="af-ZA" sz="2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memset(final, 0, sizeof(final</a:t>
            </a:r>
            <a:r>
              <a:rPr lang="af-ZA" sz="23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af-ZA" sz="23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(passwd);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1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Безопасность, безопасность! А вы её тестируете?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707367" y="1448155"/>
            <a:ext cx="86436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Linux-3.18.1</a:t>
            </a:r>
          </a:p>
          <a:p>
            <a:endParaRPr lang="ru-RU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E_md4hash(</a:t>
            </a:r>
            <a:r>
              <a:rPr lang="ru-RU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af-ZA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int rc;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int len;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__le16 wpwd[129];</a:t>
            </a:r>
          </a:p>
          <a:p>
            <a:endParaRPr lang="ru-RU" sz="2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....</a:t>
            </a:r>
          </a:p>
          <a:p>
            <a:endParaRPr lang="af-ZA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3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af-ZA" sz="23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memset(wpwd</a:t>
            </a:r>
            <a:r>
              <a:rPr lang="af-ZA" sz="2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129 * sizeof(__le16));</a:t>
            </a:r>
          </a:p>
          <a:p>
            <a:endParaRPr lang="af-ZA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rc;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95668" y="1448155"/>
            <a:ext cx="575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нашей статьи функцию </a:t>
            </a:r>
            <a:r>
              <a:rPr lang="en-US" sz="2400" dirty="0" err="1" smtClean="0"/>
              <a:t>memset</a:t>
            </a:r>
            <a:r>
              <a:rPr lang="en-US" sz="2400" dirty="0" smtClean="0"/>
              <a:t>() </a:t>
            </a:r>
            <a:r>
              <a:rPr lang="ru-RU" sz="2400" dirty="0" smtClean="0"/>
              <a:t>заменили на </a:t>
            </a:r>
            <a:r>
              <a:rPr lang="af-ZA" sz="2400" dirty="0"/>
              <a:t> </a:t>
            </a:r>
            <a:r>
              <a:rPr lang="af-ZA" sz="2400" dirty="0" smtClean="0"/>
              <a:t>memzero_explicit().</a:t>
            </a:r>
            <a:endParaRPr lang="ru-RU" sz="2400" dirty="0"/>
          </a:p>
        </p:txBody>
      </p:sp>
      <p:sp>
        <p:nvSpPr>
          <p:cNvPr id="10" name="Rectangle 9"/>
          <p:cNvSpPr/>
          <p:nvPr/>
        </p:nvSpPr>
        <p:spPr>
          <a:xfrm>
            <a:off x="5595668" y="245107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Note</a:t>
            </a:r>
            <a:r>
              <a:rPr lang="en-US" sz="2400" dirty="0"/>
              <a:t>: usually using </a:t>
            </a:r>
            <a:r>
              <a:rPr lang="en-US" sz="2400" dirty="0" err="1"/>
              <a:t>memset</a:t>
            </a:r>
            <a:r>
              <a:rPr lang="en-US" sz="2400" dirty="0"/>
              <a:t>() is just fine (!), </a:t>
            </a:r>
            <a:r>
              <a:rPr lang="en-US" sz="2400" dirty="0" smtClean="0"/>
              <a:t>but in cases where </a:t>
            </a:r>
            <a:r>
              <a:rPr lang="en-US" sz="2400" dirty="0"/>
              <a:t>clearing out _local_ data at the end of a scope </a:t>
            </a:r>
            <a:r>
              <a:rPr lang="en-US" sz="2400" dirty="0" smtClean="0"/>
              <a:t>is necessary</a:t>
            </a:r>
            <a:r>
              <a:rPr lang="en-US" sz="2400" dirty="0"/>
              <a:t>, </a:t>
            </a:r>
            <a:r>
              <a:rPr lang="en-US" sz="2400" dirty="0" err="1"/>
              <a:t>memzero_explicit</a:t>
            </a:r>
            <a:r>
              <a:rPr lang="en-US" sz="2400" dirty="0"/>
              <a:t>() should be used instead </a:t>
            </a:r>
            <a:r>
              <a:rPr lang="en-US" sz="2400" dirty="0" smtClean="0"/>
              <a:t>in order </a:t>
            </a:r>
            <a:r>
              <a:rPr lang="en-US" sz="2400" dirty="0"/>
              <a:t>to prevent the compiler from </a:t>
            </a:r>
            <a:r>
              <a:rPr lang="en-US" sz="2400" dirty="0" smtClean="0"/>
              <a:t>optimizing </a:t>
            </a:r>
            <a:r>
              <a:rPr lang="en-US" sz="2400" dirty="0"/>
              <a:t>away zeroing.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93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Безопасность, безопасность! А вы её тестируете?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5724" y="3326410"/>
            <a:ext cx="9142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Foo()</a:t>
            </a:r>
            <a:endParaRPr lang="af-Z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TCHAR buf[100];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_stprintf(buf, _T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d"), 123);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MessageBox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NULL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buf, NULL, MB_OK);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af-ZA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RtlSecureZeroMemory(buf, sizeof(buf));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3075" name="Picture 3" descr="&amp;Rcy;&amp;icy;&amp;scy;&amp;ucy;&amp;ncy;&amp;ocy;&amp;kcy; 2. &amp;Fcy;&amp;ucy;&amp;ncy;&amp;kcy;&amp;tscy;&amp;icy;&amp;yacy; RtlSecureZeroMemory() &amp;zcy;&amp;acy;&amp;pcy;&amp;ocy;&amp;lcy;&amp;ncy;&amp;yacy;&amp;iecy;&amp;tcy; &amp;pcy;&amp;acy;&amp;mcy;&amp;yacy;&amp;tcy;&amp;softcy; &amp;ncy;&amp;ucy;&amp;lcy;&amp;yacy;&amp;mcy;&amp;i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36" y="1124536"/>
            <a:ext cx="55245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779241"/>
            <a:ext cx="10515600" cy="2012995"/>
          </a:xfrm>
        </p:spPr>
        <p:txBody>
          <a:bodyPr>
            <a:noAutofit/>
          </a:bodyPr>
          <a:lstStyle/>
          <a:p>
            <a:r>
              <a:rPr lang="en-US" dirty="0" err="1"/>
              <a:t>RtlSecureZeroMemory</a:t>
            </a:r>
            <a:r>
              <a:rPr lang="en-US" dirty="0" smtClean="0"/>
              <a:t>()</a:t>
            </a:r>
          </a:p>
          <a:p>
            <a:r>
              <a:rPr lang="ru-RU" dirty="0" smtClean="0"/>
              <a:t>Аналогичные функции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4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Безопасность, безопасность! А вы её тестируете?</a:t>
            </a:r>
            <a:endParaRPr lang="ru-R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243480"/>
            <a:ext cx="10515600" cy="4864022"/>
          </a:xfrm>
        </p:spPr>
        <p:txBody>
          <a:bodyPr>
            <a:noAutofit/>
          </a:bodyPr>
          <a:lstStyle/>
          <a:p>
            <a:r>
              <a:rPr lang="en-US" sz="2600" dirty="0"/>
              <a:t>PVS-Studio </a:t>
            </a:r>
            <a:r>
              <a:rPr lang="ru-RU" sz="2600" dirty="0"/>
              <a:t>выдаёт </a:t>
            </a:r>
            <a:r>
              <a:rPr lang="ru-RU" sz="2600" dirty="0" smtClean="0"/>
              <a:t>касательно </a:t>
            </a:r>
            <a:r>
              <a:rPr lang="en-US" sz="2600" dirty="0" err="1" smtClean="0"/>
              <a:t>memset</a:t>
            </a:r>
            <a:r>
              <a:rPr lang="en-US" sz="2600" dirty="0" smtClean="0"/>
              <a:t>() </a:t>
            </a:r>
            <a:r>
              <a:rPr lang="ru-RU" sz="2600" dirty="0" smtClean="0"/>
              <a:t>предупреждение</a:t>
            </a:r>
            <a:r>
              <a:rPr lang="en-US" sz="2600" dirty="0" smtClean="0"/>
              <a:t> V597</a:t>
            </a:r>
            <a:endParaRPr lang="en-US" sz="2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600" dirty="0" smtClean="0">
                <a:cs typeface="Courier New" panose="02070309020205020404" pitchFamily="49" charset="0"/>
              </a:rPr>
              <a:t>Эт</a:t>
            </a:r>
            <a:r>
              <a:rPr lang="ru-RU" sz="2600" dirty="0">
                <a:cs typeface="Courier New" panose="02070309020205020404" pitchFamily="49" charset="0"/>
              </a:rPr>
              <a:t>у</a:t>
            </a:r>
            <a:r>
              <a:rPr lang="ru-RU" sz="2600" dirty="0" smtClean="0">
                <a:cs typeface="Courier New" panose="02070309020205020404" pitchFamily="49" charset="0"/>
              </a:rPr>
              <a:t> ошибку мы встретили в огромном количестве проектов</a:t>
            </a:r>
            <a:r>
              <a:rPr lang="en-US" sz="2600" dirty="0" smtClean="0">
                <a:cs typeface="Courier New" panose="02070309020205020404" pitchFamily="49" charset="0"/>
              </a:rPr>
              <a:t>:</a:t>
            </a:r>
            <a:endParaRPr lang="ru-RU" sz="2600" dirty="0">
              <a:cs typeface="Courier New" panose="02070309020205020404" pitchFamily="49" charset="0"/>
            </a:endParaRPr>
          </a:p>
          <a:p>
            <a:endParaRPr lang="ru-RU" sz="2600" dirty="0" smtClean="0">
              <a:cs typeface="Courier New" panose="02070309020205020404" pitchFamily="49" charset="0"/>
            </a:endParaRPr>
          </a:p>
          <a:p>
            <a:endParaRPr lang="ru-RU" sz="2600" dirty="0">
              <a:cs typeface="Courier New" panose="02070309020205020404" pitchFamily="49" charset="0"/>
            </a:endParaRPr>
          </a:p>
          <a:p>
            <a:endParaRPr lang="ru-RU" sz="2600" dirty="0" smtClean="0">
              <a:cs typeface="Courier New" panose="02070309020205020404" pitchFamily="49" charset="0"/>
            </a:endParaRPr>
          </a:p>
          <a:p>
            <a:endParaRPr lang="ru-RU" sz="2600" dirty="0">
              <a:cs typeface="Courier New" panose="02070309020205020404" pitchFamily="49" charset="0"/>
            </a:endParaRPr>
          </a:p>
          <a:p>
            <a:endParaRPr lang="ru-RU" sz="2600" dirty="0" smtClean="0"/>
          </a:p>
          <a:p>
            <a:endParaRPr lang="ru-RU" sz="2600" b="1" dirty="0" smtClean="0"/>
          </a:p>
          <a:p>
            <a:r>
              <a:rPr lang="ru-RU" sz="2600" b="1" dirty="0" smtClean="0"/>
              <a:t>Всего на данный момент в открытых проектах нами выявлено </a:t>
            </a:r>
            <a:r>
              <a:rPr lang="ru-RU" sz="3200" b="1" dirty="0" smtClean="0">
                <a:solidFill>
                  <a:srgbClr val="FF0000"/>
                </a:solidFill>
              </a:rPr>
              <a:t>169</a:t>
            </a:r>
            <a:r>
              <a:rPr lang="ru-RU" sz="2600" b="1" dirty="0" smtClean="0"/>
              <a:t> таких ошибок!</a:t>
            </a:r>
            <a:endParaRPr lang="ru-RU" sz="2600" b="1" dirty="0"/>
          </a:p>
          <a:p>
            <a:endParaRPr lang="en-US" sz="2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8200" y="2325680"/>
            <a:ext cx="9998013" cy="2677656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cs typeface="Courier New" panose="02070309020205020404" pitchFamily="49" charset="0"/>
              </a:rPr>
              <a:t>eMulePlus</a:t>
            </a:r>
            <a:endParaRPr lang="ru-RU" sz="2400" dirty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Crypto++</a:t>
            </a:r>
            <a:endParaRPr lang="ru-RU" sz="2400" dirty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Dolphin</a:t>
            </a:r>
            <a:endParaRPr lang="ru-RU" sz="2400" dirty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cs typeface="Courier New" panose="02070309020205020404" pitchFamily="49" charset="0"/>
              </a:rPr>
              <a:t>UCSniff</a:t>
            </a:r>
            <a:endParaRPr lang="ru-RU" sz="2400" dirty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cs typeface="Courier New" panose="02070309020205020404" pitchFamily="49" charset="0"/>
              </a:rPr>
              <a:t>CamStudio</a:t>
            </a:r>
            <a:endParaRPr lang="ru-RU" sz="2400" dirty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Tor</a:t>
            </a:r>
            <a:endParaRPr lang="ru-RU" sz="2400" dirty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cs typeface="Courier New" panose="02070309020205020404" pitchFamily="49" charset="0"/>
              </a:rPr>
              <a:t>NetXMS</a:t>
            </a:r>
            <a:endParaRPr lang="ru-RU" sz="2400" dirty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cs typeface="Courier New" panose="02070309020205020404" pitchFamily="49" charset="0"/>
              </a:rPr>
              <a:t>TortoiseSVN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 panose="02070309020205020404" pitchFamily="49" charset="0"/>
              </a:rPr>
              <a:t>NSS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 panose="02070309020205020404" pitchFamily="49" charset="0"/>
              </a:rPr>
              <a:t>Apache </a:t>
            </a:r>
            <a:r>
              <a:rPr lang="en-US" sz="2400" dirty="0">
                <a:cs typeface="Courier New" panose="02070309020205020404" pitchFamily="49" charset="0"/>
              </a:rPr>
              <a:t>HTTP </a:t>
            </a:r>
            <a:r>
              <a:rPr lang="en-US" sz="2400" dirty="0" smtClean="0">
                <a:cs typeface="Courier New" panose="02070309020205020404" pitchFamily="49" charset="0"/>
              </a:rPr>
              <a:t>Server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cs typeface="Courier New" panose="02070309020205020404" pitchFamily="49" charset="0"/>
              </a:rPr>
              <a:t>Poco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 panose="02070309020205020404" pitchFamily="49" charset="0"/>
              </a:rPr>
              <a:t>PostgreSQL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cs typeface="Courier New" panose="02070309020205020404" pitchFamily="49" charset="0"/>
              </a:rPr>
              <a:t>Qt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 panose="02070309020205020404" pitchFamily="49" charset="0"/>
              </a:rPr>
              <a:t>Asterisk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cs typeface="Courier New" panose="02070309020205020404" pitchFamily="49" charset="0"/>
              </a:rPr>
              <a:t>Php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 panose="02070309020205020404" pitchFamily="49" charset="0"/>
              </a:rPr>
              <a:t>Miranda NG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cs typeface="Courier New" panose="02070309020205020404" pitchFamily="49" charset="0"/>
              </a:rPr>
              <a:t>LibreOffice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f-ZA" sz="2400" dirty="0" smtClean="0">
                <a:cs typeface="Courier New" panose="02070309020205020404" pitchFamily="49" charset="0"/>
              </a:rPr>
              <a:t>Linux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 panose="02070309020205020404" pitchFamily="49" charset="0"/>
              </a:rPr>
              <a:t>…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6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Наблюдение </a:t>
            </a:r>
            <a:r>
              <a:rPr lang="en-US" dirty="0" smtClean="0"/>
              <a:t>N</a:t>
            </a:r>
            <a:r>
              <a:rPr lang="ru-RU" dirty="0" smtClean="0"/>
              <a:t>6.</a:t>
            </a:r>
            <a:r>
              <a:rPr lang="en-US" dirty="0" smtClean="0"/>
              <a:t> </a:t>
            </a:r>
            <a:r>
              <a:rPr lang="ru-RU" dirty="0" smtClean="0"/>
              <a:t>Всё знать нельзя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86"/>
            <a:ext cx="11005868" cy="4911605"/>
          </a:xfrm>
        </p:spPr>
        <p:txBody>
          <a:bodyPr>
            <a:noAutofit/>
          </a:bodyPr>
          <a:lstStyle/>
          <a:p>
            <a:r>
              <a:rPr lang="ru-RU" sz="3200" dirty="0"/>
              <a:t>Всё знать </a:t>
            </a:r>
            <a:r>
              <a:rPr lang="ru-RU" sz="3200" dirty="0" smtClean="0"/>
              <a:t>нельзя. Но незнание не освобождает от ответственности</a:t>
            </a:r>
          </a:p>
          <a:p>
            <a:r>
              <a:rPr lang="ru-RU" sz="3200" dirty="0" smtClean="0"/>
              <a:t>Раз решили писать надёжное и безопасное ПО, то надо учиться, учиться и учиться</a:t>
            </a:r>
          </a:p>
          <a:p>
            <a:r>
              <a:rPr lang="ru-RU" sz="3200" dirty="0" smtClean="0"/>
              <a:t>И применять инструменты, такие как </a:t>
            </a:r>
            <a:r>
              <a:rPr lang="en-US" sz="3200" dirty="0" smtClean="0"/>
              <a:t>PVS-Studio</a:t>
            </a:r>
            <a:endParaRPr lang="ru-RU" sz="3200" dirty="0" smtClean="0"/>
          </a:p>
          <a:p>
            <a:r>
              <a:rPr lang="ru-RU" sz="3200" b="1" dirty="0" smtClean="0"/>
              <a:t>Анализаторы</a:t>
            </a:r>
            <a:r>
              <a:rPr lang="en-US" sz="3200" b="1" dirty="0" smtClean="0"/>
              <a:t> </a:t>
            </a:r>
            <a:r>
              <a:rPr lang="ru-RU" sz="3200" b="1" dirty="0" smtClean="0"/>
              <a:t>обладают знаниями о дефектах, о существовании которых программисты даже не догадываются!</a:t>
            </a:r>
          </a:p>
          <a:p>
            <a:endParaRPr lang="ru-RU" sz="3200" dirty="0" smtClean="0"/>
          </a:p>
          <a:p>
            <a:r>
              <a:rPr lang="en-US" sz="3200" dirty="0" smtClean="0"/>
              <a:t>P.S. </a:t>
            </a:r>
            <a:r>
              <a:rPr lang="ru-RU" sz="3200" dirty="0" smtClean="0"/>
              <a:t>Один из примеров с </a:t>
            </a:r>
            <a:r>
              <a:rPr lang="en-US" sz="3200" dirty="0" err="1" smtClean="0"/>
              <a:t>memset</a:t>
            </a:r>
            <a:r>
              <a:rPr lang="en-US" sz="3200" dirty="0" smtClean="0"/>
              <a:t>() </a:t>
            </a:r>
            <a:r>
              <a:rPr lang="ru-RU" sz="3200" dirty="0" smtClean="0"/>
              <a:t>мы рассмотрели ранее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0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Ошибки, о существовании которых не подозревают</a:t>
            </a:r>
            <a:r>
              <a:rPr lang="en-US" dirty="0" smtClean="0"/>
              <a:t>: </a:t>
            </a:r>
            <a:r>
              <a:rPr lang="en-US" dirty="0" err="1" smtClean="0"/>
              <a:t>strncat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703607" y="163266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char *strncat(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char *strDest,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const char *strSource,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af-Z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size_t count 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87876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MSDN: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strncat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does not check for sufficient space in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strDest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it is therefore a potential cause of buffer overruns.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Keep in mind that count limits the number of characters appended; it is not a limit on the size of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strDest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Ошибки, о существовании которых не подозревают</a:t>
            </a:r>
            <a:r>
              <a:rPr lang="en-US" dirty="0" smtClean="0"/>
              <a:t>: </a:t>
            </a:r>
            <a:r>
              <a:rPr lang="en-US" dirty="0" err="1" smtClean="0"/>
              <a:t>strncat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838200" y="1569225"/>
            <a:ext cx="105156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char newProtoFilter[2048] = "....";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strncat(newProtoFilter, szTemp, </a:t>
            </a:r>
            <a:r>
              <a:rPr lang="af-ZA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2048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strncat(newProtoFilter, "|", </a:t>
            </a:r>
            <a:r>
              <a:rPr lang="af-ZA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2048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1" y="3039094"/>
            <a:ext cx="1051560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char filename[NNN];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strncat(filename,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dcc-&gt;file_info.filename,</a:t>
            </a:r>
          </a:p>
          <a:p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af-ZA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sizeof(filename) - strlen(filename)</a:t>
            </a:r>
            <a:r>
              <a:rPr lang="af-Z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838199" y="5256252"/>
            <a:ext cx="1051560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f-ZA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strncat(</a:t>
            </a:r>
            <a:r>
              <a:rPr lang="ru-RU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af-ZA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sizeof(filename</a:t>
            </a:r>
            <a:r>
              <a:rPr lang="af-Z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 strlen(filename</a:t>
            </a:r>
            <a:r>
              <a:rPr lang="af-ZA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- 1)</a:t>
            </a:r>
            <a:r>
              <a:rPr lang="af-Z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ru-RU" dirty="0" smtClean="0"/>
              <a:t>Ошибки, о существовании которых не подозревают</a:t>
            </a:r>
            <a:r>
              <a:rPr lang="en-US" dirty="0"/>
              <a:t>: char c = </a:t>
            </a:r>
            <a:r>
              <a:rPr lang="en-US" dirty="0" err="1" smtClean="0"/>
              <a:t>memcmp</a:t>
            </a:r>
            <a:r>
              <a:rPr lang="ru-RU" dirty="0" smtClean="0"/>
              <a:t>()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156713" y="3577107"/>
            <a:ext cx="1187857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Такая </a:t>
            </a:r>
            <a:r>
              <a:rPr lang="ru-RU" sz="2200" dirty="0"/>
              <a:t>ошибка послужила причиной серьезной уязвимости в </a:t>
            </a:r>
            <a:r>
              <a:rPr lang="ru-RU" sz="2200" dirty="0" err="1"/>
              <a:t>MySQL</a:t>
            </a:r>
            <a:r>
              <a:rPr lang="ru-RU" sz="2200" dirty="0"/>
              <a:t>/</a:t>
            </a:r>
            <a:r>
              <a:rPr lang="ru-RU" sz="2200" dirty="0" err="1"/>
              <a:t>MariaDB</a:t>
            </a:r>
            <a:r>
              <a:rPr lang="ru-RU" sz="2200" dirty="0"/>
              <a:t> до версий 5.1.61, 5.2.11, 5.3.5, 5.5.22. Суть в том, что при подключении пользователя </a:t>
            </a:r>
            <a:r>
              <a:rPr lang="ru-RU" sz="2200" dirty="0" err="1"/>
              <a:t>MySQL</a:t>
            </a:r>
            <a:r>
              <a:rPr lang="ru-RU" sz="2200" dirty="0"/>
              <a:t> /</a:t>
            </a:r>
            <a:r>
              <a:rPr lang="ru-RU" sz="2200" dirty="0" err="1"/>
              <a:t>MariaDB</a:t>
            </a:r>
            <a:r>
              <a:rPr lang="ru-RU" sz="2200" dirty="0"/>
              <a:t> вычисляется </a:t>
            </a:r>
            <a:r>
              <a:rPr lang="ru-RU" sz="2200" dirty="0" err="1"/>
              <a:t>токен</a:t>
            </a:r>
            <a:r>
              <a:rPr lang="ru-RU" sz="2200" dirty="0"/>
              <a:t> (SHA от пароля и </a:t>
            </a:r>
            <a:r>
              <a:rPr lang="ru-RU" sz="2200" dirty="0" err="1"/>
              <a:t>хэша</a:t>
            </a:r>
            <a:r>
              <a:rPr lang="ru-RU" sz="2200" dirty="0"/>
              <a:t>), который сравнивается с ожидаемым значением функцией '</a:t>
            </a:r>
            <a:r>
              <a:rPr lang="ru-RU" sz="2200" dirty="0" err="1"/>
              <a:t>memcmp</a:t>
            </a:r>
            <a:r>
              <a:rPr lang="ru-RU" sz="2200" dirty="0"/>
              <a:t>'. На некоторых платформах возвращаемое значение может выпадать из диапазона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[-</a:t>
            </a:r>
            <a:r>
              <a:rPr lang="ru-RU" sz="2200" dirty="0"/>
              <a:t>128..127]. В итоге, в 1 случае из 256 процедура сравнения </a:t>
            </a:r>
            <a:r>
              <a:rPr lang="ru-RU" sz="2200" dirty="0" err="1"/>
              <a:t>хэша</a:t>
            </a:r>
            <a:r>
              <a:rPr lang="ru-RU" sz="2200" dirty="0"/>
              <a:t> с ожидаемым значением всегда возвращает значение '</a:t>
            </a:r>
            <a:r>
              <a:rPr lang="ru-RU" sz="2200" dirty="0" err="1"/>
              <a:t>true</a:t>
            </a:r>
            <a:r>
              <a:rPr lang="ru-RU" sz="2200" dirty="0"/>
              <a:t>', независимо от </a:t>
            </a:r>
            <a:r>
              <a:rPr lang="ru-RU" sz="2200" dirty="0" err="1"/>
              <a:t>хэша</a:t>
            </a:r>
            <a:r>
              <a:rPr lang="ru-RU" sz="2200" dirty="0"/>
              <a:t>. В результате, простая команда на </a:t>
            </a:r>
            <a:r>
              <a:rPr lang="ru-RU" sz="2200" dirty="0" err="1"/>
              <a:t>bash</a:t>
            </a:r>
            <a:r>
              <a:rPr lang="ru-RU" sz="2200" dirty="0"/>
              <a:t> даёт злоумышленнику рутовый доступ к уязвимому серверу </a:t>
            </a:r>
            <a:r>
              <a:rPr lang="ru-RU" sz="2200" dirty="0" err="1"/>
              <a:t>MySQL</a:t>
            </a:r>
            <a:r>
              <a:rPr lang="ru-RU" sz="2200" dirty="0"/>
              <a:t>, даже если он не знает пароль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10" name="Rectangle 9"/>
          <p:cNvSpPr/>
          <p:nvPr/>
        </p:nvSpPr>
        <p:spPr>
          <a:xfrm>
            <a:off x="1577195" y="1576641"/>
            <a:ext cx="45188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my_bool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my_bool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check(...)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13" y="6162269"/>
            <a:ext cx="118785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Подробнее</a:t>
            </a:r>
            <a:r>
              <a:rPr lang="en-US" sz="2300" dirty="0"/>
              <a:t>:  Security vulnerability in </a:t>
            </a:r>
            <a:r>
              <a:rPr lang="en-US" sz="2300" dirty="0" smtClean="0"/>
              <a:t>MySQL/</a:t>
            </a:r>
            <a:r>
              <a:rPr lang="en-US" sz="2300" dirty="0" err="1" smtClean="0"/>
              <a:t>MariaDB</a:t>
            </a:r>
            <a:r>
              <a:rPr lang="en-US" sz="2300" dirty="0" smtClean="0"/>
              <a:t> </a:t>
            </a:r>
            <a:r>
              <a:rPr lang="en-US" sz="2300" dirty="0"/>
              <a:t>- </a:t>
            </a:r>
            <a:r>
              <a:rPr lang="en-US" sz="2300" dirty="0">
                <a:hlinkClick r:id="rId2"/>
              </a:rPr>
              <a:t>http://</a:t>
            </a:r>
            <a:r>
              <a:rPr lang="en-US" sz="2300" dirty="0" smtClean="0">
                <a:hlinkClick r:id="rId2"/>
              </a:rPr>
              <a:t>seclists.org/oss-sec/2012/q2/493</a:t>
            </a: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680" y="2248821"/>
            <a:ext cx="3614558" cy="5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Пара слов о докладчике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2151"/>
            <a:ext cx="10540042" cy="46759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Карпов Андрей Николаевич, к.ф.-м.н.</a:t>
            </a:r>
            <a:endParaRPr lang="en-US" sz="3200" dirty="0" smtClean="0"/>
          </a:p>
          <a:p>
            <a:r>
              <a:rPr lang="ru-RU" sz="3200" dirty="0" smtClean="0"/>
              <a:t>Технический директор ООО «</a:t>
            </a:r>
            <a:r>
              <a:rPr lang="ru-RU" sz="3200" dirty="0" err="1" smtClean="0"/>
              <a:t>СиПроВер</a:t>
            </a:r>
            <a:r>
              <a:rPr lang="ru-RU" sz="3200" dirty="0" smtClean="0"/>
              <a:t>»</a:t>
            </a:r>
          </a:p>
          <a:p>
            <a:r>
              <a:rPr lang="en-US" sz="3200" dirty="0" smtClean="0"/>
              <a:t>Microsoft MVP </a:t>
            </a:r>
            <a:r>
              <a:rPr lang="ru-RU" sz="3200" dirty="0" smtClean="0"/>
              <a:t>в категории </a:t>
            </a:r>
            <a:r>
              <a:rPr lang="en-US" sz="3200" dirty="0" smtClean="0"/>
              <a:t>Visual C++</a:t>
            </a:r>
            <a:endParaRPr lang="ru-RU" sz="3200" dirty="0" smtClean="0"/>
          </a:p>
          <a:p>
            <a:r>
              <a:rPr lang="en-US" sz="3200" dirty="0" smtClean="0"/>
              <a:t>Intel Black Belt Software Developer</a:t>
            </a:r>
            <a:endParaRPr lang="ru-RU" sz="3200" dirty="0" smtClean="0"/>
          </a:p>
          <a:p>
            <a:r>
              <a:rPr lang="ru-RU" sz="3200" dirty="0" smtClean="0"/>
              <a:t>Один из основателей проекта </a:t>
            </a:r>
            <a:r>
              <a:rPr lang="en-US" sz="3200" dirty="0" smtClean="0"/>
              <a:t>PVS-Studio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(</a:t>
            </a:r>
            <a:r>
              <a:rPr lang="ru-RU" sz="3200" dirty="0" smtClean="0"/>
              <a:t>статический анализатор</a:t>
            </a:r>
            <a:r>
              <a:rPr lang="ru-RU" sz="3200" dirty="0"/>
              <a:t>а</a:t>
            </a:r>
            <a:r>
              <a:rPr lang="ru-RU" sz="3200" dirty="0" smtClean="0"/>
              <a:t> кода для языков </a:t>
            </a:r>
            <a:r>
              <a:rPr lang="en-US" sz="3200" dirty="0" smtClean="0"/>
              <a:t>C/C++).</a:t>
            </a:r>
          </a:p>
          <a:p>
            <a:pPr marL="0" indent="0">
              <a:buNone/>
            </a:pPr>
            <a:endParaRPr lang="ru-RU" sz="3200" dirty="0" smtClean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01" y="1190894"/>
            <a:ext cx="1846054" cy="290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Наблюдение </a:t>
            </a:r>
            <a:r>
              <a:rPr lang="en-US" dirty="0" smtClean="0"/>
              <a:t>N</a:t>
            </a:r>
            <a:r>
              <a:rPr lang="en-US" dirty="0"/>
              <a:t>7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поисках </a:t>
            </a:r>
            <a:r>
              <a:rPr lang="ru-RU" dirty="0" smtClean="0"/>
              <a:t>серебряной пули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563" y="1860130"/>
            <a:ext cx="10515600" cy="4351338"/>
          </a:xfrm>
        </p:spPr>
        <p:txBody>
          <a:bodyPr/>
          <a:lstStyle/>
          <a:p>
            <a:r>
              <a:rPr lang="en-US" dirty="0" smtClean="0"/>
              <a:t>TDD, </a:t>
            </a:r>
            <a:r>
              <a:rPr lang="ru-RU" dirty="0" smtClean="0"/>
              <a:t>обзоры кода, динамический анализ, статический анализ, …</a:t>
            </a:r>
          </a:p>
          <a:p>
            <a:r>
              <a:rPr lang="ru-RU" dirty="0" smtClean="0"/>
              <a:t>У всего есть свои достоинств и недостатки</a:t>
            </a:r>
          </a:p>
          <a:p>
            <a:r>
              <a:rPr lang="ru-RU" dirty="0" smtClean="0"/>
              <a:t>Не стоит искать одну методологию или инструмент, который сделает код надёжным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9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ru-RU" dirty="0" smtClean="0"/>
              <a:t>Что не могут юнит-тесты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44138"/>
            <a:ext cx="10419273" cy="1702579"/>
          </a:xfrm>
        </p:spPr>
        <p:txBody>
          <a:bodyPr/>
          <a:lstStyle/>
          <a:p>
            <a:r>
              <a:rPr lang="ru-RU" dirty="0" smtClean="0"/>
              <a:t>В тестах тоже можно ошибиться</a:t>
            </a:r>
          </a:p>
          <a:p>
            <a:r>
              <a:rPr lang="ru-RU" dirty="0" smtClean="0"/>
              <a:t>Пример. Тест запускается только если </a:t>
            </a:r>
            <a:r>
              <a:rPr lang="af-ZA" dirty="0"/>
              <a:t>getIsInteractiveMode</a:t>
            </a:r>
            <a:r>
              <a:rPr lang="af-ZA" dirty="0" smtClean="0"/>
              <a:t>()</a:t>
            </a:r>
            <a:r>
              <a:rPr lang="ru-RU" dirty="0" smtClean="0"/>
              <a:t> вернёт</a:t>
            </a:r>
            <a:r>
              <a:rPr lang="en-US" dirty="0" smtClean="0"/>
              <a:t> true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199" y="2698075"/>
            <a:ext cx="109454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Trans-Proteomic Pipeline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getIsInteractiveMode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  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writePepSHTML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printResult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regression test?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!=NO_TEST) 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TagListComparator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InterProphetParser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testType,outfilename,testFileName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8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Недостатки обзоров кода </a:t>
            </a:r>
            <a:r>
              <a:rPr lang="en-US" dirty="0" smtClean="0"/>
              <a:t>(code review)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4524"/>
            <a:ext cx="10515600" cy="4351338"/>
          </a:xfrm>
        </p:spPr>
        <p:txBody>
          <a:bodyPr/>
          <a:lstStyle/>
          <a:p>
            <a:r>
              <a:rPr lang="ru-RU" dirty="0" smtClean="0"/>
              <a:t>Человек быстро устаёт</a:t>
            </a:r>
          </a:p>
          <a:p>
            <a:r>
              <a:rPr lang="ru-RU" dirty="0" smtClean="0"/>
              <a:t>Слишком дорого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2333685"/>
            <a:ext cx="109454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(!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vstart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"ASCII", 5))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-&gt;format = ASN1_GEN_FORMAT_ASCII;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vstart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"UTF8", 4))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-&gt;format = ASN1_GEN_FORMAT_UTF8;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vstart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"HEX", 3))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-&gt;format = ASN1_GEN_FORMAT_HEX;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vstart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"BITLIST", 3))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-&gt;format = ASN1_GEN_FORMAT_BITLIST;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pic>
        <p:nvPicPr>
          <p:cNvPr id="1026" name="Picture 2" descr="http://informulki.ru/pics/zdorove/tablica-zreniya-sivc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122" y="1138786"/>
            <a:ext cx="2846418" cy="48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Недостатки обзоров кода </a:t>
            </a:r>
            <a:r>
              <a:rPr lang="en-US" dirty="0" smtClean="0"/>
              <a:t>(code review)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4524"/>
            <a:ext cx="10515600" cy="4351338"/>
          </a:xfrm>
        </p:spPr>
        <p:txBody>
          <a:bodyPr/>
          <a:lstStyle/>
          <a:p>
            <a:r>
              <a:rPr lang="ru-RU" dirty="0" smtClean="0"/>
              <a:t>Человек быстро устаёт</a:t>
            </a:r>
          </a:p>
          <a:p>
            <a:r>
              <a:rPr lang="ru-RU" dirty="0" smtClean="0"/>
              <a:t>Слишком дорого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2333685"/>
            <a:ext cx="109454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(!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vstart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"ASCII", 5))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-&gt;format = ASN1_GEN_FORMAT_ASCII;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vstart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"UTF8", 4))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-&gt;format = ASN1_GEN_FORMAT_UTF8;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vstart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"HEX", 3))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-&gt;format = ASN1_GEN_FORMAT_HEX;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vstart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"BITLIST"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-&gt;format = ASN1_GEN_FORMAT_BITLIST;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pic>
        <p:nvPicPr>
          <p:cNvPr id="6" name="Picture 2" descr="http://informulki.ru/pics/zdorove/tablica-zreniya-sivc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122" y="1138786"/>
            <a:ext cx="2846418" cy="48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7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Что-то не может динамический анализ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199" y="1637026"/>
            <a:ext cx="10945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unsigned char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stopSgn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[2] = {0x04, 0x66};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stopSgn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answer,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stopSgn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!= 0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ERR_UNRECOGNIZED_ANSWER;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9549441" y="2922692"/>
            <a:ext cx="422695" cy="629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38199" y="5657989"/>
            <a:ext cx="10945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memcmp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stopSgn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answer,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stopSgn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!=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355" y="3776866"/>
            <a:ext cx="10791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 там поставлена скобка. Сравнивается только 1 байт, а не 2.</a:t>
            </a:r>
          </a:p>
          <a:p>
            <a:r>
              <a:rPr lang="ru-RU" sz="2800" dirty="0" smtClean="0"/>
              <a:t>С точки зрения динамических анализаторов никакой ошибки нет. Динамическими анализаторами найти такую ошибку нельзя.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8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Что-то не может статический анализ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838200" y="1637026"/>
            <a:ext cx="7693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nCount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fscanf_s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(stream, "%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u", 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nCount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array[10];</a:t>
            </a:r>
          </a:p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(array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nCount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4267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Есть здесь ошибка или нет?</a:t>
            </a:r>
          </a:p>
          <a:p>
            <a:endParaRPr lang="ru-RU" sz="2800" dirty="0"/>
          </a:p>
          <a:p>
            <a:r>
              <a:rPr lang="ru-RU" sz="2800" dirty="0" smtClean="0"/>
              <a:t>Ответ может дать только запуск программы.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4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479"/>
            <a:ext cx="10515600" cy="4779484"/>
          </a:xfrm>
        </p:spPr>
        <p:txBody>
          <a:bodyPr/>
          <a:lstStyle/>
          <a:p>
            <a:r>
              <a:rPr lang="ru-RU" dirty="0" smtClean="0"/>
              <a:t>Инструменты разные нужны, инструменты разные важны</a:t>
            </a:r>
          </a:p>
          <a:p>
            <a:endParaRPr lang="en-US" dirty="0" smtClean="0"/>
          </a:p>
          <a:p>
            <a:r>
              <a:rPr lang="ru-RU" dirty="0" smtClean="0"/>
              <a:t>Один из инструментов – статический анализатор кода </a:t>
            </a:r>
            <a:r>
              <a:rPr lang="en-US" dirty="0" smtClean="0"/>
              <a:t>PVS-Studio</a:t>
            </a:r>
          </a:p>
          <a:p>
            <a:pPr marL="457200" lvl="1" indent="0">
              <a:buNone/>
            </a:pPr>
            <a:r>
              <a:rPr lang="af-ZA" dirty="0">
                <a:hlinkClick r:id="rId2"/>
              </a:rPr>
              <a:t>http://www.viva64.com/ru/pvs-studio</a:t>
            </a:r>
            <a:r>
              <a:rPr lang="af-ZA" dirty="0" smtClean="0">
                <a:hlinkClick r:id="rId2"/>
              </a:rPr>
              <a:t>/</a:t>
            </a:r>
            <a:endParaRPr lang="af-ZA" dirty="0" smtClean="0"/>
          </a:p>
          <a:p>
            <a:pPr lvl="1"/>
            <a:endParaRPr lang="af-ZA" dirty="0" smtClean="0"/>
          </a:p>
          <a:p>
            <a:r>
              <a:rPr lang="ru-RU" dirty="0" smtClean="0"/>
              <a:t>Другие статические анализаторы кода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en.wikipedia.org/wiki/List_of_tools_for_static_code_analysis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af-ZA" dirty="0"/>
          </a:p>
          <a:p>
            <a:pPr marL="457200" lvl="1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8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Используйте статические анализаторы правильно и регулярно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Регулярно</a:t>
            </a:r>
          </a:p>
          <a:p>
            <a:r>
              <a:rPr lang="ru-RU" sz="3200" dirty="0" smtClean="0"/>
              <a:t>Регулярно</a:t>
            </a:r>
          </a:p>
          <a:p>
            <a:r>
              <a:rPr lang="ru-RU" sz="3200" dirty="0" smtClean="0"/>
              <a:t>Регулярно</a:t>
            </a:r>
          </a:p>
          <a:p>
            <a:r>
              <a:rPr lang="ru-RU" sz="3200" dirty="0" smtClean="0"/>
              <a:t>Регулярно</a:t>
            </a:r>
          </a:p>
          <a:p>
            <a:r>
              <a:rPr lang="ru-RU" sz="3200" dirty="0" smtClean="0"/>
              <a:t>Регулярно</a:t>
            </a:r>
          </a:p>
          <a:p>
            <a:r>
              <a:rPr lang="ru-RU" sz="3200" dirty="0" smtClean="0"/>
              <a:t>Регулярно</a:t>
            </a:r>
          </a:p>
          <a:p>
            <a:r>
              <a:rPr lang="ru-RU" sz="3200" dirty="0" smtClean="0"/>
              <a:t>Регулярно!!!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pic>
        <p:nvPicPr>
          <p:cNvPr id="3074" name="Picture 2" descr="http://biletvdet.ru/wp-content/uploads/2012/09/poster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72" y="2018582"/>
            <a:ext cx="4924803" cy="350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51" y="232332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Ответы на вопросы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59857"/>
            <a:ext cx="10515600" cy="17171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Karpov@viva64.com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Я в </a:t>
            </a:r>
            <a:r>
              <a:rPr lang="en-US" dirty="0"/>
              <a:t>twitter: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twitter.com/Code_Analysis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PVS-Studio: </a:t>
            </a:r>
            <a:r>
              <a:rPr lang="en-US" dirty="0">
                <a:hlinkClick r:id="rId4"/>
              </a:rPr>
              <a:t>http://www.viva64.com/ru/pvs-studio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5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212 открытых проектов и ряд закрытых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4796286"/>
          </a:xfrm>
        </p:spPr>
        <p:txBody>
          <a:bodyPr numCol="2">
            <a:noAutofit/>
          </a:bodyPr>
          <a:lstStyle/>
          <a:p>
            <a:r>
              <a:rPr lang="en-US" dirty="0" err="1" smtClean="0"/>
              <a:t>CoreCLR</a:t>
            </a:r>
            <a:endParaRPr lang="en-US" dirty="0" smtClean="0"/>
          </a:p>
          <a:p>
            <a:r>
              <a:rPr lang="af-ZA" dirty="0" smtClean="0"/>
              <a:t>LibreOffice</a:t>
            </a:r>
          </a:p>
          <a:p>
            <a:r>
              <a:rPr lang="af-ZA" dirty="0" smtClean="0"/>
              <a:t>Qt</a:t>
            </a:r>
          </a:p>
          <a:p>
            <a:r>
              <a:rPr lang="af-ZA" dirty="0" smtClean="0"/>
              <a:t>Chromium</a:t>
            </a:r>
          </a:p>
          <a:p>
            <a:r>
              <a:rPr lang="af-ZA" dirty="0" smtClean="0"/>
              <a:t>Tor</a:t>
            </a:r>
          </a:p>
          <a:p>
            <a:r>
              <a:rPr lang="af-ZA" dirty="0" smtClean="0"/>
              <a:t>Linux kernel</a:t>
            </a:r>
          </a:p>
          <a:p>
            <a:r>
              <a:rPr lang="af-ZA" dirty="0" smtClean="0"/>
              <a:t>Oracle VM VirtualBox</a:t>
            </a:r>
          </a:p>
          <a:p>
            <a:r>
              <a:rPr lang="af-ZA" dirty="0" smtClean="0"/>
              <a:t>Wine</a:t>
            </a:r>
          </a:p>
          <a:p>
            <a:r>
              <a:rPr lang="af-ZA" dirty="0" smtClean="0"/>
              <a:t>TortoiseGit</a:t>
            </a:r>
          </a:p>
          <a:p>
            <a:r>
              <a:rPr lang="af-ZA" dirty="0" smtClean="0"/>
              <a:t>PostgreSQL</a:t>
            </a:r>
          </a:p>
          <a:p>
            <a:r>
              <a:rPr lang="af-ZA" dirty="0" smtClean="0"/>
              <a:t>Firefox</a:t>
            </a:r>
          </a:p>
          <a:p>
            <a:r>
              <a:rPr lang="af-ZA" dirty="0" smtClean="0"/>
              <a:t>Clang</a:t>
            </a:r>
          </a:p>
          <a:p>
            <a:r>
              <a:rPr lang="af-ZA" dirty="0" smtClean="0"/>
              <a:t>Haiku OS</a:t>
            </a:r>
          </a:p>
          <a:p>
            <a:r>
              <a:rPr lang="af-ZA" dirty="0" smtClean="0"/>
              <a:t>Tesseract</a:t>
            </a:r>
          </a:p>
          <a:p>
            <a:r>
              <a:rPr lang="af-ZA" dirty="0" smtClean="0"/>
              <a:t>Unreal Engine</a:t>
            </a:r>
          </a:p>
          <a:p>
            <a:r>
              <a:rPr lang="af-ZA" dirty="0" smtClean="0"/>
              <a:t>Scilab</a:t>
            </a:r>
          </a:p>
          <a:p>
            <a:r>
              <a:rPr lang="af-ZA" dirty="0" smtClean="0"/>
              <a:t>Miranda NG</a:t>
            </a:r>
            <a:endParaRPr lang="ru-RU" dirty="0" smtClean="0"/>
          </a:p>
          <a:p>
            <a:r>
              <a:rPr lang="en-US" dirty="0" smtClean="0"/>
              <a:t>….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95536" y="1825625"/>
            <a:ext cx="4596441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698" y="1500907"/>
            <a:ext cx="8334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База ошибок</a:t>
            </a:r>
            <a:r>
              <a:rPr lang="en-US" sz="3600" dirty="0" smtClean="0"/>
              <a:t>:</a:t>
            </a:r>
          </a:p>
          <a:p>
            <a:pPr algn="just"/>
            <a:r>
              <a:rPr lang="en-US" sz="3600" dirty="0" smtClean="0">
                <a:hlinkClick r:id="rId2"/>
              </a:rPr>
              <a:t>http://www.viva64.com/ru/examples/</a:t>
            </a:r>
            <a:endParaRPr lang="ru-RU" sz="3600" dirty="0" smtClean="0"/>
          </a:p>
          <a:p>
            <a:pPr algn="just"/>
            <a:endParaRPr lang="en-US" sz="3600" dirty="0" smtClean="0"/>
          </a:p>
          <a:p>
            <a:pPr algn="just"/>
            <a:r>
              <a:rPr lang="ru-RU" sz="3600" dirty="0" smtClean="0"/>
              <a:t>Обновляемый список статей</a:t>
            </a:r>
            <a:r>
              <a:rPr lang="en-US" sz="3600" dirty="0" smtClean="0"/>
              <a:t>:</a:t>
            </a:r>
          </a:p>
          <a:p>
            <a:pPr algn="just"/>
            <a:r>
              <a:rPr lang="af-ZA" sz="3600" dirty="0" smtClean="0">
                <a:hlinkClick r:id="rId3"/>
              </a:rPr>
              <a:t>http://www.viva64.com/ru/a/0084/</a:t>
            </a:r>
            <a:endParaRPr lang="af-ZA" sz="3600" dirty="0" smtClean="0"/>
          </a:p>
          <a:p>
            <a:pPr algn="just"/>
            <a:endParaRPr lang="af-ZA" sz="3600" dirty="0"/>
          </a:p>
          <a:p>
            <a:pPr algn="just"/>
            <a:r>
              <a:rPr lang="ru-RU" sz="3600" dirty="0" smtClean="0"/>
              <a:t>Всё благодаря</a:t>
            </a:r>
            <a:r>
              <a:rPr lang="en-US" sz="3600" dirty="0"/>
              <a:t> </a:t>
            </a:r>
            <a:r>
              <a:rPr lang="en-US" sz="3600" dirty="0" smtClean="0"/>
              <a:t>PVS-Studio:</a:t>
            </a:r>
          </a:p>
          <a:p>
            <a:pPr algn="just"/>
            <a:r>
              <a:rPr lang="af-ZA" sz="3600" dirty="0" smtClean="0">
                <a:hlinkClick r:id="rId4"/>
              </a:rPr>
              <a:t>http://www.viva64.com/ru/pvs-studio/</a:t>
            </a:r>
            <a:endParaRPr lang="af-ZA" sz="3600" dirty="0" smtClean="0"/>
          </a:p>
          <a:p>
            <a:pPr algn="just"/>
            <a:endParaRPr lang="ru-RU" sz="3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А подробнее?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5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9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074215" cy="1325563"/>
          </a:xfrm>
        </p:spPr>
        <p:txBody>
          <a:bodyPr/>
          <a:lstStyle/>
          <a:p>
            <a:r>
              <a:rPr lang="ru-RU" dirty="0" smtClean="0"/>
              <a:t>Интересные наблюдения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en-US" dirty="0" smtClean="0"/>
              <a:t>7 </a:t>
            </a:r>
            <a:r>
              <a:rPr lang="ru-RU" dirty="0" smtClean="0"/>
              <a:t>грехов программистов)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837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Это глючит компилятор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Археологические слои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Эффект последней строки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Программисты самые умные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Безопасность, безопасность! А вы её тестируете?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Всё знать нельзя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 поисках серебряной пули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0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7"/>
            <a:ext cx="10515600" cy="1325563"/>
          </a:xfrm>
        </p:spPr>
        <p:txBody>
          <a:bodyPr/>
          <a:lstStyle/>
          <a:p>
            <a:r>
              <a:rPr lang="ru-RU" dirty="0" smtClean="0"/>
              <a:t>Наблюдение </a:t>
            </a:r>
            <a:r>
              <a:rPr lang="en-US" dirty="0" smtClean="0"/>
              <a:t>N1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020"/>
            <a:ext cx="10515600" cy="4351338"/>
          </a:xfrm>
        </p:spPr>
        <p:txBody>
          <a:bodyPr/>
          <a:lstStyle/>
          <a:p>
            <a:r>
              <a:rPr lang="ru-RU" dirty="0" smtClean="0"/>
              <a:t>Программисты иногда поддаются соблазну обвинить в собственных ошибках компилятор.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72" y="2372264"/>
            <a:ext cx="5972136" cy="4425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5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«Во всём виноват компилятор»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0396" y="1104935"/>
            <a:ext cx="1084340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Ffdshow</a:t>
            </a:r>
            <a:endParaRPr lang="ru-RU" sz="2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TprintPrefs</a:t>
            </a:r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TprintPrefs(</a:t>
            </a:r>
            <a:r>
              <a:rPr lang="ru-RU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r>
              <a:rPr lang="af-Z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af-ZA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memset(this, 0, </a:t>
            </a:r>
            <a:r>
              <a:rPr lang="af-ZA" sz="2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sizeof(this)</a:t>
            </a:r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af-ZA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This doesn't seem to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</a:t>
            </a:r>
            <a:r>
              <a:rPr lang="af-ZA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help after optimization.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dx = dy = 0;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isOSD = false;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xpos = ypos = 0;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align = 0;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linespacing = 0;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sizeDx = 0;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sizeDy = 0;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af-Z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Наблюдение </a:t>
            </a:r>
            <a:r>
              <a:rPr lang="en-US" dirty="0" smtClean="0"/>
              <a:t>N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8976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Можно заметить в коде программ последствия крупных изменений, повлекших к появлению скрытых ошибок</a:t>
            </a:r>
          </a:p>
          <a:p>
            <a:r>
              <a:rPr lang="ru-RU" sz="3200" dirty="0" smtClean="0"/>
              <a:t>Переход</a:t>
            </a:r>
            <a:r>
              <a:rPr lang="en-US" sz="3200" dirty="0" smtClean="0"/>
              <a:t>:</a:t>
            </a:r>
            <a:r>
              <a:rPr lang="ru-RU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char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TCHAR / </a:t>
            </a:r>
            <a:r>
              <a:rPr lang="en-US" sz="3200" dirty="0" err="1" smtClean="0">
                <a:solidFill>
                  <a:srgbClr val="0070C0"/>
                </a:solidFill>
              </a:rPr>
              <a:t>wchar_t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/>
              <a:t>Переход</a:t>
            </a:r>
            <a:r>
              <a:rPr lang="en-US" sz="3200" dirty="0" smtClean="0"/>
              <a:t>:</a:t>
            </a:r>
            <a:r>
              <a:rPr lang="ru-RU" sz="3200" dirty="0" smtClean="0"/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malloc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new</a:t>
            </a:r>
          </a:p>
          <a:p>
            <a:r>
              <a:rPr lang="ru-RU" sz="3200" dirty="0" smtClean="0"/>
              <a:t>Переход</a:t>
            </a:r>
            <a:r>
              <a:rPr lang="en-US" sz="3200" dirty="0" smtClean="0"/>
              <a:t>:</a:t>
            </a:r>
            <a:r>
              <a:rPr lang="ru-RU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32-bit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64-bit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1982</Words>
  <Application>Microsoft Office PowerPoint</Application>
  <PresentationFormat>Widescreen</PresentationFormat>
  <Paragraphs>433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Times New Roman</vt:lpstr>
      <vt:lpstr>Office Theme</vt:lpstr>
      <vt:lpstr>200 open source проектов спустя: опыт статического анализа исходного кода</vt:lpstr>
      <vt:lpstr>PowerPoint Presentation</vt:lpstr>
      <vt:lpstr>Пара слов о докладчике</vt:lpstr>
      <vt:lpstr>212 открытых проектов и ряд закрытых</vt:lpstr>
      <vt:lpstr>А подробнее?</vt:lpstr>
      <vt:lpstr>Интересные наблюдения (7 грехов программистов)</vt:lpstr>
      <vt:lpstr>Наблюдение N1 </vt:lpstr>
      <vt:lpstr>«Во всём виноват компилятор»</vt:lpstr>
      <vt:lpstr>Наблюдение N2</vt:lpstr>
      <vt:lpstr>char → TCHAR / wchar_t</vt:lpstr>
      <vt:lpstr>malloc → new</vt:lpstr>
      <vt:lpstr>32-bit → 64-bit</vt:lpstr>
      <vt:lpstr>Наблюдение N3. Эффект последней строки</vt:lpstr>
      <vt:lpstr>Эффект последней строки</vt:lpstr>
      <vt:lpstr>Эффект последней строки</vt:lpstr>
      <vt:lpstr>Эффект последней строки</vt:lpstr>
      <vt:lpstr>Наблюдение N4. Программисты самые умные</vt:lpstr>
      <vt:lpstr>Комментарий к нашей статье</vt:lpstr>
      <vt:lpstr>Другой пример возражения</vt:lpstr>
      <vt:lpstr>Наблюдение N5. Безопасность, безопасность! А вы её тестируете?</vt:lpstr>
      <vt:lpstr>Безопасность, безопасность! А вы её тестируете?</vt:lpstr>
      <vt:lpstr>PowerPoint Presentation</vt:lpstr>
      <vt:lpstr>PowerPoint Presentation</vt:lpstr>
      <vt:lpstr>PowerPoint Presentation</vt:lpstr>
      <vt:lpstr>PowerPoint Presentation</vt:lpstr>
      <vt:lpstr>Наблюдение N6. Всё знать нельзя</vt:lpstr>
      <vt:lpstr>Ошибки, о существовании которых не подозревают: strncat</vt:lpstr>
      <vt:lpstr>Ошибки, о существовании которых не подозревают: strncat</vt:lpstr>
      <vt:lpstr>Ошибки, о существовании которых не подозревают: char c = memcmp()</vt:lpstr>
      <vt:lpstr>Наблюдение N7. В поисках серебряной пули</vt:lpstr>
      <vt:lpstr>Что не могут юнит-тесты</vt:lpstr>
      <vt:lpstr>Недостатки обзоров кода (code review)</vt:lpstr>
      <vt:lpstr>Недостатки обзоров кода (code review)</vt:lpstr>
      <vt:lpstr>Что-то не может динамический анализ</vt:lpstr>
      <vt:lpstr>PowerPoint Presentation</vt:lpstr>
      <vt:lpstr>Заключение</vt:lpstr>
      <vt:lpstr>Используйте статические анализаторы правильно и регулярно</vt:lpstr>
      <vt:lpstr>Ответы на вопросы</vt:lpstr>
    </vt:vector>
  </TitlesOfParts>
  <Company>OOO "Program Verification Systems"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Karpov</dc:creator>
  <cp:lastModifiedBy>Andrey Karpov</cp:lastModifiedBy>
  <cp:revision>63</cp:revision>
  <dcterms:created xsi:type="dcterms:W3CDTF">2015-05-14T07:03:51Z</dcterms:created>
  <dcterms:modified xsi:type="dcterms:W3CDTF">2015-05-26T11:40:58Z</dcterms:modified>
</cp:coreProperties>
</file>